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16"/>
  </p:notesMasterIdLst>
  <p:handoutMasterIdLst>
    <p:handoutMasterId r:id="rId17"/>
  </p:handoutMasterIdLst>
  <p:sldIdLst>
    <p:sldId id="280" r:id="rId2"/>
    <p:sldId id="282" r:id="rId3"/>
    <p:sldId id="284" r:id="rId4"/>
    <p:sldId id="257" r:id="rId5"/>
    <p:sldId id="264" r:id="rId6"/>
    <p:sldId id="269" r:id="rId7"/>
    <p:sldId id="273" r:id="rId8"/>
    <p:sldId id="261" r:id="rId9"/>
    <p:sldId id="260" r:id="rId10"/>
    <p:sldId id="274" r:id="rId11"/>
    <p:sldId id="275" r:id="rId12"/>
    <p:sldId id="277" r:id="rId13"/>
    <p:sldId id="285" r:id="rId14"/>
    <p:sldId id="276" r:id="rId15"/>
  </p:sldIdLst>
  <p:sldSz cx="9144000" cy="6858000" type="screen4x3"/>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926">
          <p15:clr>
            <a:srgbClr val="A4A3A4"/>
          </p15:clr>
        </p15:guide>
        <p15:guide id="2" orient="horz" pos="578">
          <p15:clr>
            <a:srgbClr val="A4A3A4"/>
          </p15:clr>
        </p15:guide>
        <p15:guide id="3" orient="horz" pos="2187">
          <p15:clr>
            <a:srgbClr val="A4A3A4"/>
          </p15:clr>
        </p15:guide>
        <p15:guide id="4" orient="horz" pos="911">
          <p15:clr>
            <a:srgbClr val="A4A3A4"/>
          </p15:clr>
        </p15:guide>
        <p15:guide id="5" pos="5364">
          <p15:clr>
            <a:srgbClr val="A4A3A4"/>
          </p15:clr>
        </p15:guide>
        <p15:guide id="6" pos="60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tsadmin"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72" autoAdjust="0"/>
    <p:restoredTop sz="83914" autoAdjust="0"/>
  </p:normalViewPr>
  <p:slideViewPr>
    <p:cSldViewPr snapToGrid="0" snapToObjects="1">
      <p:cViewPr>
        <p:scale>
          <a:sx n="81" d="100"/>
          <a:sy n="81" d="100"/>
        </p:scale>
        <p:origin x="-1476" y="6"/>
      </p:cViewPr>
      <p:guideLst>
        <p:guide orient="horz" pos="3926"/>
        <p:guide orient="horz" pos="578"/>
        <p:guide orient="horz" pos="2187"/>
        <p:guide orient="horz" pos="911"/>
        <p:guide pos="5364"/>
        <p:guide pos="60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6967"/>
          </a:xfrm>
          <a:prstGeom prst="rect">
            <a:avLst/>
          </a:prstGeom>
        </p:spPr>
        <p:txBody>
          <a:bodyPr vert="horz" lIns="91056" tIns="45528" rIns="91056" bIns="45528" rtlCol="0"/>
          <a:lstStyle>
            <a:lvl1pPr algn="l">
              <a:defRPr sz="1200"/>
            </a:lvl1pPr>
          </a:lstStyle>
          <a:p>
            <a:endParaRPr lang="en-AU"/>
          </a:p>
        </p:txBody>
      </p:sp>
      <p:sp>
        <p:nvSpPr>
          <p:cNvPr id="3" name="Date Placeholder 2"/>
          <p:cNvSpPr>
            <a:spLocks noGrp="1"/>
          </p:cNvSpPr>
          <p:nvPr>
            <p:ph type="dt" sz="quarter" idx="1"/>
          </p:nvPr>
        </p:nvSpPr>
        <p:spPr>
          <a:xfrm>
            <a:off x="3855839" y="1"/>
            <a:ext cx="2949787" cy="496967"/>
          </a:xfrm>
          <a:prstGeom prst="rect">
            <a:avLst/>
          </a:prstGeom>
        </p:spPr>
        <p:txBody>
          <a:bodyPr vert="horz" lIns="91056" tIns="45528" rIns="91056" bIns="45528" rtlCol="0"/>
          <a:lstStyle>
            <a:lvl1pPr algn="r">
              <a:defRPr sz="1200"/>
            </a:lvl1pPr>
          </a:lstStyle>
          <a:p>
            <a:fld id="{294E1F5B-47CE-4B32-B094-F94F418DA03B}" type="datetimeFigureOut">
              <a:rPr lang="en-AU" smtClean="0"/>
              <a:t>28/10/2015</a:t>
            </a:fld>
            <a:endParaRPr lang="en-AU"/>
          </a:p>
        </p:txBody>
      </p:sp>
      <p:sp>
        <p:nvSpPr>
          <p:cNvPr id="4" name="Footer Placeholder 3"/>
          <p:cNvSpPr>
            <a:spLocks noGrp="1"/>
          </p:cNvSpPr>
          <p:nvPr>
            <p:ph type="ftr" sz="quarter" idx="2"/>
          </p:nvPr>
        </p:nvSpPr>
        <p:spPr>
          <a:xfrm>
            <a:off x="1" y="9440648"/>
            <a:ext cx="2949787" cy="496967"/>
          </a:xfrm>
          <a:prstGeom prst="rect">
            <a:avLst/>
          </a:prstGeom>
        </p:spPr>
        <p:txBody>
          <a:bodyPr vert="horz" lIns="91056" tIns="45528" rIns="91056" bIns="45528" rtlCol="0" anchor="b"/>
          <a:lstStyle>
            <a:lvl1pPr algn="l">
              <a:defRPr sz="1200"/>
            </a:lvl1pPr>
          </a:lstStyle>
          <a:p>
            <a:endParaRPr lang="en-AU"/>
          </a:p>
        </p:txBody>
      </p:sp>
      <p:sp>
        <p:nvSpPr>
          <p:cNvPr id="5" name="Slide Number Placeholder 4"/>
          <p:cNvSpPr>
            <a:spLocks noGrp="1"/>
          </p:cNvSpPr>
          <p:nvPr>
            <p:ph type="sldNum" sz="quarter" idx="3"/>
          </p:nvPr>
        </p:nvSpPr>
        <p:spPr>
          <a:xfrm>
            <a:off x="3855839" y="9440648"/>
            <a:ext cx="2949787" cy="496967"/>
          </a:xfrm>
          <a:prstGeom prst="rect">
            <a:avLst/>
          </a:prstGeom>
        </p:spPr>
        <p:txBody>
          <a:bodyPr vert="horz" lIns="91056" tIns="45528" rIns="91056" bIns="45528" rtlCol="0" anchor="b"/>
          <a:lstStyle>
            <a:lvl1pPr algn="r">
              <a:defRPr sz="1200"/>
            </a:lvl1pPr>
          </a:lstStyle>
          <a:p>
            <a:fld id="{CC4ECC8B-B892-433B-882B-148E4AD5D62F}" type="slidenum">
              <a:rPr lang="en-AU" smtClean="0"/>
              <a:t>‹#›</a:t>
            </a:fld>
            <a:endParaRPr lang="en-AU"/>
          </a:p>
        </p:txBody>
      </p:sp>
    </p:spTree>
    <p:extLst>
      <p:ext uri="{BB962C8B-B14F-4D97-AF65-F5344CB8AC3E}">
        <p14:creationId xmlns:p14="http://schemas.microsoft.com/office/powerpoint/2010/main" val="10194300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9787" cy="496967"/>
          </a:xfrm>
          <a:prstGeom prst="rect">
            <a:avLst/>
          </a:prstGeom>
        </p:spPr>
        <p:txBody>
          <a:bodyPr vert="horz" lIns="91056" tIns="45528" rIns="91056" bIns="45528" rtlCol="0"/>
          <a:lstStyle>
            <a:lvl1pPr algn="l">
              <a:defRPr sz="1200"/>
            </a:lvl1pPr>
          </a:lstStyle>
          <a:p>
            <a:endParaRPr lang="en-US"/>
          </a:p>
        </p:txBody>
      </p:sp>
      <p:sp>
        <p:nvSpPr>
          <p:cNvPr id="3" name="Date Placeholder 2"/>
          <p:cNvSpPr>
            <a:spLocks noGrp="1"/>
          </p:cNvSpPr>
          <p:nvPr>
            <p:ph type="dt" idx="1"/>
          </p:nvPr>
        </p:nvSpPr>
        <p:spPr>
          <a:xfrm>
            <a:off x="3855839" y="1"/>
            <a:ext cx="2949787" cy="496967"/>
          </a:xfrm>
          <a:prstGeom prst="rect">
            <a:avLst/>
          </a:prstGeom>
        </p:spPr>
        <p:txBody>
          <a:bodyPr vert="horz" lIns="91056" tIns="45528" rIns="91056" bIns="45528" rtlCol="0"/>
          <a:lstStyle>
            <a:lvl1pPr algn="r">
              <a:defRPr sz="1200"/>
            </a:lvl1pPr>
          </a:lstStyle>
          <a:p>
            <a:fld id="{B3C04933-2342-4CA2-920D-6CFAE4AF42F0}" type="datetimeFigureOut">
              <a:rPr lang="en-US" smtClean="0"/>
              <a:pPr/>
              <a:t>10/28/2015</a:t>
            </a:fld>
            <a:endParaRPr lang="en-US"/>
          </a:p>
        </p:txBody>
      </p:sp>
      <p:sp>
        <p:nvSpPr>
          <p:cNvPr id="4" name="Slide Image Placeholder 3"/>
          <p:cNvSpPr>
            <a:spLocks noGrp="1" noRot="1" noChangeAspect="1"/>
          </p:cNvSpPr>
          <p:nvPr>
            <p:ph type="sldImg" idx="2"/>
          </p:nvPr>
        </p:nvSpPr>
        <p:spPr>
          <a:xfrm>
            <a:off x="923925" y="747713"/>
            <a:ext cx="4960938" cy="3722687"/>
          </a:xfrm>
          <a:prstGeom prst="rect">
            <a:avLst/>
          </a:prstGeom>
          <a:noFill/>
          <a:ln w="12700">
            <a:solidFill>
              <a:prstClr val="black"/>
            </a:solidFill>
          </a:ln>
        </p:spPr>
        <p:txBody>
          <a:bodyPr vert="horz" lIns="91056" tIns="45528" rIns="91056" bIns="45528" rtlCol="0" anchor="ctr"/>
          <a:lstStyle/>
          <a:p>
            <a:endParaRPr lang="en-US"/>
          </a:p>
        </p:txBody>
      </p:sp>
      <p:sp>
        <p:nvSpPr>
          <p:cNvPr id="5" name="Notes Placeholder 4"/>
          <p:cNvSpPr>
            <a:spLocks noGrp="1"/>
          </p:cNvSpPr>
          <p:nvPr>
            <p:ph type="body" sz="quarter" idx="3"/>
          </p:nvPr>
        </p:nvSpPr>
        <p:spPr>
          <a:xfrm>
            <a:off x="680721" y="4721187"/>
            <a:ext cx="5445760" cy="4472702"/>
          </a:xfrm>
          <a:prstGeom prst="rect">
            <a:avLst/>
          </a:prstGeom>
        </p:spPr>
        <p:txBody>
          <a:bodyPr vert="horz" lIns="91056" tIns="45528" rIns="91056" bIns="4552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40648"/>
            <a:ext cx="2949787" cy="496967"/>
          </a:xfrm>
          <a:prstGeom prst="rect">
            <a:avLst/>
          </a:prstGeom>
        </p:spPr>
        <p:txBody>
          <a:bodyPr vert="horz" lIns="91056" tIns="45528" rIns="91056" bIns="45528" rtlCol="0" anchor="b"/>
          <a:lstStyle>
            <a:lvl1pPr algn="l">
              <a:defRPr sz="1200"/>
            </a:lvl1pPr>
          </a:lstStyle>
          <a:p>
            <a:endParaRPr lang="en-US"/>
          </a:p>
        </p:txBody>
      </p:sp>
      <p:sp>
        <p:nvSpPr>
          <p:cNvPr id="7" name="Slide Number Placeholder 6"/>
          <p:cNvSpPr>
            <a:spLocks noGrp="1"/>
          </p:cNvSpPr>
          <p:nvPr>
            <p:ph type="sldNum" sz="quarter" idx="5"/>
          </p:nvPr>
        </p:nvSpPr>
        <p:spPr>
          <a:xfrm>
            <a:off x="3855839" y="9440648"/>
            <a:ext cx="2949787" cy="496967"/>
          </a:xfrm>
          <a:prstGeom prst="rect">
            <a:avLst/>
          </a:prstGeom>
        </p:spPr>
        <p:txBody>
          <a:bodyPr vert="horz" lIns="91056" tIns="45528" rIns="91056" bIns="45528" rtlCol="0" anchor="b"/>
          <a:lstStyle>
            <a:lvl1pPr algn="r">
              <a:defRPr sz="1200"/>
            </a:lvl1pPr>
          </a:lstStyle>
          <a:p>
            <a:fld id="{2128C508-9378-416B-A78D-286D55287404}" type="slidenum">
              <a:rPr lang="en-US" smtClean="0"/>
              <a:pPr/>
              <a:t>‹#›</a:t>
            </a:fld>
            <a:endParaRPr lang="en-US"/>
          </a:p>
        </p:txBody>
      </p:sp>
    </p:spTree>
    <p:extLst>
      <p:ext uri="{BB962C8B-B14F-4D97-AF65-F5344CB8AC3E}">
        <p14:creationId xmlns:p14="http://schemas.microsoft.com/office/powerpoint/2010/main" val="790885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AU"/>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4AAD347D-5ACD-4C99-B74B-A9C85AD731AF}" type="datetimeFigureOut">
              <a:rPr lang="en-US" smtClean="0"/>
              <a:t>10/28/2015</a:t>
            </a:fld>
            <a:endParaRPr lang="en-US" dirty="0"/>
          </a:p>
        </p:txBody>
      </p:sp>
      <p:sp>
        <p:nvSpPr>
          <p:cNvPr id="5" name="Footer Placeholder 4"/>
          <p:cNvSpPr>
            <a:spLocks noGrp="1"/>
          </p:cNvSpPr>
          <p:nvPr>
            <p:ph type="ftr" sz="quarter" idx="11"/>
          </p:nvPr>
        </p:nvSpPr>
        <p:spPr/>
        <p:txBody>
          <a:bodyPr/>
          <a:lstStyle/>
          <a:p>
            <a:r>
              <a:rPr lang="en-AU" smtClean="0"/>
              <a:t>law.uts.edu.au</a:t>
            </a:r>
            <a:endParaRPr lang="en-AU"/>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786830487"/>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AAD347D-5ACD-4C99-B74B-A9C85AD731AF}" type="datetimeFigureOut">
              <a:rPr lang="en-US" smtClean="0"/>
              <a:t>10/28/2015</a:t>
            </a:fld>
            <a:endParaRPr lang="en-US" dirty="0"/>
          </a:p>
        </p:txBody>
      </p:sp>
      <p:sp>
        <p:nvSpPr>
          <p:cNvPr id="5" name="Footer Placeholder 4"/>
          <p:cNvSpPr>
            <a:spLocks noGrp="1"/>
          </p:cNvSpPr>
          <p:nvPr>
            <p:ph type="ftr" sz="quarter" idx="11"/>
          </p:nvPr>
        </p:nvSpPr>
        <p:spPr/>
        <p:txBody>
          <a:bodyPr/>
          <a:lstStyle/>
          <a:p>
            <a:r>
              <a:rPr lang="en-AU" smtClean="0"/>
              <a:t>law.uts.edu.au</a:t>
            </a:r>
            <a:endParaRPr lang="en-AU"/>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1312669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AU"/>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10/28/2015</a:t>
            </a:fld>
            <a:endParaRPr lang="en-US" dirty="0"/>
          </a:p>
        </p:txBody>
      </p:sp>
      <p:sp>
        <p:nvSpPr>
          <p:cNvPr id="5" name="Footer Placeholder 4"/>
          <p:cNvSpPr>
            <a:spLocks noGrp="1"/>
          </p:cNvSpPr>
          <p:nvPr>
            <p:ph type="ftr" sz="quarter" idx="11"/>
          </p:nvPr>
        </p:nvSpPr>
        <p:spPr/>
        <p:txBody>
          <a:bodyPr/>
          <a:lstStyle/>
          <a:p>
            <a:r>
              <a:rPr lang="en-AU" smtClean="0"/>
              <a:t>law.uts.edu.au</a:t>
            </a:r>
            <a:endParaRPr lang="en-AU"/>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43902882"/>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796027F-7875-4030-9381-8BD8C4F21935}" type="datetimeFigureOut">
              <a:rPr lang="en-US" smtClean="0"/>
              <a:t>10/28/2015</a:t>
            </a:fld>
            <a:endParaRPr lang="en-US" dirty="0"/>
          </a:p>
        </p:txBody>
      </p:sp>
      <p:sp>
        <p:nvSpPr>
          <p:cNvPr id="6" name="Footer Placeholder 5"/>
          <p:cNvSpPr>
            <a:spLocks noGrp="1"/>
          </p:cNvSpPr>
          <p:nvPr>
            <p:ph type="ftr" sz="quarter" idx="11"/>
          </p:nvPr>
        </p:nvSpPr>
        <p:spPr/>
        <p:txBody>
          <a:bodyPr/>
          <a:lstStyle/>
          <a:p>
            <a:r>
              <a:rPr lang="en-AU" smtClean="0"/>
              <a:t>law.uts.edu.au</a:t>
            </a:r>
            <a:endParaRPr lang="en-AU"/>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64494303"/>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796027F-7875-4030-9381-8BD8C4F21935}" type="datetimeFigureOut">
              <a:rPr lang="en-US" smtClean="0"/>
              <a:t>10/28/2015</a:t>
            </a:fld>
            <a:endParaRPr lang="en-US" dirty="0"/>
          </a:p>
        </p:txBody>
      </p:sp>
      <p:sp>
        <p:nvSpPr>
          <p:cNvPr id="8" name="Footer Placeholder 7"/>
          <p:cNvSpPr>
            <a:spLocks noGrp="1"/>
          </p:cNvSpPr>
          <p:nvPr>
            <p:ph type="ftr" sz="quarter" idx="11"/>
          </p:nvPr>
        </p:nvSpPr>
        <p:spPr/>
        <p:txBody>
          <a:bodyPr/>
          <a:lstStyle/>
          <a:p>
            <a:r>
              <a:rPr lang="en-AU" smtClean="0"/>
              <a:t>law.uts.edu.au</a:t>
            </a:r>
            <a:endParaRPr lang="en-AU"/>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81477803"/>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4509A250-FF31-4206-8172-F9D3106AACB1}" type="datetimeFigureOut">
              <a:rPr lang="en-US" smtClean="0"/>
              <a:t>10/28/2015</a:t>
            </a:fld>
            <a:endParaRPr lang="en-US" dirty="0"/>
          </a:p>
        </p:txBody>
      </p:sp>
      <p:sp>
        <p:nvSpPr>
          <p:cNvPr id="4" name="Footer Placeholder 3"/>
          <p:cNvSpPr>
            <a:spLocks noGrp="1"/>
          </p:cNvSpPr>
          <p:nvPr>
            <p:ph type="ftr" sz="quarter" idx="11"/>
          </p:nvPr>
        </p:nvSpPr>
        <p:spPr/>
        <p:txBody>
          <a:bodyPr/>
          <a:lstStyle/>
          <a:p>
            <a:r>
              <a:rPr lang="en-AU" smtClean="0"/>
              <a:t>law.uts.edu.au</a:t>
            </a:r>
            <a:endParaRPr lang="en-AU"/>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17842139"/>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10/28/2015</a:t>
            </a:fld>
            <a:endParaRPr lang="en-US" dirty="0"/>
          </a:p>
        </p:txBody>
      </p:sp>
      <p:sp>
        <p:nvSpPr>
          <p:cNvPr id="3" name="Footer Placeholder 2"/>
          <p:cNvSpPr>
            <a:spLocks noGrp="1"/>
          </p:cNvSpPr>
          <p:nvPr>
            <p:ph type="ftr" sz="quarter" idx="11"/>
          </p:nvPr>
        </p:nvSpPr>
        <p:spPr/>
        <p:txBody>
          <a:bodyPr/>
          <a:lstStyle/>
          <a:p>
            <a:r>
              <a:rPr lang="en-AU" smtClean="0"/>
              <a:t>law.uts.edu.au</a:t>
            </a:r>
            <a:endParaRPr lang="en-AU"/>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71593758"/>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AU"/>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10/28/2015</a:t>
            </a:fld>
            <a:endParaRPr lang="en-US" dirty="0"/>
          </a:p>
        </p:txBody>
      </p:sp>
      <p:sp>
        <p:nvSpPr>
          <p:cNvPr id="6" name="Footer Placeholder 5"/>
          <p:cNvSpPr>
            <a:spLocks noGrp="1"/>
          </p:cNvSpPr>
          <p:nvPr>
            <p:ph type="ftr" sz="quarter" idx="11"/>
          </p:nvPr>
        </p:nvSpPr>
        <p:spPr/>
        <p:txBody>
          <a:bodyPr/>
          <a:lstStyle/>
          <a:p>
            <a:r>
              <a:rPr lang="en-AU" smtClean="0"/>
              <a:t>law.uts.edu.au</a:t>
            </a:r>
            <a:endParaRPr lang="en-AU"/>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502684769"/>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AU"/>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10/28/2015</a:t>
            </a:fld>
            <a:endParaRPr lang="en-US" dirty="0"/>
          </a:p>
        </p:txBody>
      </p:sp>
      <p:sp>
        <p:nvSpPr>
          <p:cNvPr id="6" name="Footer Placeholder 5"/>
          <p:cNvSpPr>
            <a:spLocks noGrp="1"/>
          </p:cNvSpPr>
          <p:nvPr>
            <p:ph type="ftr" sz="quarter" idx="11"/>
          </p:nvPr>
        </p:nvSpPr>
        <p:spPr/>
        <p:txBody>
          <a:bodyPr/>
          <a:lstStyle/>
          <a:p>
            <a:r>
              <a:rPr lang="en-AU" smtClean="0"/>
              <a:t>law.uts.edu.au</a:t>
            </a:r>
            <a:endParaRPr lang="en-AU"/>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631686"/>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509A250-FF31-4206-8172-F9D3106AACB1}" type="datetimeFigureOut">
              <a:rPr lang="en-US" smtClean="0"/>
              <a:t>10/28/2015</a:t>
            </a:fld>
            <a:endParaRPr lang="en-US" dirty="0"/>
          </a:p>
        </p:txBody>
      </p:sp>
      <p:sp>
        <p:nvSpPr>
          <p:cNvPr id="5" name="Footer Placeholder 4"/>
          <p:cNvSpPr>
            <a:spLocks noGrp="1"/>
          </p:cNvSpPr>
          <p:nvPr>
            <p:ph type="ftr" sz="quarter" idx="11"/>
          </p:nvPr>
        </p:nvSpPr>
        <p:spPr/>
        <p:txBody>
          <a:bodyPr/>
          <a:lstStyle/>
          <a:p>
            <a:r>
              <a:rPr lang="en-AU" smtClean="0"/>
              <a:t>law.uts.edu.au</a:t>
            </a:r>
            <a:endParaRPr lang="en-AU"/>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0169031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4509A250-FF31-4206-8172-F9D3106AACB1}" type="datetimeFigureOut">
              <a:rPr lang="en-US" smtClean="0"/>
              <a:t>10/28/2015</a:t>
            </a:fld>
            <a:endParaRPr lang="en-US" dirty="0"/>
          </a:p>
        </p:txBody>
      </p:sp>
      <p:sp>
        <p:nvSpPr>
          <p:cNvPr id="5" name="Footer Placeholder 4"/>
          <p:cNvSpPr>
            <a:spLocks noGrp="1"/>
          </p:cNvSpPr>
          <p:nvPr>
            <p:ph type="ftr" sz="quarter" idx="11"/>
          </p:nvPr>
        </p:nvSpPr>
        <p:spPr/>
        <p:txBody>
          <a:bodyPr/>
          <a:lstStyle/>
          <a:p>
            <a:r>
              <a:rPr lang="en-AU" smtClean="0"/>
              <a:t>law.uts.edu.au</a:t>
            </a:r>
            <a:endParaRPr lang="en-AU"/>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84604222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_with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798443" y="-3975"/>
            <a:ext cx="8356600" cy="6578600"/>
          </a:xfrm>
          <a:prstGeom prst="rect">
            <a:avLst/>
          </a:prstGeom>
        </p:spPr>
      </p:pic>
      <p:grpSp>
        <p:nvGrpSpPr>
          <p:cNvPr id="12" name="Group 11"/>
          <p:cNvGrpSpPr/>
          <p:nvPr userDrawn="1"/>
        </p:nvGrpSpPr>
        <p:grpSpPr>
          <a:xfrm>
            <a:off x="0" y="-3106"/>
            <a:ext cx="9155043" cy="6872149"/>
            <a:chOff x="0" y="0"/>
            <a:chExt cx="9144000" cy="6858000"/>
          </a:xfrm>
        </p:grpSpPr>
        <p:sp>
          <p:nvSpPr>
            <p:cNvPr id="13" name="Freeform 12"/>
            <p:cNvSpPr/>
            <p:nvPr userDrawn="1"/>
          </p:nvSpPr>
          <p:spPr>
            <a:xfrm>
              <a:off x="650929" y="0"/>
              <a:ext cx="7012983" cy="6695268"/>
            </a:xfrm>
            <a:custGeom>
              <a:avLst/>
              <a:gdLst>
                <a:gd name="connsiteX0" fmla="*/ 2642461 w 7012983"/>
                <a:gd name="connsiteY0" fmla="*/ 0 h 6695268"/>
                <a:gd name="connsiteX1" fmla="*/ 7012983 w 7012983"/>
                <a:gd name="connsiteY1" fmla="*/ 4347275 h 6695268"/>
                <a:gd name="connsiteX2" fmla="*/ 4703735 w 7012983"/>
                <a:gd name="connsiteY2" fmla="*/ 6695268 h 6695268"/>
                <a:gd name="connsiteX3" fmla="*/ 0 w 7012983"/>
                <a:gd name="connsiteY3" fmla="*/ 6687519 h 6695268"/>
                <a:gd name="connsiteX4" fmla="*/ 2642461 w 7012983"/>
                <a:gd name="connsiteY4" fmla="*/ 0 h 6695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2983" h="6695268">
                  <a:moveTo>
                    <a:pt x="2642461" y="0"/>
                  </a:moveTo>
                  <a:lnTo>
                    <a:pt x="7012983" y="4347275"/>
                  </a:lnTo>
                  <a:lnTo>
                    <a:pt x="4703735" y="6695268"/>
                  </a:lnTo>
                  <a:lnTo>
                    <a:pt x="0" y="6687519"/>
                  </a:lnTo>
                  <a:lnTo>
                    <a:pt x="264246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8" name="Rectangle 17"/>
            <p:cNvSpPr/>
            <p:nvPr userDrawn="1"/>
          </p:nvSpPr>
          <p:spPr>
            <a:xfrm>
              <a:off x="0" y="6472238"/>
              <a:ext cx="9144000" cy="3857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21" name="Rectangle 20"/>
            <p:cNvSpPr/>
            <p:nvPr userDrawn="1"/>
          </p:nvSpPr>
          <p:spPr>
            <a:xfrm>
              <a:off x="0" y="0"/>
              <a:ext cx="330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sp>
        <p:nvSpPr>
          <p:cNvPr id="2" name="Title 1"/>
          <p:cNvSpPr>
            <a:spLocks noGrp="1"/>
          </p:cNvSpPr>
          <p:nvPr userDrawn="1">
            <p:ph type="ctrTitle"/>
          </p:nvPr>
        </p:nvSpPr>
        <p:spPr>
          <a:xfrm>
            <a:off x="666750" y="2597150"/>
            <a:ext cx="5276850" cy="923330"/>
          </a:xfrm>
        </p:spPr>
        <p:txBody>
          <a:bodyPr/>
          <a:lstStyle>
            <a:lvl1pPr>
              <a:lnSpc>
                <a:spcPts val="3600"/>
              </a:lnSpc>
              <a:defRPr sz="3200">
                <a:solidFill>
                  <a:schemeClr val="bg1"/>
                </a:solidFill>
              </a:defRPr>
            </a:lvl1pPr>
          </a:lstStyle>
          <a:p>
            <a:r>
              <a:rPr lang="en-US" noProof="0" smtClean="0"/>
              <a:t>Click to edit Master title style</a:t>
            </a:r>
            <a:endParaRPr lang="en-AU" noProof="0" dirty="0"/>
          </a:p>
        </p:txBody>
      </p:sp>
      <p:sp>
        <p:nvSpPr>
          <p:cNvPr id="5" name="Footer Placeholder 4"/>
          <p:cNvSpPr>
            <a:spLocks noGrp="1"/>
          </p:cNvSpPr>
          <p:nvPr userDrawn="1">
            <p:ph type="ftr" sz="quarter" idx="11"/>
          </p:nvPr>
        </p:nvSpPr>
        <p:spPr>
          <a:xfrm>
            <a:off x="5981700" y="6558906"/>
            <a:ext cx="2895600" cy="238527"/>
          </a:xfrm>
        </p:spPr>
        <p:txBody>
          <a:bodyPr/>
          <a:lstStyle>
            <a:lvl1pPr>
              <a:defRPr sz="1800"/>
            </a:lvl1pPr>
          </a:lstStyle>
          <a:p>
            <a:r>
              <a:rPr lang="en-AU" dirty="0" err="1" smtClean="0"/>
              <a:t>law.uts.edu.au</a:t>
            </a:r>
            <a:endParaRPr lang="en-AU" dirty="0"/>
          </a:p>
        </p:txBody>
      </p:sp>
      <p:sp>
        <p:nvSpPr>
          <p:cNvPr id="9" name="TextBox 8"/>
          <p:cNvSpPr txBox="1"/>
          <p:nvPr userDrawn="1"/>
        </p:nvSpPr>
        <p:spPr>
          <a:xfrm>
            <a:off x="5943600" y="6186488"/>
            <a:ext cx="2933700" cy="256480"/>
          </a:xfrm>
          <a:prstGeom prst="rect">
            <a:avLst/>
          </a:prstGeom>
          <a:noFill/>
        </p:spPr>
        <p:txBody>
          <a:bodyPr wrap="square" lIns="0" tIns="0" rIns="0" bIns="0" rtlCol="0" anchor="b" anchorCtr="0">
            <a:spAutoFit/>
          </a:bodyPr>
          <a:lstStyle/>
          <a:p>
            <a:pPr algn="r">
              <a:lnSpc>
                <a:spcPts val="2000"/>
              </a:lnSpc>
            </a:pPr>
            <a:r>
              <a:rPr lang="en-AU" b="1" i="0" cap="all" baseline="0" noProof="0" dirty="0" smtClean="0">
                <a:solidFill>
                  <a:schemeClr val="tx1"/>
                </a:solidFill>
              </a:rPr>
              <a:t>UTS:Law</a:t>
            </a:r>
            <a:endParaRPr lang="en-AU" b="1" i="0" cap="all" baseline="0" noProof="0" dirty="0">
              <a:solidFill>
                <a:schemeClr val="tx1"/>
              </a:solidFill>
            </a:endParaRPr>
          </a:p>
        </p:txBody>
      </p:sp>
      <p:sp>
        <p:nvSpPr>
          <p:cNvPr id="15" name="TextBox 14"/>
          <p:cNvSpPr txBox="1"/>
          <p:nvPr userDrawn="1"/>
        </p:nvSpPr>
        <p:spPr>
          <a:xfrm>
            <a:off x="666750" y="6585387"/>
            <a:ext cx="3759200" cy="207749"/>
          </a:xfrm>
          <a:prstGeom prst="rect">
            <a:avLst/>
          </a:prstGeom>
          <a:noFill/>
        </p:spPr>
        <p:txBody>
          <a:bodyPr wrap="square" lIns="0" tIns="0" rIns="0" bIns="0" rtlCol="0">
            <a:spAutoFit/>
          </a:bodyPr>
          <a:lstStyle/>
          <a:p>
            <a:pPr>
              <a:lnSpc>
                <a:spcPts val="1680"/>
              </a:lnSpc>
            </a:pPr>
            <a:r>
              <a:rPr lang="en-AU" sz="1100" cap="all" baseline="0" noProof="0" dirty="0" smtClean="0">
                <a:solidFill>
                  <a:schemeClr val="bg1"/>
                </a:solidFill>
              </a:rPr>
              <a:t>uts </a:t>
            </a:r>
            <a:r>
              <a:rPr lang="en-AU" sz="1100" cap="all" baseline="0" noProof="0" dirty="0" err="1" smtClean="0">
                <a:solidFill>
                  <a:schemeClr val="bg1"/>
                </a:solidFill>
              </a:rPr>
              <a:t>cricos</a:t>
            </a:r>
            <a:r>
              <a:rPr lang="en-AU" sz="1100" cap="all" baseline="0" noProof="0" dirty="0" smtClean="0">
                <a:solidFill>
                  <a:schemeClr val="bg1"/>
                </a:solidFill>
              </a:rPr>
              <a:t> provider code: 00099f</a:t>
            </a:r>
            <a:endParaRPr lang="en-AU" sz="1100" cap="all" baseline="0" noProof="0" dirty="0">
              <a:solidFill>
                <a:schemeClr val="bg1"/>
              </a:solidFill>
            </a:endParaRPr>
          </a:p>
        </p:txBody>
      </p:sp>
      <p:pic>
        <p:nvPicPr>
          <p:cNvPr id="14" name="Picture 13" descr="White-UTS-logo-Titl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4288" y="188640"/>
            <a:ext cx="1862212" cy="788545"/>
          </a:xfrm>
          <a:prstGeom prst="rect">
            <a:avLst/>
          </a:prstGeom>
        </p:spPr>
      </p:pic>
    </p:spTree>
    <p:extLst>
      <p:ext uri="{BB962C8B-B14F-4D97-AF65-F5344CB8AC3E}">
        <p14:creationId xmlns:p14="http://schemas.microsoft.com/office/powerpoint/2010/main" val="302572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_no image">
    <p:spTree>
      <p:nvGrpSpPr>
        <p:cNvPr id="1" name=""/>
        <p:cNvGrpSpPr/>
        <p:nvPr/>
      </p:nvGrpSpPr>
      <p:grpSpPr>
        <a:xfrm>
          <a:off x="0" y="0"/>
          <a:ext cx="0" cy="0"/>
          <a:chOff x="0" y="0"/>
          <a:chExt cx="0" cy="0"/>
        </a:xfrm>
      </p:grpSpPr>
      <p:grpSp>
        <p:nvGrpSpPr>
          <p:cNvPr id="13" name="Group 12"/>
          <p:cNvGrpSpPr/>
          <p:nvPr userDrawn="1"/>
        </p:nvGrpSpPr>
        <p:grpSpPr>
          <a:xfrm>
            <a:off x="0" y="0"/>
            <a:ext cx="9144000" cy="6858000"/>
            <a:chOff x="0" y="0"/>
            <a:chExt cx="9144000" cy="6858000"/>
          </a:xfrm>
        </p:grpSpPr>
        <p:sp>
          <p:nvSpPr>
            <p:cNvPr id="12" name="Freeform 11"/>
            <p:cNvSpPr/>
            <p:nvPr userDrawn="1"/>
          </p:nvSpPr>
          <p:spPr>
            <a:xfrm>
              <a:off x="650929" y="0"/>
              <a:ext cx="7012983" cy="6695268"/>
            </a:xfrm>
            <a:custGeom>
              <a:avLst/>
              <a:gdLst>
                <a:gd name="connsiteX0" fmla="*/ 2642461 w 7012983"/>
                <a:gd name="connsiteY0" fmla="*/ 0 h 6695268"/>
                <a:gd name="connsiteX1" fmla="*/ 7012983 w 7012983"/>
                <a:gd name="connsiteY1" fmla="*/ 4347275 h 6695268"/>
                <a:gd name="connsiteX2" fmla="*/ 4703735 w 7012983"/>
                <a:gd name="connsiteY2" fmla="*/ 6695268 h 6695268"/>
                <a:gd name="connsiteX3" fmla="*/ 0 w 7012983"/>
                <a:gd name="connsiteY3" fmla="*/ 6687519 h 6695268"/>
                <a:gd name="connsiteX4" fmla="*/ 2642461 w 7012983"/>
                <a:gd name="connsiteY4" fmla="*/ 0 h 6695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2983" h="6695268">
                  <a:moveTo>
                    <a:pt x="2642461" y="0"/>
                  </a:moveTo>
                  <a:lnTo>
                    <a:pt x="7012983" y="4347275"/>
                  </a:lnTo>
                  <a:lnTo>
                    <a:pt x="4703735" y="6695268"/>
                  </a:lnTo>
                  <a:lnTo>
                    <a:pt x="0" y="6687519"/>
                  </a:lnTo>
                  <a:lnTo>
                    <a:pt x="264246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23" name="Rectangle 22"/>
            <p:cNvSpPr/>
            <p:nvPr userDrawn="1"/>
          </p:nvSpPr>
          <p:spPr>
            <a:xfrm>
              <a:off x="0" y="6472238"/>
              <a:ext cx="9144000" cy="3857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9" name="Rectangle 18"/>
            <p:cNvSpPr/>
            <p:nvPr userDrawn="1"/>
          </p:nvSpPr>
          <p:spPr>
            <a:xfrm>
              <a:off x="0" y="0"/>
              <a:ext cx="330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noProof="0"/>
            </a:p>
          </p:txBody>
        </p:sp>
        <p:pic>
          <p:nvPicPr>
            <p:cNvPr id="16" name="Picture 15" descr="Logo.png"/>
            <p:cNvPicPr>
              <a:picLocks noChangeAspect="1"/>
            </p:cNvPicPr>
            <p:nvPr userDrawn="1"/>
          </p:nvPicPr>
          <p:blipFill>
            <a:blip r:embed="rId2" cstate="print"/>
            <a:stretch>
              <a:fillRect/>
            </a:stretch>
          </p:blipFill>
          <p:spPr>
            <a:xfrm>
              <a:off x="6943340" y="489723"/>
              <a:ext cx="2200660" cy="493777"/>
            </a:xfrm>
            <a:prstGeom prst="rect">
              <a:avLst/>
            </a:prstGeom>
          </p:spPr>
        </p:pic>
      </p:grpSp>
      <p:sp>
        <p:nvSpPr>
          <p:cNvPr id="2" name="Title 1"/>
          <p:cNvSpPr>
            <a:spLocks noGrp="1"/>
          </p:cNvSpPr>
          <p:nvPr userDrawn="1">
            <p:ph type="ctrTitle"/>
          </p:nvPr>
        </p:nvSpPr>
        <p:spPr>
          <a:xfrm>
            <a:off x="666750" y="2597150"/>
            <a:ext cx="5276850" cy="923330"/>
          </a:xfrm>
        </p:spPr>
        <p:txBody>
          <a:bodyPr/>
          <a:lstStyle>
            <a:lvl1pPr>
              <a:lnSpc>
                <a:spcPts val="3600"/>
              </a:lnSpc>
              <a:defRPr sz="3200">
                <a:solidFill>
                  <a:schemeClr val="bg1"/>
                </a:solidFill>
              </a:defRPr>
            </a:lvl1pPr>
          </a:lstStyle>
          <a:p>
            <a:r>
              <a:rPr lang="en-US" noProof="0" smtClean="0"/>
              <a:t>Click to edit Master title style</a:t>
            </a:r>
            <a:endParaRPr lang="en-AU" noProof="0" dirty="0"/>
          </a:p>
        </p:txBody>
      </p:sp>
      <p:sp>
        <p:nvSpPr>
          <p:cNvPr id="5" name="Footer Placeholder 4"/>
          <p:cNvSpPr>
            <a:spLocks noGrp="1"/>
          </p:cNvSpPr>
          <p:nvPr userDrawn="1">
            <p:ph type="ftr" sz="quarter" idx="11"/>
          </p:nvPr>
        </p:nvSpPr>
        <p:spPr/>
        <p:txBody>
          <a:bodyPr/>
          <a:lstStyle/>
          <a:p>
            <a:r>
              <a:rPr lang="en-AU" noProof="0" smtClean="0"/>
              <a:t>law.uts.edu.au</a:t>
            </a:r>
            <a:endParaRPr lang="en-AU" noProof="0"/>
          </a:p>
        </p:txBody>
      </p:sp>
      <p:sp>
        <p:nvSpPr>
          <p:cNvPr id="9" name="TextBox 8"/>
          <p:cNvSpPr txBox="1"/>
          <p:nvPr userDrawn="1"/>
        </p:nvSpPr>
        <p:spPr>
          <a:xfrm>
            <a:off x="5943600" y="6186488"/>
            <a:ext cx="2933700" cy="256480"/>
          </a:xfrm>
          <a:prstGeom prst="rect">
            <a:avLst/>
          </a:prstGeom>
          <a:noFill/>
        </p:spPr>
        <p:txBody>
          <a:bodyPr wrap="square" lIns="0" tIns="0" rIns="0" bIns="0" rtlCol="0" anchor="b" anchorCtr="0">
            <a:spAutoFit/>
          </a:bodyPr>
          <a:lstStyle/>
          <a:p>
            <a:pPr algn="r">
              <a:lnSpc>
                <a:spcPts val="2000"/>
              </a:lnSpc>
            </a:pPr>
            <a:r>
              <a:rPr lang="en-AU" b="1" i="0" cap="all" baseline="0" noProof="0" dirty="0" smtClean="0">
                <a:solidFill>
                  <a:schemeClr val="tx1"/>
                </a:solidFill>
              </a:rPr>
              <a:t>UTS:Law</a:t>
            </a:r>
            <a:endParaRPr lang="en-AU" b="1" i="0" cap="all" baseline="0" noProof="0" dirty="0">
              <a:solidFill>
                <a:schemeClr val="tx1"/>
              </a:solidFill>
            </a:endParaRPr>
          </a:p>
        </p:txBody>
      </p:sp>
      <p:sp>
        <p:nvSpPr>
          <p:cNvPr id="11" name="TextBox 10"/>
          <p:cNvSpPr txBox="1"/>
          <p:nvPr userDrawn="1"/>
        </p:nvSpPr>
        <p:spPr>
          <a:xfrm>
            <a:off x="666750" y="6585387"/>
            <a:ext cx="3759200" cy="204351"/>
          </a:xfrm>
          <a:prstGeom prst="rect">
            <a:avLst/>
          </a:prstGeom>
          <a:noFill/>
        </p:spPr>
        <p:txBody>
          <a:bodyPr wrap="square" lIns="0" tIns="0" rIns="0" bIns="0" rtlCol="0">
            <a:spAutoFit/>
          </a:bodyPr>
          <a:lstStyle/>
          <a:p>
            <a:pPr>
              <a:lnSpc>
                <a:spcPts val="1680"/>
              </a:lnSpc>
            </a:pPr>
            <a:r>
              <a:rPr lang="en-AU" sz="1400" cap="all" baseline="0" noProof="0" dirty="0" smtClean="0">
                <a:solidFill>
                  <a:schemeClr val="bg1"/>
                </a:solidFill>
              </a:rPr>
              <a:t>uts </a:t>
            </a:r>
            <a:r>
              <a:rPr lang="en-AU" sz="1400" cap="all" baseline="0" noProof="0" dirty="0" err="1" smtClean="0">
                <a:solidFill>
                  <a:schemeClr val="bg1"/>
                </a:solidFill>
              </a:rPr>
              <a:t>cricos</a:t>
            </a:r>
            <a:r>
              <a:rPr lang="en-AU" sz="1400" cap="all" baseline="0" noProof="0" dirty="0" smtClean="0">
                <a:solidFill>
                  <a:schemeClr val="bg1"/>
                </a:solidFill>
              </a:rPr>
              <a:t> provider code: 00099f</a:t>
            </a:r>
            <a:endParaRPr lang="en-AU" sz="1400" cap="all" baseline="0" noProof="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AAD347D-5ACD-4C99-B74B-A9C85AD731AF}" type="datetimeFigureOut">
              <a:rPr lang="en-US" smtClean="0"/>
              <a:t>10/28/2015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AU" smtClean="0"/>
              <a:t>law.uts.edu.au</a:t>
            </a:r>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75416886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663" r:id="rId13"/>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olt.gov.au/"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70456" y="2597150"/>
            <a:ext cx="8474299" cy="3868044"/>
          </a:xfrm>
        </p:spPr>
        <p:txBody>
          <a:bodyPr>
            <a:normAutofit/>
          </a:bodyPr>
          <a:lstStyle/>
          <a:p>
            <a:pPr lvl="0" eaLnBrk="0" fontAlgn="base" hangingPunct="0">
              <a:spcAft>
                <a:spcPct val="0"/>
              </a:spcAft>
            </a:pPr>
            <a:r>
              <a:rPr lang="en-AU" altLang="en-US" sz="2200" dirty="0">
                <a:solidFill>
                  <a:srgbClr val="C00000"/>
                </a:solidFill>
                <a:latin typeface="Impact" panose="020B0806030902050204" pitchFamily="34" charset="0"/>
                <a:ea typeface="Calibri" panose="020F0502020204030204" pitchFamily="34" charset="0"/>
                <a:cs typeface="Times New Roman" panose="02020603050405020304" pitchFamily="18" charset="0"/>
              </a:rPr>
              <a:t>Student engagement in </a:t>
            </a:r>
            <a:r>
              <a:rPr lang="en-AU" altLang="en-US" sz="2200" dirty="0" smtClean="0">
                <a:solidFill>
                  <a:srgbClr val="C00000"/>
                </a:solidFill>
                <a:latin typeface="Impact" panose="020B0806030902050204" pitchFamily="34" charset="0"/>
                <a:ea typeface="Calibri" panose="020F0502020204030204" pitchFamily="34" charset="0"/>
                <a:cs typeface="Times New Roman" panose="02020603050405020304" pitchFamily="18" charset="0"/>
              </a:rPr>
              <a:t>university decision making and </a:t>
            </a:r>
            <a:r>
              <a:rPr lang="en-AU" altLang="en-US" sz="2200" dirty="0">
                <a:solidFill>
                  <a:srgbClr val="C00000"/>
                </a:solidFill>
                <a:latin typeface="Impact" panose="020B0806030902050204" pitchFamily="34" charset="0"/>
                <a:ea typeface="Calibri" panose="020F0502020204030204" pitchFamily="34" charset="0"/>
                <a:cs typeface="Times New Roman" panose="02020603050405020304" pitchFamily="18" charset="0"/>
              </a:rPr>
              <a:t>governance</a:t>
            </a:r>
            <a:br>
              <a:rPr lang="en-AU" altLang="en-US" sz="2200" dirty="0">
                <a:solidFill>
                  <a:srgbClr val="C00000"/>
                </a:solidFill>
                <a:latin typeface="Impact" panose="020B0806030902050204" pitchFamily="34" charset="0"/>
                <a:ea typeface="Calibri" panose="020F0502020204030204" pitchFamily="34" charset="0"/>
                <a:cs typeface="Times New Roman" panose="02020603050405020304" pitchFamily="18" charset="0"/>
              </a:rPr>
            </a:br>
            <a:r>
              <a:rPr lang="en-AU" altLang="en-US" sz="2200" dirty="0">
                <a:solidFill>
                  <a:srgbClr val="C00000"/>
                </a:solidFill>
                <a:latin typeface="Impact" panose="020B0806030902050204" pitchFamily="34" charset="0"/>
                <a:ea typeface="Calibri" panose="020F0502020204030204" pitchFamily="34" charset="0"/>
                <a:cs typeface="Times New Roman" panose="02020603050405020304" pitchFamily="18" charset="0"/>
              </a:rPr>
              <a:t>- towards a more systemically inclusive student voice,</a:t>
            </a:r>
            <a:r>
              <a:rPr lang="en-AU" altLang="en-US" sz="2200" dirty="0">
                <a:solidFill>
                  <a:srgbClr val="C00000"/>
                </a:solidFill>
              </a:rPr>
              <a:t/>
            </a:r>
            <a:br>
              <a:rPr lang="en-AU" altLang="en-US" sz="2200" dirty="0">
                <a:solidFill>
                  <a:srgbClr val="C00000"/>
                </a:solidFill>
              </a:rPr>
            </a:br>
            <a:r>
              <a:rPr lang="en-AU" altLang="en-US" sz="20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an OLT Strategic Priority Commissioned Project led by Professor Sally Varnham, Faculty of Law, University of Technology </a:t>
            </a:r>
            <a:r>
              <a:rPr lang="en-AU" altLang="en-US" sz="2000" i="1"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Sydney</a:t>
            </a:r>
            <a:r>
              <a:rPr lang="en-AU" altLang="en-US" sz="2000" dirty="0">
                <a:solidFill>
                  <a:schemeClr val="tx1"/>
                </a:solidFill>
              </a:rPr>
              <a:t/>
            </a:r>
            <a:br>
              <a:rPr lang="en-AU" altLang="en-US" sz="2000" dirty="0">
                <a:solidFill>
                  <a:schemeClr val="tx1"/>
                </a:solidFill>
              </a:rPr>
            </a:br>
            <a:r>
              <a:rPr lang="en-AU" altLang="en-US" sz="2000" dirty="0" smtClean="0">
                <a:solidFill>
                  <a:schemeClr val="tx1"/>
                </a:solidFill>
              </a:rPr>
              <a:t/>
            </a:r>
            <a:br>
              <a:rPr lang="en-AU" altLang="en-US" sz="2000" dirty="0" smtClean="0">
                <a:solidFill>
                  <a:schemeClr val="tx1"/>
                </a:solidFill>
              </a:rPr>
            </a:br>
            <a:r>
              <a:rPr lang="en-AU" altLang="en-US" sz="2000" dirty="0" smtClean="0">
                <a:solidFill>
                  <a:schemeClr val="tx1"/>
                </a:solidFill>
              </a:rPr>
              <a:t>								</a:t>
            </a:r>
            <a:r>
              <a:rPr lang="en-AU" altLang="en-US" sz="2000" dirty="0" smtClean="0">
                <a:solidFill>
                  <a:srgbClr val="C00000"/>
                </a:solidFill>
                <a:latin typeface="Impact" panose="020B0806030902050204" pitchFamily="34" charset="0"/>
              </a:rPr>
              <a:t>Workshop 27 October 2015</a:t>
            </a:r>
            <a:endParaRPr lang="en-AU" sz="2000" dirty="0"/>
          </a:p>
        </p:txBody>
      </p:sp>
      <p:sp>
        <p:nvSpPr>
          <p:cNvPr id="3" name="Footer Placeholder 2"/>
          <p:cNvSpPr>
            <a:spLocks noGrp="1"/>
          </p:cNvSpPr>
          <p:nvPr>
            <p:ph type="ftr" sz="quarter" idx="11"/>
          </p:nvPr>
        </p:nvSpPr>
        <p:spPr>
          <a:xfrm flipV="1">
            <a:off x="9388697" y="6947508"/>
            <a:ext cx="360609" cy="45719"/>
          </a:xfrm>
        </p:spPr>
        <p:txBody>
          <a:bodyPr/>
          <a:lstStyle/>
          <a:p>
            <a:endParaRPr lang="en-A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279" y="1114126"/>
            <a:ext cx="7608264" cy="1358618"/>
          </a:xfrm>
          <a:prstGeom prst="rect">
            <a:avLst/>
          </a:prstGeom>
        </p:spPr>
      </p:pic>
    </p:spTree>
    <p:extLst>
      <p:ext uri="{BB962C8B-B14F-4D97-AF65-F5344CB8AC3E}">
        <p14:creationId xmlns:p14="http://schemas.microsoft.com/office/powerpoint/2010/main" val="2291595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66750" y="2597149"/>
            <a:ext cx="7086332" cy="3224101"/>
          </a:xfrm>
        </p:spPr>
        <p:txBody>
          <a:bodyPr>
            <a:normAutofit/>
          </a:bodyPr>
          <a:lstStyle/>
          <a:p>
            <a:pPr marL="0" indent="0"/>
            <a:r>
              <a:rPr lang="en-AU" sz="2400" b="1" dirty="0">
                <a:solidFill>
                  <a:schemeClr val="tx1"/>
                </a:solidFill>
                <a:latin typeface="+mn-lt"/>
              </a:rPr>
              <a:t>Project team:</a:t>
            </a:r>
            <a:br>
              <a:rPr lang="en-AU" sz="2400" b="1" dirty="0">
                <a:solidFill>
                  <a:schemeClr val="tx1"/>
                </a:solidFill>
                <a:latin typeface="+mn-lt"/>
              </a:rPr>
            </a:br>
            <a:r>
              <a:rPr lang="en-AU" sz="2400" dirty="0">
                <a:solidFill>
                  <a:schemeClr val="tx1"/>
                </a:solidFill>
                <a:latin typeface="+mn-lt"/>
              </a:rPr>
              <a:t>Sally Varnham</a:t>
            </a:r>
            <a:br>
              <a:rPr lang="en-AU" sz="2400" dirty="0">
                <a:solidFill>
                  <a:schemeClr val="tx1"/>
                </a:solidFill>
                <a:latin typeface="+mn-lt"/>
              </a:rPr>
            </a:br>
            <a:r>
              <a:rPr lang="en-AU" sz="2400" dirty="0">
                <a:solidFill>
                  <a:schemeClr val="tx1"/>
                </a:solidFill>
                <a:latin typeface="+mn-lt"/>
              </a:rPr>
              <a:t>Bronwyn Olliffe</a:t>
            </a:r>
            <a:br>
              <a:rPr lang="en-AU" sz="2400" dirty="0">
                <a:solidFill>
                  <a:schemeClr val="tx1"/>
                </a:solidFill>
                <a:latin typeface="+mn-lt"/>
              </a:rPr>
            </a:br>
            <a:r>
              <a:rPr lang="en-AU" sz="2400" dirty="0">
                <a:solidFill>
                  <a:schemeClr val="tx1"/>
                </a:solidFill>
                <a:latin typeface="+mn-lt"/>
              </a:rPr>
              <a:t>Katrina Waite</a:t>
            </a:r>
            <a:br>
              <a:rPr lang="en-AU" sz="2400" dirty="0">
                <a:solidFill>
                  <a:schemeClr val="tx1"/>
                </a:solidFill>
                <a:latin typeface="+mn-lt"/>
              </a:rPr>
            </a:br>
            <a:r>
              <a:rPr lang="en-AU" sz="2400" dirty="0">
                <a:solidFill>
                  <a:schemeClr val="tx1"/>
                </a:solidFill>
                <a:latin typeface="+mn-lt"/>
              </a:rPr>
              <a:t>Ann Cahill</a:t>
            </a:r>
            <a:br>
              <a:rPr lang="en-AU" sz="2400" dirty="0">
                <a:solidFill>
                  <a:schemeClr val="tx1"/>
                </a:solidFill>
                <a:latin typeface="+mn-lt"/>
              </a:rPr>
            </a:br>
            <a:endParaRPr lang="en-AU" sz="2400" dirty="0">
              <a:solidFill>
                <a:schemeClr val="tx1"/>
              </a:solidFill>
              <a:latin typeface="+mn-lt"/>
            </a:endParaRPr>
          </a:p>
        </p:txBody>
      </p:sp>
      <p:sp>
        <p:nvSpPr>
          <p:cNvPr id="3" name="Footer Placeholder 2"/>
          <p:cNvSpPr>
            <a:spLocks noGrp="1"/>
          </p:cNvSpPr>
          <p:nvPr>
            <p:ph type="ftr" sz="quarter" idx="11"/>
          </p:nvPr>
        </p:nvSpPr>
        <p:spPr>
          <a:xfrm flipH="1">
            <a:off x="9852338" y="7443989"/>
            <a:ext cx="90152" cy="90152"/>
          </a:xfrm>
        </p:spPr>
        <p:txBody>
          <a:bodyPr/>
          <a:lstStyle/>
          <a:p>
            <a:endParaRPr lang="en-AU" dirty="0"/>
          </a:p>
        </p:txBody>
      </p:sp>
      <p:pic>
        <p:nvPicPr>
          <p:cNvPr id="4" name="Picture 1" descr="student voice b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781" y="365124"/>
            <a:ext cx="8319336" cy="128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8662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66749" y="2597149"/>
            <a:ext cx="8013611" cy="699843"/>
          </a:xfrm>
        </p:spPr>
        <p:txBody>
          <a:bodyPr>
            <a:normAutofit fontScale="90000"/>
          </a:bodyPr>
          <a:lstStyle/>
          <a:p>
            <a:r>
              <a:rPr lang="en-AU" dirty="0"/>
              <a:t>Our project is an Office for Learning and Teaching </a:t>
            </a:r>
            <a:r>
              <a:rPr lang="en-AU" i="1" dirty="0"/>
              <a:t>Strategic </a:t>
            </a:r>
            <a:r>
              <a:rPr lang="en-AU" i="1" dirty="0" smtClean="0">
                <a:solidFill>
                  <a:schemeClr val="tx1"/>
                </a:solidFill>
              </a:rPr>
              <a:t/>
            </a:r>
            <a:br>
              <a:rPr lang="en-AU" i="1" dirty="0" smtClean="0">
                <a:solidFill>
                  <a:schemeClr val="tx1"/>
                </a:solidFill>
              </a:rPr>
            </a:br>
            <a:r>
              <a:rPr lang="en-AU" i="1" dirty="0">
                <a:solidFill>
                  <a:schemeClr val="tx1"/>
                </a:solidFill>
              </a:rPr>
              <a:t/>
            </a:r>
            <a:br>
              <a:rPr lang="en-AU" i="1" dirty="0">
                <a:solidFill>
                  <a:schemeClr val="tx1"/>
                </a:solidFill>
              </a:rPr>
            </a:br>
            <a:r>
              <a:rPr lang="en-AU" i="1" dirty="0" smtClean="0">
                <a:solidFill>
                  <a:schemeClr val="tx1"/>
                </a:solidFill>
              </a:rPr>
              <a:t/>
            </a:r>
            <a:br>
              <a:rPr lang="en-AU" i="1" dirty="0" smtClean="0">
                <a:solidFill>
                  <a:schemeClr val="tx1"/>
                </a:solidFill>
              </a:rPr>
            </a:br>
            <a:r>
              <a:rPr lang="en-AU" i="1" dirty="0">
                <a:solidFill>
                  <a:schemeClr val="tx1"/>
                </a:solidFill>
              </a:rPr>
              <a:t/>
            </a:r>
            <a:br>
              <a:rPr lang="en-AU" i="1" dirty="0">
                <a:solidFill>
                  <a:schemeClr val="tx1"/>
                </a:solidFill>
              </a:rPr>
            </a:br>
            <a:r>
              <a:rPr lang="en-AU" i="1" dirty="0" smtClean="0">
                <a:solidFill>
                  <a:schemeClr val="tx1"/>
                </a:solidFill>
              </a:rPr>
              <a:t/>
            </a:r>
            <a:br>
              <a:rPr lang="en-AU" i="1" dirty="0" smtClean="0">
                <a:solidFill>
                  <a:schemeClr val="tx1"/>
                </a:solidFill>
              </a:rPr>
            </a:br>
            <a:r>
              <a:rPr lang="en-AU" sz="2700" dirty="0">
                <a:solidFill>
                  <a:schemeClr val="tx1"/>
                </a:solidFill>
                <a:latin typeface="+mn-lt"/>
              </a:rPr>
              <a:t>Our project is an Office for Learning and Teaching </a:t>
            </a:r>
            <a:r>
              <a:rPr lang="en-AU" sz="2700" i="1" dirty="0">
                <a:solidFill>
                  <a:schemeClr val="tx1"/>
                </a:solidFill>
                <a:latin typeface="+mn-lt"/>
              </a:rPr>
              <a:t>Strategic </a:t>
            </a:r>
            <a:r>
              <a:rPr lang="en-AU" sz="2700" i="1" dirty="0" smtClean="0">
                <a:solidFill>
                  <a:schemeClr val="tx1"/>
                </a:solidFill>
                <a:latin typeface="+mn-lt"/>
              </a:rPr>
              <a:t>Priority </a:t>
            </a:r>
            <a:r>
              <a:rPr lang="en-AU" sz="2700" i="1" dirty="0">
                <a:solidFill>
                  <a:schemeClr val="tx1"/>
                </a:solidFill>
                <a:latin typeface="+mn-lt"/>
              </a:rPr>
              <a:t>Commissioned </a:t>
            </a:r>
            <a:r>
              <a:rPr lang="en-AU" sz="2700" i="1" dirty="0" smtClean="0">
                <a:solidFill>
                  <a:schemeClr val="tx1"/>
                </a:solidFill>
                <a:latin typeface="+mn-lt"/>
              </a:rPr>
              <a:t>Project </a:t>
            </a:r>
            <a:r>
              <a:rPr lang="en-AU" sz="2700" dirty="0" smtClean="0">
                <a:solidFill>
                  <a:schemeClr val="tx1"/>
                </a:solidFill>
                <a:latin typeface="+mn-lt"/>
              </a:rPr>
              <a:t>supported </a:t>
            </a:r>
            <a:r>
              <a:rPr lang="en-AU" sz="2700" dirty="0">
                <a:solidFill>
                  <a:schemeClr val="tx1"/>
                </a:solidFill>
                <a:latin typeface="+mn-lt"/>
              </a:rPr>
              <a:t>by a grant from the Office for Learning and Teaching and by University of Technology Sydney.  The project is a part of the OLT 21</a:t>
            </a:r>
            <a:r>
              <a:rPr lang="en-AU" sz="2700" baseline="30000" dirty="0">
                <a:solidFill>
                  <a:schemeClr val="tx1"/>
                </a:solidFill>
                <a:latin typeface="+mn-lt"/>
              </a:rPr>
              <a:t>st</a:t>
            </a:r>
            <a:r>
              <a:rPr lang="en-AU" sz="2700" dirty="0">
                <a:solidFill>
                  <a:schemeClr val="tx1"/>
                </a:solidFill>
                <a:latin typeface="+mn-lt"/>
              </a:rPr>
              <a:t> century student experience cluster.  Other projects with in this cluster can be found on the Office for Learning and Teaching website (</a:t>
            </a:r>
            <a:r>
              <a:rPr lang="en-AU" sz="2700" u="sng" dirty="0">
                <a:solidFill>
                  <a:schemeClr val="tx1"/>
                </a:solidFill>
                <a:latin typeface="+mn-lt"/>
                <a:hlinkClick r:id="rId2"/>
              </a:rPr>
              <a:t>www.olt.gov.au/</a:t>
            </a:r>
            <a:r>
              <a:rPr lang="en-AU" sz="2700" dirty="0">
                <a:solidFill>
                  <a:schemeClr val="tx1"/>
                </a:solidFill>
                <a:latin typeface="+mn-lt"/>
              </a:rPr>
              <a:t>) under 2014 strategic priority commissioned projects.</a:t>
            </a:r>
            <a:br>
              <a:rPr lang="en-AU" sz="2700" dirty="0">
                <a:solidFill>
                  <a:schemeClr val="tx1"/>
                </a:solidFill>
                <a:latin typeface="+mn-lt"/>
              </a:rPr>
            </a:br>
            <a:endParaRPr lang="en-AU" sz="2700" dirty="0">
              <a:solidFill>
                <a:schemeClr val="tx1"/>
              </a:solidFill>
              <a:latin typeface="+mn-lt"/>
            </a:endParaRPr>
          </a:p>
        </p:txBody>
      </p:sp>
      <p:sp>
        <p:nvSpPr>
          <p:cNvPr id="3" name="Footer Placeholder 2"/>
          <p:cNvSpPr>
            <a:spLocks noGrp="1"/>
          </p:cNvSpPr>
          <p:nvPr>
            <p:ph type="ftr" sz="quarter" idx="11"/>
          </p:nvPr>
        </p:nvSpPr>
        <p:spPr>
          <a:xfrm flipH="1">
            <a:off x="9278584" y="7083379"/>
            <a:ext cx="45719" cy="450761"/>
          </a:xfrm>
        </p:spPr>
        <p:txBody>
          <a:bodyPr/>
          <a:lstStyle/>
          <a:p>
            <a:endParaRPr lang="en-AU" dirty="0"/>
          </a:p>
        </p:txBody>
      </p:sp>
      <p:pic>
        <p:nvPicPr>
          <p:cNvPr id="4" name="Picture 1" descr="student voice ban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781" y="365124"/>
            <a:ext cx="8319336" cy="128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223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800" dirty="0" smtClean="0"/>
              <a:t>‘</a:t>
            </a:r>
            <a:endParaRPr lang="en-US" sz="800" dirty="0"/>
          </a:p>
        </p:txBody>
      </p:sp>
      <p:sp>
        <p:nvSpPr>
          <p:cNvPr id="5" name="Content Placeholder 4"/>
          <p:cNvSpPr>
            <a:spLocks noGrp="1"/>
          </p:cNvSpPr>
          <p:nvPr>
            <p:ph idx="1"/>
          </p:nvPr>
        </p:nvSpPr>
        <p:spPr>
          <a:xfrm>
            <a:off x="575035" y="1144910"/>
            <a:ext cx="7902215" cy="4326890"/>
          </a:xfrm>
        </p:spPr>
        <p:txBody>
          <a:bodyPr/>
          <a:lstStyle/>
          <a:p>
            <a:endParaRPr lang="en-AU" i="1" dirty="0"/>
          </a:p>
          <a:p>
            <a:pPr marL="0" indent="0">
              <a:buNone/>
            </a:pPr>
            <a:r>
              <a:rPr lang="en-AU" i="1" dirty="0" smtClean="0"/>
              <a:t>Once </a:t>
            </a:r>
            <a:r>
              <a:rPr lang="en-AU" i="1" dirty="0"/>
              <a:t>students were expected to do little more than sit in a few lectures and take notes.  No longer.  Not only have then become more active learners, with lectures now more likely to involve team exercises and student presentations than a monologue from a teacher, they are also increasingly being invited to offer opinions about what they are taught, how they are taught it, and even strategic decisions about how their university is run. </a:t>
            </a:r>
          </a:p>
          <a:p>
            <a:pPr marL="0" indent="0">
              <a:buNone/>
            </a:pPr>
            <a:r>
              <a:rPr lang="en-AU" sz="1600" dirty="0" smtClean="0"/>
              <a:t>[Harriet </a:t>
            </a:r>
            <a:r>
              <a:rPr lang="en-AU" sz="1600" dirty="0"/>
              <a:t>Swain, </a:t>
            </a:r>
            <a:r>
              <a:rPr lang="en-AU" sz="1600" i="1" dirty="0"/>
              <a:t>The Guardian,</a:t>
            </a:r>
            <a:r>
              <a:rPr lang="en-AU" sz="1600" dirty="0"/>
              <a:t> Tuesday 12 June </a:t>
            </a:r>
            <a:r>
              <a:rPr lang="en-AU" sz="1600" dirty="0" smtClean="0"/>
              <a:t>2012]</a:t>
            </a:r>
          </a:p>
          <a:p>
            <a:endParaRPr lang="en-US" altLang="en-US" sz="2000" dirty="0" smtClean="0">
              <a:solidFill>
                <a:schemeClr val="bg1"/>
              </a:solidFill>
              <a:latin typeface="Arial" panose="020B0604020202020204" pitchFamily="34" charset="0"/>
              <a:ea typeface="ＭＳ Ｐゴシック" panose="020B0600070205080204" pitchFamily="34" charset="-128"/>
              <a:cs typeface="Arial" panose="020B0604020202020204" pitchFamily="34" charset="0"/>
            </a:endParaRPr>
          </a:p>
          <a:p>
            <a:pPr marL="0" indent="0">
              <a:buNone/>
            </a:pPr>
            <a:r>
              <a:rPr lang="en-US" altLang="en-US" sz="2800" dirty="0" smtClean="0">
                <a:latin typeface="Arial" panose="020B0604020202020204" pitchFamily="34" charset="0"/>
                <a:ea typeface="ＭＳ Ｐゴシック" panose="020B0600070205080204" pitchFamily="34" charset="-128"/>
                <a:cs typeface="Arial" panose="020B0604020202020204" pitchFamily="34" charset="0"/>
              </a:rPr>
              <a:t>The case for greater systemic student engagement.  What should it look like?</a:t>
            </a:r>
            <a:endParaRPr lang="en-US" altLang="en-US" sz="2800" dirty="0">
              <a:latin typeface="Arial" panose="020B0604020202020204" pitchFamily="34" charset="0"/>
              <a:ea typeface="ＭＳ Ｐゴシック" panose="020B0600070205080204" pitchFamily="34" charset="-128"/>
              <a:cs typeface="Arial" panose="020B0604020202020204" pitchFamily="34" charset="0"/>
            </a:endParaRPr>
          </a:p>
          <a:p>
            <a:endParaRPr lang="en-AU" sz="1600" dirty="0"/>
          </a:p>
        </p:txBody>
      </p:sp>
      <p:pic>
        <p:nvPicPr>
          <p:cNvPr id="6" name="Picture 5"/>
          <p:cNvPicPr>
            <a:picLocks noChangeAspect="1"/>
          </p:cNvPicPr>
          <p:nvPr/>
        </p:nvPicPr>
        <p:blipFill rotWithShape="1">
          <a:blip r:embed="rId2"/>
          <a:srcRect l="1949"/>
          <a:stretch/>
        </p:blipFill>
        <p:spPr>
          <a:xfrm>
            <a:off x="5885645" y="5322948"/>
            <a:ext cx="3258355" cy="1535052"/>
          </a:xfrm>
          <a:prstGeom prst="rect">
            <a:avLst/>
          </a:prstGeom>
        </p:spPr>
      </p:pic>
    </p:spTree>
    <p:extLst>
      <p:ext uri="{BB962C8B-B14F-4D97-AF65-F5344CB8AC3E}">
        <p14:creationId xmlns:p14="http://schemas.microsoft.com/office/powerpoint/2010/main" val="14657583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This presentation</a:t>
            </a:r>
            <a:r>
              <a:rPr lang="en-AU" b="1" dirty="0" smtClean="0">
                <a:solidFill>
                  <a:schemeClr val="bg1"/>
                </a:solidFill>
              </a:rPr>
              <a:t>:</a:t>
            </a:r>
            <a:endParaRPr lang="en-AU" b="1" dirty="0">
              <a:solidFill>
                <a:schemeClr val="bg1"/>
              </a:solidFill>
            </a:endParaRPr>
          </a:p>
        </p:txBody>
      </p:sp>
      <p:sp>
        <p:nvSpPr>
          <p:cNvPr id="3" name="Content Placeholder 2"/>
          <p:cNvSpPr>
            <a:spLocks noGrp="1"/>
          </p:cNvSpPr>
          <p:nvPr>
            <p:ph idx="1"/>
          </p:nvPr>
        </p:nvSpPr>
        <p:spPr>
          <a:xfrm>
            <a:off x="669700" y="1275008"/>
            <a:ext cx="7807549" cy="4905130"/>
          </a:xfrm>
        </p:spPr>
        <p:txBody>
          <a:bodyPr/>
          <a:lstStyle/>
          <a:p>
            <a:endParaRPr lang="en-US" sz="2000" dirty="0"/>
          </a:p>
          <a:p>
            <a:pPr marL="0" indent="0">
              <a:buNone/>
            </a:pPr>
            <a:r>
              <a:rPr lang="en-US" sz="2000" dirty="0" smtClean="0"/>
              <a:t> 1.  ‘Student </a:t>
            </a:r>
            <a:r>
              <a:rPr lang="en-US" sz="2000" dirty="0"/>
              <a:t>e</a:t>
            </a:r>
            <a:r>
              <a:rPr lang="en-US" sz="2000" dirty="0" smtClean="0"/>
              <a:t>ngagement in university decision-making and    governance – towards a more systemically inclusive student voice’ – what led me to the research? </a:t>
            </a:r>
          </a:p>
          <a:p>
            <a:endParaRPr lang="en-US" sz="2000" dirty="0"/>
          </a:p>
          <a:p>
            <a:pPr marL="0" indent="0">
              <a:buNone/>
            </a:pPr>
            <a:r>
              <a:rPr lang="en-US" sz="2000" dirty="0" smtClean="0"/>
              <a:t>2.  The project</a:t>
            </a:r>
          </a:p>
          <a:p>
            <a:endParaRPr lang="en-US" sz="2000" dirty="0" smtClean="0"/>
          </a:p>
          <a:p>
            <a:pPr marL="0" indent="0">
              <a:buNone/>
            </a:pPr>
            <a:r>
              <a:rPr lang="en-US" sz="2000" dirty="0" smtClean="0"/>
              <a:t>3.</a:t>
            </a:r>
            <a:r>
              <a:rPr lang="en-US" sz="2000" dirty="0"/>
              <a:t> </a:t>
            </a:r>
            <a:r>
              <a:rPr lang="en-US" sz="2000" dirty="0" smtClean="0"/>
              <a:t> Lessons from abroad – UK, Europe and New Zealand;</a:t>
            </a:r>
          </a:p>
          <a:p>
            <a:endParaRPr lang="en-US" sz="2000" dirty="0"/>
          </a:p>
          <a:p>
            <a:endParaRPr lang="en-US" sz="2000" dirty="0" smtClean="0"/>
          </a:p>
          <a:p>
            <a:pPr marL="342900" indent="-342900">
              <a:buFont typeface="Arial" panose="020B0604020202020204" pitchFamily="34" charset="0"/>
              <a:buChar char="•"/>
            </a:pPr>
            <a:endParaRPr lang="en-US" sz="2000" dirty="0" smtClean="0"/>
          </a:p>
          <a:p>
            <a:endParaRPr lang="en-US" sz="2000" dirty="0"/>
          </a:p>
          <a:p>
            <a:endParaRPr lang="en-AU" dirty="0"/>
          </a:p>
        </p:txBody>
      </p:sp>
      <p:sp>
        <p:nvSpPr>
          <p:cNvPr id="4" name="Footer Placeholder 3"/>
          <p:cNvSpPr>
            <a:spLocks noGrp="1"/>
          </p:cNvSpPr>
          <p:nvPr>
            <p:ph type="ftr" sz="quarter" idx="11"/>
          </p:nvPr>
        </p:nvSpPr>
        <p:spPr>
          <a:xfrm>
            <a:off x="6452313" y="7366714"/>
            <a:ext cx="218942" cy="141668"/>
          </a:xfrm>
        </p:spPr>
        <p:txBody>
          <a:bodyPr/>
          <a:lstStyle/>
          <a:p>
            <a:endParaRPr lang="en-AU" noProof="0" dirty="0"/>
          </a:p>
        </p:txBody>
      </p:sp>
      <p:pic>
        <p:nvPicPr>
          <p:cNvPr id="5" name="Picture 4"/>
          <p:cNvPicPr>
            <a:picLocks noChangeAspect="1"/>
          </p:cNvPicPr>
          <p:nvPr/>
        </p:nvPicPr>
        <p:blipFill rotWithShape="1">
          <a:blip r:embed="rId2"/>
          <a:srcRect l="1949"/>
          <a:stretch/>
        </p:blipFill>
        <p:spPr>
          <a:xfrm>
            <a:off x="5464767" y="5124667"/>
            <a:ext cx="3679233" cy="1733333"/>
          </a:xfrm>
          <a:prstGeom prst="rect">
            <a:avLst/>
          </a:prstGeom>
        </p:spPr>
      </p:pic>
    </p:spTree>
    <p:extLst>
      <p:ext uri="{BB962C8B-B14F-4D97-AF65-F5344CB8AC3E}">
        <p14:creationId xmlns:p14="http://schemas.microsoft.com/office/powerpoint/2010/main" val="23794430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0" y="516690"/>
            <a:ext cx="7810500" cy="776559"/>
          </a:xfrm>
        </p:spPr>
        <p:txBody>
          <a:bodyPr>
            <a:noAutofit/>
          </a:bodyPr>
          <a:lstStyle/>
          <a:p>
            <a:r>
              <a:rPr lang="en-US" sz="3200" b="1" dirty="0" smtClean="0"/>
              <a:t>Focus on partnership</a:t>
            </a:r>
            <a:r>
              <a:rPr lang="en-US" sz="3200" dirty="0" smtClean="0"/>
              <a:t>:</a:t>
            </a:r>
            <a:br>
              <a:rPr lang="en-US" sz="3200" dirty="0" smtClean="0"/>
            </a:br>
            <a:endParaRPr lang="en-AU" sz="3200" dirty="0"/>
          </a:p>
        </p:txBody>
      </p:sp>
      <p:sp>
        <p:nvSpPr>
          <p:cNvPr id="3" name="Content Placeholder 2"/>
          <p:cNvSpPr>
            <a:spLocks noGrp="1"/>
          </p:cNvSpPr>
          <p:nvPr>
            <p:ph idx="1"/>
          </p:nvPr>
        </p:nvSpPr>
        <p:spPr>
          <a:xfrm>
            <a:off x="604157" y="1371600"/>
            <a:ext cx="7873093" cy="4808538"/>
          </a:xfrm>
        </p:spPr>
        <p:txBody>
          <a:bodyPr>
            <a:normAutofit/>
          </a:bodyPr>
          <a:lstStyle/>
          <a:p>
            <a:pPr marL="0" indent="0">
              <a:buNone/>
            </a:pPr>
            <a:r>
              <a:rPr lang="en-AU" sz="1600" i="1" dirty="0"/>
              <a:t>Students are not consumers of higher education, but significant components within it.  Consumers are not involved in the management of process, but students are co-responsible for higher education management, as higher education is developed for students.  Students are the main beneficiaries of increasing the quality of [higher education].   Students should have more impact in decision-making and governance of higher education, which must be a community of students and professors who are equally responsible for its quality. </a:t>
            </a:r>
            <a:r>
              <a:rPr lang="en-AU" i="1" dirty="0"/>
              <a:t> </a:t>
            </a:r>
            <a:r>
              <a:rPr lang="en-AU" sz="1600" dirty="0"/>
              <a:t>[Budapest Declaration: Governance and Student Participation.  21</a:t>
            </a:r>
            <a:r>
              <a:rPr lang="en-AU" sz="1600" baseline="30000" dirty="0"/>
              <a:t>st</a:t>
            </a:r>
            <a:r>
              <a:rPr lang="en-AU" sz="1600" dirty="0"/>
              <a:t> European Student Convention – February 2011]</a:t>
            </a:r>
          </a:p>
          <a:p>
            <a:endParaRPr lang="en-US" dirty="0" smtClean="0"/>
          </a:p>
          <a:p>
            <a:pPr marL="285750" indent="-285750">
              <a:buFont typeface="Arial" panose="020B0604020202020204" pitchFamily="34" charset="0"/>
              <a:buChar char="•"/>
            </a:pPr>
            <a:r>
              <a:rPr lang="en-US" dirty="0" smtClean="0"/>
              <a:t>Involving students in decisions about matters affecting their university experience particularly the quality and standard of their education; and</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 purpose of higher education to develop leaders, thinkers, educators, citizens</a:t>
            </a:r>
          </a:p>
          <a:p>
            <a:pPr marL="285750" indent="-285750">
              <a:buFont typeface="Arial" panose="020B0604020202020204" pitchFamily="34" charset="0"/>
              <a:buChar char="•"/>
            </a:pPr>
            <a:endParaRPr lang="en-US" dirty="0" smtClean="0"/>
          </a:p>
          <a:p>
            <a:endParaRPr lang="en-AU" dirty="0"/>
          </a:p>
        </p:txBody>
      </p:sp>
      <p:sp>
        <p:nvSpPr>
          <p:cNvPr id="4" name="Footer Placeholder 3"/>
          <p:cNvSpPr>
            <a:spLocks noGrp="1"/>
          </p:cNvSpPr>
          <p:nvPr>
            <p:ph type="ftr" sz="quarter" idx="11"/>
          </p:nvPr>
        </p:nvSpPr>
        <p:spPr>
          <a:xfrm flipH="1" flipV="1">
            <a:off x="6540049" y="7275267"/>
            <a:ext cx="45719" cy="349025"/>
          </a:xfrm>
        </p:spPr>
        <p:txBody>
          <a:bodyPr/>
          <a:lstStyle/>
          <a:p>
            <a:endParaRPr lang="en-AU" noProof="0" dirty="0"/>
          </a:p>
        </p:txBody>
      </p:sp>
      <p:pic>
        <p:nvPicPr>
          <p:cNvPr id="5" name="Picture 4"/>
          <p:cNvPicPr>
            <a:picLocks noChangeAspect="1"/>
          </p:cNvPicPr>
          <p:nvPr/>
        </p:nvPicPr>
        <p:blipFill rotWithShape="1">
          <a:blip r:embed="rId2"/>
          <a:srcRect l="1949"/>
          <a:stretch/>
        </p:blipFill>
        <p:spPr>
          <a:xfrm>
            <a:off x="6697324" y="5705340"/>
            <a:ext cx="2446675" cy="1152659"/>
          </a:xfrm>
          <a:prstGeom prst="rect">
            <a:avLst/>
          </a:prstGeom>
        </p:spPr>
      </p:pic>
    </p:spTree>
    <p:extLst>
      <p:ext uri="{BB962C8B-B14F-4D97-AF65-F5344CB8AC3E}">
        <p14:creationId xmlns:p14="http://schemas.microsoft.com/office/powerpoint/2010/main" val="1321425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2015-2016:</a:t>
            </a:r>
            <a:r>
              <a:rPr lang="en-AU" b="1" dirty="0" smtClean="0">
                <a:solidFill>
                  <a:schemeClr val="bg1"/>
                </a:solidFill>
              </a:rPr>
              <a:t/>
            </a:r>
            <a:br>
              <a:rPr lang="en-AU" b="1" dirty="0" smtClean="0">
                <a:solidFill>
                  <a:schemeClr val="bg1"/>
                </a:solidFill>
              </a:rPr>
            </a:br>
            <a:endParaRPr lang="en-AU" b="1" dirty="0">
              <a:solidFill>
                <a:schemeClr val="bg1"/>
              </a:solidFill>
            </a:endParaRPr>
          </a:p>
        </p:txBody>
      </p:sp>
      <p:sp>
        <p:nvSpPr>
          <p:cNvPr id="3" name="Content Placeholder 2"/>
          <p:cNvSpPr>
            <a:spLocks noGrp="1"/>
          </p:cNvSpPr>
          <p:nvPr>
            <p:ph idx="1"/>
          </p:nvPr>
        </p:nvSpPr>
        <p:spPr>
          <a:xfrm>
            <a:off x="579664" y="1286880"/>
            <a:ext cx="7897586" cy="4934305"/>
          </a:xfrm>
        </p:spPr>
        <p:txBody>
          <a:bodyPr>
            <a:normAutofit/>
          </a:bodyPr>
          <a:lstStyle/>
          <a:p>
            <a:pPr marL="0" indent="0">
              <a:buNone/>
            </a:pPr>
            <a:r>
              <a:rPr lang="en-AU" dirty="0" smtClean="0"/>
              <a:t>1. Draws on the research and experience in the UK, Europe and New Zealand to start a ‘Conversation’ in Australia;</a:t>
            </a:r>
          </a:p>
          <a:p>
            <a:pPr marL="0" indent="0">
              <a:buNone/>
            </a:pPr>
            <a:r>
              <a:rPr lang="en-AU" dirty="0" smtClean="0"/>
              <a:t>2. </a:t>
            </a:r>
            <a:r>
              <a:rPr lang="en-AU" dirty="0"/>
              <a:t>R</a:t>
            </a:r>
            <a:r>
              <a:rPr lang="en-AU" dirty="0" smtClean="0"/>
              <a:t>eference group - consists of a range of Australian universities and student leaders: city, rural and regional, GO8, ATN, multi-campus and international;</a:t>
            </a:r>
          </a:p>
          <a:p>
            <a:pPr marL="0" indent="0">
              <a:buNone/>
            </a:pPr>
            <a:r>
              <a:rPr lang="en-AU" dirty="0" smtClean="0"/>
              <a:t>3. Policies and processes: desk research</a:t>
            </a:r>
          </a:p>
          <a:p>
            <a:pPr marL="0" indent="0">
              <a:buNone/>
            </a:pPr>
            <a:r>
              <a:rPr lang="en-AU" dirty="0"/>
              <a:t>4</a:t>
            </a:r>
            <a:r>
              <a:rPr lang="en-AU" dirty="0" smtClean="0"/>
              <a:t>. Practices: Survey of all Australian universities and private providers – management and governance personnel, and student leaders (universities concluded, students underway);</a:t>
            </a:r>
          </a:p>
          <a:p>
            <a:pPr marL="0" indent="0">
              <a:buNone/>
            </a:pPr>
            <a:r>
              <a:rPr lang="en-AU" dirty="0"/>
              <a:t>5</a:t>
            </a:r>
            <a:r>
              <a:rPr lang="en-AU" dirty="0" smtClean="0"/>
              <a:t>. Case studies of current practices and pilots of ideas;</a:t>
            </a:r>
          </a:p>
          <a:p>
            <a:pPr marL="0" indent="0">
              <a:buNone/>
            </a:pPr>
            <a:r>
              <a:rPr lang="en-AU" dirty="0"/>
              <a:t>6</a:t>
            </a:r>
            <a:r>
              <a:rPr lang="en-AU" dirty="0" smtClean="0"/>
              <a:t>. Report and disseminate through forums (October 27</a:t>
            </a:r>
            <a:r>
              <a:rPr lang="en-AU" baseline="30000" dirty="0" smtClean="0"/>
              <a:t>th</a:t>
            </a:r>
            <a:r>
              <a:rPr lang="en-AU" dirty="0" smtClean="0"/>
              <a:t> 2015 at UTS), and a national symposium (September 7</a:t>
            </a:r>
            <a:r>
              <a:rPr lang="en-AU" baseline="30000" dirty="0" smtClean="0"/>
              <a:t>th</a:t>
            </a:r>
            <a:r>
              <a:rPr lang="en-AU" dirty="0" smtClean="0"/>
              <a:t> 2016 at UTS ); and </a:t>
            </a:r>
          </a:p>
          <a:p>
            <a:pPr marL="0" indent="0">
              <a:buNone/>
            </a:pPr>
            <a:r>
              <a:rPr lang="en-AU" dirty="0"/>
              <a:t>7</a:t>
            </a:r>
            <a:r>
              <a:rPr lang="en-AU" dirty="0" smtClean="0"/>
              <a:t>. Publication of Report and Good Practice Guide</a:t>
            </a:r>
          </a:p>
          <a:p>
            <a:endParaRPr lang="en-AU" dirty="0"/>
          </a:p>
        </p:txBody>
      </p:sp>
      <p:sp>
        <p:nvSpPr>
          <p:cNvPr id="4" name="Footer Placeholder 3"/>
          <p:cNvSpPr>
            <a:spLocks noGrp="1"/>
          </p:cNvSpPr>
          <p:nvPr>
            <p:ph type="ftr" sz="quarter" idx="11"/>
          </p:nvPr>
        </p:nvSpPr>
        <p:spPr>
          <a:xfrm flipH="1" flipV="1">
            <a:off x="3074669" y="7142938"/>
            <a:ext cx="2617793" cy="172261"/>
          </a:xfrm>
        </p:spPr>
        <p:txBody>
          <a:bodyPr/>
          <a:lstStyle/>
          <a:p>
            <a:endParaRPr lang="en-AU" noProof="0" dirty="0"/>
          </a:p>
        </p:txBody>
      </p:sp>
      <p:pic>
        <p:nvPicPr>
          <p:cNvPr id="5" name="Picture 4"/>
          <p:cNvPicPr>
            <a:picLocks noChangeAspect="1"/>
          </p:cNvPicPr>
          <p:nvPr/>
        </p:nvPicPr>
        <p:blipFill rotWithShape="1">
          <a:blip r:embed="rId2"/>
          <a:srcRect l="1949"/>
          <a:stretch/>
        </p:blipFill>
        <p:spPr>
          <a:xfrm>
            <a:off x="6645499" y="5680925"/>
            <a:ext cx="2498501" cy="1177075"/>
          </a:xfrm>
          <a:prstGeom prst="rect">
            <a:avLst/>
          </a:prstGeom>
        </p:spPr>
      </p:pic>
    </p:spTree>
    <p:extLst>
      <p:ext uri="{BB962C8B-B14F-4D97-AF65-F5344CB8AC3E}">
        <p14:creationId xmlns:p14="http://schemas.microsoft.com/office/powerpoint/2010/main" val="14939210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6750" y="516690"/>
            <a:ext cx="7810500" cy="820738"/>
          </a:xfrm>
        </p:spPr>
        <p:txBody>
          <a:bodyPr>
            <a:noAutofit/>
          </a:bodyPr>
          <a:lstStyle/>
          <a:p>
            <a:r>
              <a:rPr lang="en-AU" sz="3200" b="1" cap="none" dirty="0" smtClean="0"/>
              <a:t>Formal provision for student engagement – Standards Framework</a:t>
            </a:r>
            <a:endParaRPr lang="en-AU" sz="3200" b="1" cap="none" dirty="0"/>
          </a:p>
        </p:txBody>
      </p:sp>
      <p:sp>
        <p:nvSpPr>
          <p:cNvPr id="3" name="Content Placeholder 2"/>
          <p:cNvSpPr>
            <a:spLocks noGrp="1"/>
          </p:cNvSpPr>
          <p:nvPr>
            <p:ph idx="1"/>
          </p:nvPr>
        </p:nvSpPr>
        <p:spPr>
          <a:xfrm>
            <a:off x="666750" y="1337427"/>
            <a:ext cx="7871943" cy="5089131"/>
          </a:xfrm>
        </p:spPr>
        <p:txBody>
          <a:bodyPr>
            <a:normAutofit/>
          </a:bodyPr>
          <a:lstStyle/>
          <a:p>
            <a:endParaRPr lang="en-AU" dirty="0"/>
          </a:p>
          <a:p>
            <a:pPr marL="285750" indent="-285750">
              <a:buFont typeface="Arial" panose="020B0604020202020204" pitchFamily="34" charset="0"/>
              <a:buChar char="•"/>
            </a:pPr>
            <a:r>
              <a:rPr lang="en-AU" dirty="0" smtClean="0"/>
              <a:t>First Higher Education Standards Framework (2011)  6.8 “As appropriate to its scale and scope, the higher education provider has student representation within its deliberative and decision making processes and encourages students to participate in these processes”</a:t>
            </a:r>
          </a:p>
          <a:p>
            <a:pPr marL="0" indent="0">
              <a:buNone/>
            </a:pPr>
            <a:r>
              <a:rPr lang="en-AU" dirty="0" smtClean="0"/>
              <a:t>Now (2015):</a:t>
            </a:r>
          </a:p>
          <a:p>
            <a:pPr marL="285750" indent="-285750">
              <a:buFont typeface="Arial" pitchFamily="34" charset="0"/>
              <a:buChar char="•"/>
            </a:pPr>
            <a:r>
              <a:rPr lang="en-AU" dirty="0" smtClean="0"/>
              <a:t>6.1.4  ‘The governing body takes steps to create an organisational culture where … informed decision making by students is supported and students have opportunities to participate in the deliberative and decision making processes of the higher education provider’; and</a:t>
            </a:r>
          </a:p>
          <a:p>
            <a:pPr marL="285750" indent="-285750">
              <a:buFont typeface="Arial" pitchFamily="34" charset="0"/>
              <a:buChar char="•"/>
            </a:pPr>
            <a:r>
              <a:rPr lang="en-AU" dirty="0" smtClean="0"/>
              <a:t>6.3.3 ‘Students have opportunities to participate in academic governance’’</a:t>
            </a:r>
          </a:p>
          <a:p>
            <a:pPr marL="285750" indent="-285750">
              <a:buFont typeface="Arial" pitchFamily="34" charset="0"/>
              <a:buChar char="•"/>
            </a:pPr>
            <a:endParaRPr lang="en-AU" dirty="0" smtClean="0"/>
          </a:p>
          <a:p>
            <a:endParaRPr lang="en-AU" i="1" dirty="0" smtClean="0"/>
          </a:p>
          <a:p>
            <a:endParaRPr lang="en-AU" dirty="0"/>
          </a:p>
        </p:txBody>
      </p:sp>
      <p:sp>
        <p:nvSpPr>
          <p:cNvPr id="4" name="Footer Placeholder 3"/>
          <p:cNvSpPr>
            <a:spLocks noGrp="1"/>
          </p:cNvSpPr>
          <p:nvPr>
            <p:ph type="ftr" sz="quarter" idx="11"/>
          </p:nvPr>
        </p:nvSpPr>
        <p:spPr>
          <a:xfrm flipH="1">
            <a:off x="6465194" y="7353836"/>
            <a:ext cx="708338" cy="180304"/>
          </a:xfrm>
        </p:spPr>
        <p:txBody>
          <a:bodyPr/>
          <a:lstStyle/>
          <a:p>
            <a:endParaRPr lang="en-AU" noProof="0" dirty="0"/>
          </a:p>
        </p:txBody>
      </p:sp>
      <p:pic>
        <p:nvPicPr>
          <p:cNvPr id="5" name="Picture 4"/>
          <p:cNvPicPr>
            <a:picLocks noChangeAspect="1"/>
          </p:cNvPicPr>
          <p:nvPr/>
        </p:nvPicPr>
        <p:blipFill rotWithShape="1">
          <a:blip r:embed="rId2"/>
          <a:srcRect l="1949"/>
          <a:stretch/>
        </p:blipFill>
        <p:spPr>
          <a:xfrm>
            <a:off x="6465194" y="5595981"/>
            <a:ext cx="2678806" cy="1262019"/>
          </a:xfrm>
          <a:prstGeom prst="rect">
            <a:avLst/>
          </a:prstGeom>
        </p:spPr>
      </p:pic>
    </p:spTree>
    <p:extLst>
      <p:ext uri="{BB962C8B-B14F-4D97-AF65-F5344CB8AC3E}">
        <p14:creationId xmlns:p14="http://schemas.microsoft.com/office/powerpoint/2010/main" val="38614484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319" y="326572"/>
            <a:ext cx="7846931" cy="600488"/>
          </a:xfrm>
        </p:spPr>
        <p:txBody>
          <a:bodyPr>
            <a:normAutofit/>
          </a:bodyPr>
          <a:lstStyle/>
          <a:p>
            <a:r>
              <a:rPr lang="en-AU" b="1" dirty="0" smtClean="0"/>
              <a:t>Comparative jurisdictions</a:t>
            </a:r>
            <a:endParaRPr lang="en-AU" b="1" dirty="0"/>
          </a:p>
        </p:txBody>
      </p:sp>
      <p:sp>
        <p:nvSpPr>
          <p:cNvPr id="3" name="Content Placeholder 2"/>
          <p:cNvSpPr>
            <a:spLocks noGrp="1"/>
          </p:cNvSpPr>
          <p:nvPr>
            <p:ph idx="1"/>
          </p:nvPr>
        </p:nvSpPr>
        <p:spPr>
          <a:xfrm>
            <a:off x="518985" y="1030309"/>
            <a:ext cx="7994696" cy="5432275"/>
          </a:xfrm>
        </p:spPr>
        <p:txBody>
          <a:bodyPr>
            <a:normAutofit/>
          </a:bodyPr>
          <a:lstStyle/>
          <a:p>
            <a:pPr marL="0" indent="0">
              <a:buNone/>
            </a:pPr>
            <a:r>
              <a:rPr lang="en-AU" sz="2000" b="1" dirty="0" smtClean="0"/>
              <a:t>1. The UK  </a:t>
            </a:r>
          </a:p>
          <a:p>
            <a:pPr marL="285750" indent="-285750">
              <a:buFont typeface="Arial" panose="020B0604020202020204" pitchFamily="34" charset="0"/>
              <a:buChar char="•"/>
            </a:pPr>
            <a:r>
              <a:rPr lang="en-AU" sz="2000" dirty="0" smtClean="0"/>
              <a:t>Chapter B 5 UK Quality Code for Higher Education: Student Engagement (2012)</a:t>
            </a:r>
          </a:p>
          <a:p>
            <a:pPr marL="285750" indent="-285750">
              <a:buFont typeface="Arial" panose="020B0604020202020204" pitchFamily="34" charset="0"/>
              <a:buChar char="•"/>
            </a:pPr>
            <a:r>
              <a:rPr lang="en-AU" sz="2000" dirty="0" smtClean="0"/>
              <a:t>Scotland </a:t>
            </a:r>
            <a:r>
              <a:rPr lang="en-AU" sz="2000" dirty="0"/>
              <a:t>– Student Participation in Quality Scotland </a:t>
            </a:r>
            <a:r>
              <a:rPr lang="en-AU" sz="2000" dirty="0" smtClean="0"/>
              <a:t>– SPARQS (2004-2005)</a:t>
            </a:r>
          </a:p>
          <a:p>
            <a:pPr marL="285750" indent="-285750">
              <a:buFont typeface="Arial" panose="020B0604020202020204" pitchFamily="34" charset="0"/>
              <a:buChar char="•"/>
            </a:pPr>
            <a:r>
              <a:rPr lang="en-AU" sz="2000" dirty="0" smtClean="0"/>
              <a:t>Emphasis on student engagement possibly moved forward with European </a:t>
            </a:r>
            <a:r>
              <a:rPr lang="en-AU" sz="2000" dirty="0"/>
              <a:t>Association for Quality Assurance in Higher Education (ENQA) study of student involvement in the processes of quality assurance agencies which </a:t>
            </a:r>
            <a:r>
              <a:rPr lang="en-AU" sz="2000" dirty="0" smtClean="0"/>
              <a:t>looked </a:t>
            </a:r>
            <a:r>
              <a:rPr lang="en-AU" sz="2000" dirty="0"/>
              <a:t>at student participation both inside and outside universities (2006</a:t>
            </a:r>
            <a:r>
              <a:rPr lang="en-AU" sz="2000" dirty="0" smtClean="0"/>
              <a:t>)</a:t>
            </a:r>
          </a:p>
          <a:p>
            <a:pPr marL="285750" indent="-285750">
              <a:buFont typeface="Arial" panose="020B0604020202020204" pitchFamily="34" charset="0"/>
              <a:buChar char="•"/>
            </a:pPr>
            <a:r>
              <a:rPr lang="en-AU" sz="2000" dirty="0" smtClean="0"/>
              <a:t>Student Engagement Strategic Plan 2011-2014</a:t>
            </a:r>
          </a:p>
          <a:p>
            <a:pPr marL="285750" indent="-285750">
              <a:buFont typeface="Arial" panose="020B0604020202020204" pitchFamily="34" charset="0"/>
              <a:buChar char="•"/>
            </a:pPr>
            <a:r>
              <a:rPr lang="en-AU" sz="2000" dirty="0" smtClean="0"/>
              <a:t>‘Students at the heart of the system’ – UK </a:t>
            </a:r>
            <a:r>
              <a:rPr lang="en-AU" sz="2000" dirty="0" err="1" smtClean="0"/>
              <a:t>Govt</a:t>
            </a:r>
            <a:r>
              <a:rPr lang="en-AU" sz="2000" dirty="0" smtClean="0"/>
              <a:t> White Paper preceding increased fees 2012 (with cap)</a:t>
            </a:r>
          </a:p>
          <a:p>
            <a:pPr marL="285750" indent="-285750">
              <a:buFont typeface="Arial" panose="020B0604020202020204" pitchFamily="34" charset="0"/>
              <a:buChar char="•"/>
            </a:pPr>
            <a:r>
              <a:rPr lang="en-AU" sz="2000" dirty="0" smtClean="0"/>
              <a:t>The Student Engagement Partnership -  NUS, HEFCE, QAA, HEA</a:t>
            </a:r>
          </a:p>
          <a:p>
            <a:pPr marL="342900" indent="-342900">
              <a:buFont typeface="Arial" panose="020B0604020202020204" pitchFamily="34" charset="0"/>
              <a:buChar char="•"/>
            </a:pPr>
            <a:r>
              <a:rPr lang="en-AU" sz="2000" dirty="0" smtClean="0"/>
              <a:t>Research: UK Quality Assurance Agency (QAA) and University of Bath (2013)</a:t>
            </a:r>
          </a:p>
        </p:txBody>
      </p:sp>
      <p:sp>
        <p:nvSpPr>
          <p:cNvPr id="4" name="Footer Placeholder 3"/>
          <p:cNvSpPr>
            <a:spLocks noGrp="1"/>
          </p:cNvSpPr>
          <p:nvPr>
            <p:ph type="ftr" sz="quarter" idx="11"/>
          </p:nvPr>
        </p:nvSpPr>
        <p:spPr>
          <a:xfrm>
            <a:off x="3825024" y="6967469"/>
            <a:ext cx="2290025" cy="334851"/>
          </a:xfrm>
        </p:spPr>
        <p:txBody>
          <a:bodyPr/>
          <a:lstStyle/>
          <a:p>
            <a:endParaRPr lang="en-AU" noProof="0" dirty="0"/>
          </a:p>
        </p:txBody>
      </p:sp>
      <p:pic>
        <p:nvPicPr>
          <p:cNvPr id="5" name="Picture 4"/>
          <p:cNvPicPr>
            <a:picLocks noChangeAspect="1"/>
          </p:cNvPicPr>
          <p:nvPr/>
        </p:nvPicPr>
        <p:blipFill rotWithShape="1">
          <a:blip r:embed="rId2"/>
          <a:srcRect l="1949"/>
          <a:stretch/>
        </p:blipFill>
        <p:spPr>
          <a:xfrm>
            <a:off x="7263685" y="6026974"/>
            <a:ext cx="1763963" cy="831025"/>
          </a:xfrm>
          <a:prstGeom prst="rect">
            <a:avLst/>
          </a:prstGeom>
        </p:spPr>
      </p:pic>
    </p:spTree>
    <p:extLst>
      <p:ext uri="{BB962C8B-B14F-4D97-AF65-F5344CB8AC3E}">
        <p14:creationId xmlns:p14="http://schemas.microsoft.com/office/powerpoint/2010/main" val="2995611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t>
            </a:r>
            <a:endParaRPr lang="en-AU" dirty="0"/>
          </a:p>
        </p:txBody>
      </p:sp>
      <p:sp>
        <p:nvSpPr>
          <p:cNvPr id="3" name="Content Placeholder 2"/>
          <p:cNvSpPr>
            <a:spLocks noGrp="1"/>
          </p:cNvSpPr>
          <p:nvPr>
            <p:ph idx="1"/>
          </p:nvPr>
        </p:nvSpPr>
        <p:spPr>
          <a:xfrm>
            <a:off x="666750" y="939883"/>
            <a:ext cx="7810500" cy="5512431"/>
          </a:xfrm>
        </p:spPr>
        <p:txBody>
          <a:bodyPr/>
          <a:lstStyle/>
          <a:p>
            <a:pPr marL="0" indent="0">
              <a:buNone/>
            </a:pPr>
            <a:r>
              <a:rPr lang="en-AU" sz="2400" b="1" dirty="0" smtClean="0"/>
              <a:t>2. Europe</a:t>
            </a:r>
          </a:p>
          <a:p>
            <a:pPr marL="0" indent="0">
              <a:buNone/>
            </a:pPr>
            <a:endParaRPr lang="en-AU" sz="2400" b="1" dirty="0" smtClean="0"/>
          </a:p>
          <a:p>
            <a:r>
              <a:rPr lang="en-AU" sz="2000" dirty="0" smtClean="0"/>
              <a:t>Much discussion of partnership and student engagement surrounding Bologna Project and Higher Education Area – </a:t>
            </a:r>
            <a:r>
              <a:rPr lang="en-AU" sz="2000" smtClean="0"/>
              <a:t>Budapest Declaration 2011 </a:t>
            </a:r>
            <a:endParaRPr lang="en-AU" sz="2000" dirty="0" smtClean="0"/>
          </a:p>
          <a:p>
            <a:endParaRPr lang="en-AU" sz="2000" dirty="0"/>
          </a:p>
          <a:p>
            <a:r>
              <a:rPr lang="en-AU" sz="2000" dirty="0" smtClean="0"/>
              <a:t>Report </a:t>
            </a:r>
            <a:r>
              <a:rPr lang="en-AU" sz="2000" dirty="0"/>
              <a:t>commissioned by the Council of Europe in 2002 and a seminar in Oslo, Norway in June 2003. </a:t>
            </a:r>
            <a:endParaRPr lang="en-AU" sz="2000" dirty="0" smtClean="0"/>
          </a:p>
          <a:p>
            <a:pPr marL="285750" indent="-285750">
              <a:buFont typeface="Arial" pitchFamily="34" charset="0"/>
              <a:buChar char="•"/>
            </a:pPr>
            <a:endParaRPr lang="en-AU" sz="2000" dirty="0" smtClean="0"/>
          </a:p>
          <a:p>
            <a:pPr marL="285750" indent="-285750">
              <a:buFont typeface="Arial" pitchFamily="34" charset="0"/>
              <a:buChar char="•"/>
            </a:pPr>
            <a:r>
              <a:rPr lang="en-AU" sz="2000" dirty="0" smtClean="0"/>
              <a:t>Universities of Antwerp and Leuven examples</a:t>
            </a:r>
            <a:endParaRPr lang="en-AU" sz="2000" dirty="0"/>
          </a:p>
          <a:p>
            <a:pPr marL="0" indent="0">
              <a:buNone/>
            </a:pPr>
            <a:r>
              <a:rPr lang="en-AU" sz="2000" dirty="0" smtClean="0">
                <a:solidFill>
                  <a:schemeClr val="bg1"/>
                </a:solidFill>
              </a:rPr>
              <a:t> </a:t>
            </a:r>
          </a:p>
        </p:txBody>
      </p:sp>
      <p:pic>
        <p:nvPicPr>
          <p:cNvPr id="5" name="Picture 4"/>
          <p:cNvPicPr>
            <a:picLocks noChangeAspect="1"/>
          </p:cNvPicPr>
          <p:nvPr/>
        </p:nvPicPr>
        <p:blipFill rotWithShape="1">
          <a:blip r:embed="rId2"/>
          <a:srcRect l="1949"/>
          <a:stretch/>
        </p:blipFill>
        <p:spPr>
          <a:xfrm>
            <a:off x="5456534" y="5124667"/>
            <a:ext cx="3679233" cy="1733333"/>
          </a:xfrm>
          <a:prstGeom prst="rect">
            <a:avLst/>
          </a:prstGeom>
        </p:spPr>
      </p:pic>
    </p:spTree>
    <p:extLst>
      <p:ext uri="{BB962C8B-B14F-4D97-AF65-F5344CB8AC3E}">
        <p14:creationId xmlns:p14="http://schemas.microsoft.com/office/powerpoint/2010/main" val="2301302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800" dirty="0" smtClean="0"/>
              <a:t>.</a:t>
            </a:r>
            <a:endParaRPr lang="en-AU" sz="800" dirty="0"/>
          </a:p>
        </p:txBody>
      </p:sp>
      <p:sp>
        <p:nvSpPr>
          <p:cNvPr id="3" name="Content Placeholder 2"/>
          <p:cNvSpPr>
            <a:spLocks noGrp="1"/>
          </p:cNvSpPr>
          <p:nvPr>
            <p:ph idx="1"/>
          </p:nvPr>
        </p:nvSpPr>
        <p:spPr>
          <a:xfrm>
            <a:off x="628650" y="574431"/>
            <a:ext cx="7848600" cy="5232220"/>
          </a:xfrm>
        </p:spPr>
        <p:txBody>
          <a:bodyPr>
            <a:normAutofit/>
          </a:bodyPr>
          <a:lstStyle/>
          <a:p>
            <a:endParaRPr lang="en-AU" sz="2400" b="1" dirty="0" smtClean="0"/>
          </a:p>
          <a:p>
            <a:pPr marL="0" indent="0">
              <a:buNone/>
            </a:pPr>
            <a:r>
              <a:rPr lang="en-AU" sz="2400" b="1" dirty="0" smtClean="0"/>
              <a:t>3. </a:t>
            </a:r>
            <a:r>
              <a:rPr lang="en-AU" sz="2400" b="1" dirty="0"/>
              <a:t>New Zealand </a:t>
            </a:r>
          </a:p>
          <a:p>
            <a:pPr marL="0" indent="0">
              <a:buNone/>
            </a:pPr>
            <a:endParaRPr lang="en-AU" dirty="0" smtClean="0">
              <a:solidFill>
                <a:schemeClr val="bg1"/>
              </a:solidFill>
            </a:endParaRPr>
          </a:p>
          <a:p>
            <a:r>
              <a:rPr lang="en-AU" sz="2000" dirty="0" smtClean="0">
                <a:solidFill>
                  <a:schemeClr val="bg1"/>
                </a:solidFill>
              </a:rPr>
              <a:t> </a:t>
            </a:r>
            <a:r>
              <a:rPr lang="en-AU" sz="2000" dirty="0" smtClean="0"/>
              <a:t>“Student Voice in Tertiary Education Settings: Quality Systems in Practice” </a:t>
            </a:r>
            <a:r>
              <a:rPr lang="en-AU" sz="2000" dirty="0"/>
              <a:t>Prepared </a:t>
            </a:r>
            <a:r>
              <a:rPr lang="en-AU" sz="2000" dirty="0" smtClean="0"/>
              <a:t>for </a:t>
            </a:r>
            <a:r>
              <a:rPr lang="en-AU" sz="2000" dirty="0" err="1" smtClean="0"/>
              <a:t>Ako</a:t>
            </a:r>
            <a:r>
              <a:rPr lang="en-AU" sz="2000" dirty="0" smtClean="0"/>
              <a:t> </a:t>
            </a:r>
            <a:r>
              <a:rPr lang="en-AU" sz="2000" dirty="0"/>
              <a:t>Aotearoa: The National Centre for Tertiary Teaching </a:t>
            </a:r>
            <a:r>
              <a:rPr lang="en-AU" sz="2000" dirty="0" smtClean="0"/>
              <a:t>Excellence and </a:t>
            </a:r>
            <a:r>
              <a:rPr lang="en-AU" sz="2000" dirty="0"/>
              <a:t>New Zealand Union of Students’ </a:t>
            </a:r>
            <a:r>
              <a:rPr lang="en-AU" sz="2000" dirty="0" smtClean="0"/>
              <a:t>Associations (2014)</a:t>
            </a:r>
            <a:endParaRPr lang="en-AU" sz="2000" dirty="0"/>
          </a:p>
          <a:p>
            <a:pPr marL="285750" indent="-285750">
              <a:buFont typeface="Arial" panose="020B0604020202020204" pitchFamily="34" charset="0"/>
              <a:buChar char="•"/>
            </a:pPr>
            <a:r>
              <a:rPr lang="en-AU" sz="2000" dirty="0"/>
              <a:t>Legislation 2015 – universities not required to have students and academics on governing body</a:t>
            </a:r>
          </a:p>
          <a:p>
            <a:pPr marL="285750" indent="-285750">
              <a:buFont typeface="Arial" panose="020B0604020202020204" pitchFamily="34" charset="0"/>
              <a:buChar char="•"/>
            </a:pPr>
            <a:r>
              <a:rPr lang="en-AU" sz="2000" dirty="0"/>
              <a:t>Has led to processes of consultation within NZ universities as to composition of (smaller) governing bodies</a:t>
            </a:r>
          </a:p>
          <a:p>
            <a:pPr marL="285750" indent="-285750">
              <a:buFont typeface="Arial" panose="020B0604020202020204" pitchFamily="34" charset="0"/>
              <a:buChar char="•"/>
            </a:pPr>
            <a:r>
              <a:rPr lang="en-AU" sz="2000" dirty="0"/>
              <a:t>Strong commitment to partnership -  VUW and AUT – but is it universal?</a:t>
            </a:r>
          </a:p>
          <a:p>
            <a:endParaRPr lang="en-AU" sz="2000" dirty="0"/>
          </a:p>
        </p:txBody>
      </p:sp>
      <p:pic>
        <p:nvPicPr>
          <p:cNvPr id="5" name="Picture 4"/>
          <p:cNvPicPr>
            <a:picLocks noChangeAspect="1"/>
          </p:cNvPicPr>
          <p:nvPr/>
        </p:nvPicPr>
        <p:blipFill rotWithShape="1">
          <a:blip r:embed="rId2"/>
          <a:srcRect l="1949"/>
          <a:stretch/>
        </p:blipFill>
        <p:spPr>
          <a:xfrm>
            <a:off x="5464767" y="5124667"/>
            <a:ext cx="3679233" cy="1733333"/>
          </a:xfrm>
          <a:prstGeom prst="rect">
            <a:avLst/>
          </a:prstGeom>
        </p:spPr>
      </p:pic>
    </p:spTree>
    <p:extLst>
      <p:ext uri="{BB962C8B-B14F-4D97-AF65-F5344CB8AC3E}">
        <p14:creationId xmlns:p14="http://schemas.microsoft.com/office/powerpoint/2010/main" val="2513213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Themes emerging thus far</a:t>
            </a:r>
            <a:endParaRPr lang="en-AU" b="1" dirty="0"/>
          </a:p>
        </p:txBody>
      </p:sp>
      <p:sp>
        <p:nvSpPr>
          <p:cNvPr id="3" name="Content Placeholder 2"/>
          <p:cNvSpPr>
            <a:spLocks noGrp="1"/>
          </p:cNvSpPr>
          <p:nvPr>
            <p:ph idx="1"/>
          </p:nvPr>
        </p:nvSpPr>
        <p:spPr>
          <a:xfrm>
            <a:off x="666750" y="1223493"/>
            <a:ext cx="7810500" cy="4956645"/>
          </a:xfrm>
        </p:spPr>
        <p:txBody>
          <a:bodyPr/>
          <a:lstStyle/>
          <a:p>
            <a:pPr marL="342900" indent="-342900">
              <a:buAutoNum type="arabicPeriod"/>
            </a:pPr>
            <a:endParaRPr lang="en-AU" sz="2000" dirty="0" smtClean="0"/>
          </a:p>
          <a:p>
            <a:pPr marL="342900" indent="-342900">
              <a:buAutoNum type="arabicPeriod"/>
            </a:pPr>
            <a:r>
              <a:rPr lang="en-AU" sz="2000" dirty="0" smtClean="0"/>
              <a:t>Areas of engagement</a:t>
            </a:r>
          </a:p>
          <a:p>
            <a:pPr marL="342900" indent="-342900">
              <a:buAutoNum type="arabicPeriod"/>
            </a:pPr>
            <a:r>
              <a:rPr lang="en-AU" sz="2000" dirty="0" smtClean="0"/>
              <a:t>Styles of engagement</a:t>
            </a:r>
          </a:p>
          <a:p>
            <a:pPr marL="342900" indent="-342900">
              <a:buAutoNum type="arabicPeriod"/>
            </a:pPr>
            <a:r>
              <a:rPr lang="en-AU" sz="2000" dirty="0" smtClean="0"/>
              <a:t>Who is engaged?</a:t>
            </a:r>
          </a:p>
          <a:p>
            <a:pPr marL="342900" indent="-342900">
              <a:buAutoNum type="arabicPeriod"/>
            </a:pPr>
            <a:r>
              <a:rPr lang="en-AU" sz="2000" dirty="0" smtClean="0"/>
              <a:t>Training for representatives – whose responsibility?</a:t>
            </a:r>
          </a:p>
          <a:p>
            <a:pPr marL="342900" indent="-342900">
              <a:buAutoNum type="arabicPeriod"/>
            </a:pPr>
            <a:r>
              <a:rPr lang="en-AU" sz="2000" dirty="0" smtClean="0"/>
              <a:t>Roles supporting students in representation</a:t>
            </a:r>
          </a:p>
          <a:p>
            <a:pPr marL="342900" indent="-342900">
              <a:buAutoNum type="arabicPeriod"/>
            </a:pPr>
            <a:r>
              <a:rPr lang="en-AU" sz="2000" dirty="0" smtClean="0"/>
              <a:t>Incentives</a:t>
            </a:r>
          </a:p>
          <a:p>
            <a:pPr marL="342900" indent="-342900">
              <a:buAutoNum type="arabicPeriod"/>
            </a:pPr>
            <a:r>
              <a:rPr lang="en-AU" sz="2000" dirty="0" smtClean="0"/>
              <a:t>Recruitment process – elected, nominated, informal</a:t>
            </a:r>
          </a:p>
          <a:p>
            <a:pPr marL="342900" indent="-342900">
              <a:buAutoNum type="arabicPeriod"/>
            </a:pPr>
            <a:r>
              <a:rPr lang="en-AU" sz="2000" dirty="0" smtClean="0"/>
              <a:t>University cultures</a:t>
            </a:r>
          </a:p>
          <a:p>
            <a:pPr marL="342900" indent="-342900">
              <a:buAutoNum type="arabicPeriod"/>
            </a:pPr>
            <a:r>
              <a:rPr lang="en-AU" sz="2000" dirty="0"/>
              <a:t> </a:t>
            </a:r>
            <a:r>
              <a:rPr lang="en-AU" sz="2000" dirty="0" smtClean="0"/>
              <a:t>How do student leaders see their role?</a:t>
            </a:r>
          </a:p>
          <a:p>
            <a:endParaRPr lang="en-AU" sz="2000" dirty="0"/>
          </a:p>
          <a:p>
            <a:pPr marL="342900" indent="-342900">
              <a:buAutoNum type="arabicPeriod"/>
            </a:pPr>
            <a:endParaRPr lang="en-AU" sz="2000" dirty="0" smtClean="0"/>
          </a:p>
          <a:p>
            <a:pPr marL="342900" indent="-342900">
              <a:buAutoNum type="arabicPeriod"/>
            </a:pPr>
            <a:endParaRPr lang="en-AU" sz="2000" dirty="0"/>
          </a:p>
        </p:txBody>
      </p:sp>
      <p:pic>
        <p:nvPicPr>
          <p:cNvPr id="5" name="Picture 4"/>
          <p:cNvPicPr>
            <a:picLocks noChangeAspect="1"/>
          </p:cNvPicPr>
          <p:nvPr/>
        </p:nvPicPr>
        <p:blipFill rotWithShape="1">
          <a:blip r:embed="rId2"/>
          <a:srcRect l="1949"/>
          <a:stretch/>
        </p:blipFill>
        <p:spPr>
          <a:xfrm>
            <a:off x="5464767" y="5124667"/>
            <a:ext cx="3679233" cy="1733333"/>
          </a:xfrm>
          <a:prstGeom prst="rect">
            <a:avLst/>
          </a:prstGeom>
        </p:spPr>
      </p:pic>
    </p:spTree>
    <p:extLst>
      <p:ext uri="{BB962C8B-B14F-4D97-AF65-F5344CB8AC3E}">
        <p14:creationId xmlns:p14="http://schemas.microsoft.com/office/powerpoint/2010/main" val="12114936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smtClean="0"/>
              <a:t>Issues and challenges:</a:t>
            </a:r>
            <a:endParaRPr lang="en-AU" b="1" dirty="0"/>
          </a:p>
        </p:txBody>
      </p:sp>
      <p:sp>
        <p:nvSpPr>
          <p:cNvPr id="3" name="Content Placeholder 2"/>
          <p:cNvSpPr>
            <a:spLocks noGrp="1"/>
          </p:cNvSpPr>
          <p:nvPr>
            <p:ph idx="1"/>
          </p:nvPr>
        </p:nvSpPr>
        <p:spPr>
          <a:xfrm>
            <a:off x="527538" y="1336431"/>
            <a:ext cx="7987812" cy="4840532"/>
          </a:xfrm>
        </p:spPr>
        <p:txBody>
          <a:bodyPr>
            <a:normAutofit/>
          </a:bodyPr>
          <a:lstStyle/>
          <a:p>
            <a:endParaRPr lang="en-AU" dirty="0" smtClean="0"/>
          </a:p>
          <a:p>
            <a:r>
              <a:rPr lang="en-AU" dirty="0" smtClean="0"/>
              <a:t>Building experience and expertise – from the bottom up by providing representative opportunities from class level to senior management and governance bodies;</a:t>
            </a:r>
          </a:p>
          <a:p>
            <a:r>
              <a:rPr lang="en-AU" dirty="0" smtClean="0"/>
              <a:t>Training and support – partnership between student organisations and university – funding programs, mentoring and support;</a:t>
            </a:r>
          </a:p>
          <a:p>
            <a:r>
              <a:rPr lang="en-AU" dirty="0" smtClean="0"/>
              <a:t>Building a receptive institutional culture – valuing student engagement, timely access to information, providing opportunity for genuine engagement (asking students?), creating policy which recognises the value of student voice ( Budapest Declaration – four stages);</a:t>
            </a:r>
          </a:p>
          <a:p>
            <a:r>
              <a:rPr lang="en-AU" dirty="0" smtClean="0"/>
              <a:t>Capturing every students’ voice – engaging under-represented groups;</a:t>
            </a:r>
          </a:p>
          <a:p>
            <a:r>
              <a:rPr lang="en-AU" dirty="0" smtClean="0"/>
              <a:t>Providing meaningful incentives and recognition of student representative roles</a:t>
            </a:r>
          </a:p>
          <a:p>
            <a:endParaRPr lang="en-AU" dirty="0"/>
          </a:p>
        </p:txBody>
      </p:sp>
      <p:sp>
        <p:nvSpPr>
          <p:cNvPr id="4" name="Footer Placeholder 3"/>
          <p:cNvSpPr>
            <a:spLocks noGrp="1"/>
          </p:cNvSpPr>
          <p:nvPr>
            <p:ph type="ftr" sz="quarter" idx="11"/>
          </p:nvPr>
        </p:nvSpPr>
        <p:spPr/>
        <p:txBody>
          <a:bodyPr/>
          <a:lstStyle/>
          <a:p>
            <a:r>
              <a:rPr lang="en-AU" smtClean="0"/>
              <a:t>law.uts.edu.au</a:t>
            </a:r>
            <a:endParaRPr lang="en-AU"/>
          </a:p>
        </p:txBody>
      </p:sp>
    </p:spTree>
    <p:extLst>
      <p:ext uri="{BB962C8B-B14F-4D97-AF65-F5344CB8AC3E}">
        <p14:creationId xmlns:p14="http://schemas.microsoft.com/office/powerpoint/2010/main" val="28426229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800" dirty="0" smtClean="0"/>
              <a:t>.</a:t>
            </a:r>
            <a:endParaRPr lang="en-AU" sz="800" dirty="0"/>
          </a:p>
        </p:txBody>
      </p:sp>
      <p:sp>
        <p:nvSpPr>
          <p:cNvPr id="3" name="Content Placeholder 2"/>
          <p:cNvSpPr>
            <a:spLocks noGrp="1"/>
          </p:cNvSpPr>
          <p:nvPr>
            <p:ph idx="1"/>
          </p:nvPr>
        </p:nvSpPr>
        <p:spPr>
          <a:xfrm>
            <a:off x="628650" y="1493949"/>
            <a:ext cx="7886700" cy="4683014"/>
          </a:xfrm>
        </p:spPr>
        <p:txBody>
          <a:bodyPr/>
          <a:lstStyle/>
          <a:p>
            <a:endParaRPr lang="en-AU" dirty="0" smtClean="0">
              <a:solidFill>
                <a:schemeClr val="bg1"/>
              </a:solidFill>
            </a:endParaRPr>
          </a:p>
          <a:p>
            <a:pPr marL="0" indent="0">
              <a:buNone/>
            </a:pPr>
            <a:r>
              <a:rPr lang="en-AU" i="1" dirty="0"/>
              <a:t>A</a:t>
            </a:r>
            <a:r>
              <a:rPr lang="en-AU" i="1" dirty="0" smtClean="0"/>
              <a:t>s this Handbook highlights, higher education institutions across the world have a responsibility to encourage and nurture student engagement.  We have drawn on our personal experience and expertise to create what we believe to be an informative, practical and valuable insight into key national and global agendas and issues, and suggesting how students can be empowered to take real responsibility for changing their University education for the better.</a:t>
            </a:r>
          </a:p>
          <a:p>
            <a:endParaRPr lang="en-AU" sz="1400" i="1" dirty="0"/>
          </a:p>
          <a:p>
            <a:pPr marL="0" indent="0">
              <a:buNone/>
            </a:pPr>
            <a:r>
              <a:rPr lang="en-AU" sz="1800" dirty="0" smtClean="0"/>
              <a:t>[Elisabeth Dunne and </a:t>
            </a:r>
            <a:r>
              <a:rPr lang="en-AU" sz="1800" dirty="0" err="1" smtClean="0"/>
              <a:t>Derfel</a:t>
            </a:r>
            <a:r>
              <a:rPr lang="en-AU" sz="1800" dirty="0" smtClean="0"/>
              <a:t> Owen (</a:t>
            </a:r>
            <a:r>
              <a:rPr lang="en-AU" sz="1800" dirty="0" err="1" smtClean="0"/>
              <a:t>eds</a:t>
            </a:r>
            <a:r>
              <a:rPr lang="en-AU" sz="1800" dirty="0" smtClean="0"/>
              <a:t>), Student Engagement in Higher Education (Emerald Group Publishing, 2014)]</a:t>
            </a:r>
          </a:p>
          <a:p>
            <a:endParaRPr lang="en-AU" sz="1400" dirty="0"/>
          </a:p>
        </p:txBody>
      </p:sp>
      <p:pic>
        <p:nvPicPr>
          <p:cNvPr id="5" name="Picture 4"/>
          <p:cNvPicPr>
            <a:picLocks noChangeAspect="1"/>
          </p:cNvPicPr>
          <p:nvPr/>
        </p:nvPicPr>
        <p:blipFill rotWithShape="1">
          <a:blip r:embed="rId2"/>
          <a:srcRect l="1949"/>
          <a:stretch/>
        </p:blipFill>
        <p:spPr>
          <a:xfrm>
            <a:off x="5464767" y="5124667"/>
            <a:ext cx="3679233" cy="1733333"/>
          </a:xfrm>
          <a:prstGeom prst="rect">
            <a:avLst/>
          </a:prstGeom>
        </p:spPr>
      </p:pic>
    </p:spTree>
    <p:extLst>
      <p:ext uri="{BB962C8B-B14F-4D97-AF65-F5344CB8AC3E}">
        <p14:creationId xmlns:p14="http://schemas.microsoft.com/office/powerpoint/2010/main" val="32771929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5261</TotalTime>
  <Words>1076</Words>
  <Application>Microsoft Office PowerPoint</Application>
  <PresentationFormat>On-screen Show (4:3)</PresentationFormat>
  <Paragraphs>91</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Student engagement in university decision making and governance - towards a more systemically inclusive student voice, an OLT Strategic Priority Commissioned Project led by Professor Sally Varnham, Faculty of Law, University of Technology Sydney          Workshop 27 October 2015</vt:lpstr>
      <vt:lpstr>Project team: Sally Varnham Bronwyn Olliffe Katrina Waite Ann Cahill </vt:lpstr>
      <vt:lpstr>Our project is an Office for Learning and Teaching Strategic      Our project is an Office for Learning and Teaching Strategic Priority Commissioned Project supported by a grant from the Office for Learning and Teaching and by University of Technology Sydney.  The project is a part of the OLT 21st century student experience cluster.  Other projects with in this cluster can be found on the Office for Learning and Teaching website (www.olt.gov.au/) under 2014 strategic priority commissioned projects. </vt:lpstr>
      <vt:lpstr>‘</vt:lpstr>
      <vt:lpstr>This presentation:</vt:lpstr>
      <vt:lpstr>Focus on partnership: </vt:lpstr>
      <vt:lpstr>2015-2016: </vt:lpstr>
      <vt:lpstr>Formal provision for student engagement – Standards Framework</vt:lpstr>
      <vt:lpstr>Comparative jurisdictions</vt:lpstr>
      <vt:lpstr>.</vt:lpstr>
      <vt:lpstr>.</vt:lpstr>
      <vt:lpstr>Themes emerging thus far</vt:lpstr>
      <vt:lpstr>Issues and challenges:</vt:lpstr>
      <vt:lpst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Dr.doc</dc:creator>
  <cp:lastModifiedBy>utsadmin</cp:lastModifiedBy>
  <cp:revision>418</cp:revision>
  <cp:lastPrinted>2015-10-28T05:45:12Z</cp:lastPrinted>
  <dcterms:created xsi:type="dcterms:W3CDTF">2012-09-12T10:55:04Z</dcterms:created>
  <dcterms:modified xsi:type="dcterms:W3CDTF">2015-10-28T05:45:30Z</dcterms:modified>
</cp:coreProperties>
</file>