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mi-N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 txBox="1"/>
          <p:nvPr>
            <p:ph idx="12" type="sldNum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mi-NZ"/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mi-N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slide – about me VUWSA President – BSc Student ben on VUWSA Exec for a few years </a:t>
            </a:r>
          </a:p>
        </p:txBody>
      </p:sp>
      <p:sp>
        <p:nvSpPr>
          <p:cNvPr id="155" name="Shape 155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mi-N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0" name="Shape 22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Shape 26"/>
          <p:cNvGrpSpPr/>
          <p:nvPr/>
        </p:nvGrpSpPr>
        <p:grpSpPr>
          <a:xfrm>
            <a:off x="0" y="-8466"/>
            <a:ext cx="12192000" cy="6866467"/>
            <a:chOff x="0" y="-8466"/>
            <a:chExt cx="12192000" cy="6866467"/>
          </a:xfrm>
        </p:grpSpPr>
        <p:cxnSp>
          <p:nvCxnSpPr>
            <p:cNvPr id="27" name="Shape 27"/>
            <p:cNvCxnSpPr/>
            <p:nvPr/>
          </p:nvCxnSpPr>
          <p:spPr>
            <a:xfrm>
              <a:off x="9371011" y="0"/>
              <a:ext cx="1219199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" name="Shape 28"/>
            <p:cNvCxnSpPr/>
            <p:nvPr/>
          </p:nvCxnSpPr>
          <p:spPr>
            <a:xfrm flipH="1">
              <a:off x="7425266" y="3681412"/>
              <a:ext cx="4763558" cy="3176586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9" name="Shape 29"/>
            <p:cNvSpPr/>
            <p:nvPr/>
          </p:nvSpPr>
          <p:spPr>
            <a:xfrm>
              <a:off x="9181475" y="-8466"/>
              <a:ext cx="3007348" cy="6866467"/>
            </a:xfrm>
            <a:custGeom>
              <a:pathLst>
                <a:path extrusionOk="0" h="120000" w="12000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30" name="Shape 30"/>
            <p:cNvSpPr/>
            <p:nvPr/>
          </p:nvSpPr>
          <p:spPr>
            <a:xfrm>
              <a:off x="9603442" y="-8466"/>
              <a:ext cx="2588558" cy="6866467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1" name="Shape 31"/>
            <p:cNvSpPr/>
            <p:nvPr/>
          </p:nvSpPr>
          <p:spPr>
            <a:xfrm>
              <a:off x="8932332" y="3048000"/>
              <a:ext cx="3259667" cy="3809999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9334500" y="-8466"/>
              <a:ext cx="2854326" cy="6866467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3" name="Shape 33"/>
            <p:cNvSpPr/>
            <p:nvPr/>
          </p:nvSpPr>
          <p:spPr>
            <a:xfrm>
              <a:off x="10898729" y="-8466"/>
              <a:ext cx="1290093" cy="6866467"/>
            </a:xfrm>
            <a:custGeom>
              <a:pathLst>
                <a:path extrusionOk="0" h="120000" w="12000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4" name="Shape 34"/>
            <p:cNvSpPr/>
            <p:nvPr/>
          </p:nvSpPr>
          <p:spPr>
            <a:xfrm>
              <a:off x="10938999" y="-8466"/>
              <a:ext cx="1249825" cy="6866467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5" name="Shape 35"/>
            <p:cNvSpPr/>
            <p:nvPr/>
          </p:nvSpPr>
          <p:spPr>
            <a:xfrm>
              <a:off x="10371665" y="3589867"/>
              <a:ext cx="1817159" cy="3268132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7" name="Shape 37"/>
          <p:cNvSpPr txBox="1"/>
          <p:nvPr>
            <p:ph type="ctrTitle"/>
          </p:nvPr>
        </p:nvSpPr>
        <p:spPr>
          <a:xfrm>
            <a:off x="1507066" y="2404533"/>
            <a:ext cx="7766936" cy="16463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r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b="0" baseline="0" i="0" sz="5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2"/>
                </a:solidFill>
              </a:defRPr>
            </a:lvl2pPr>
            <a:lvl3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2"/>
                </a:solidFill>
              </a:defRPr>
            </a:lvl3pPr>
            <a:lvl4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2"/>
                </a:solidFill>
              </a:defRPr>
            </a:lvl4pPr>
            <a:lvl5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2"/>
                </a:solidFill>
              </a:defRPr>
            </a:lvl5pPr>
            <a:lvl6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2"/>
                </a:solidFill>
              </a:defRPr>
            </a:lvl6pPr>
            <a:lvl7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2"/>
                </a:solidFill>
              </a:defRPr>
            </a:lvl7pPr>
            <a:lvl8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2"/>
                </a:solidFill>
              </a:defRPr>
            </a:lvl8pPr>
            <a:lvl9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1507066" y="4050832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 b="0" baseline="0" i="0" sz="18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 b="0" baseline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 b="0" baseline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 b="0" baseline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 b="0" baseline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 b="0" baseline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 b="0" baseline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 b="0" baseline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 b="0" baseline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mi-NZ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a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677335" y="609600"/>
            <a:ext cx="8596668" cy="3403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defRPr b="0" sz="4400" cap="none"/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77335" y="4470400"/>
            <a:ext cx="8596668" cy="1570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 algn="l">
              <a:spcBef>
                <a:spcPts val="0"/>
              </a:spcBef>
              <a:buClr>
                <a:srgbClr val="3F3F3F"/>
              </a:buClr>
              <a:buFont typeface="Trebuchet MS"/>
              <a:buNone/>
              <a:defRPr sz="1800">
                <a:solidFill>
                  <a:srgbClr val="3F3F3F"/>
                </a:solidFill>
              </a:defRPr>
            </a:lvl1pPr>
            <a:lvl2pPr indent="0" marL="4572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800">
                <a:solidFill>
                  <a:srgbClr val="888888"/>
                </a:solidFill>
              </a:defRPr>
            </a:lvl2pPr>
            <a:lvl3pPr indent="0" marL="9144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600">
                <a:solidFill>
                  <a:srgbClr val="888888"/>
                </a:solidFill>
              </a:defRPr>
            </a:lvl3pPr>
            <a:lvl4pPr indent="0" marL="13716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4pPr>
            <a:lvl5pPr indent="0" marL="18288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5pPr>
            <a:lvl6pPr indent="0" marL="22860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6pPr>
            <a:lvl7pPr indent="0" marL="27432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7pPr>
            <a:lvl8pPr indent="0" marL="32004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8pPr>
            <a:lvl9pPr indent="0" marL="36576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0" type="dt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1" type="ftr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mi-NZ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 with Capti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931333" y="609600"/>
            <a:ext cx="8094134" cy="302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defRPr b="0" sz="4400" cap="none"/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1366138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>
              <a:spcBef>
                <a:spcPts val="0"/>
              </a:spcBef>
              <a:buClr>
                <a:srgbClr val="7F7F7F"/>
              </a:buClr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0" marL="457200" rtl="0">
              <a:spcBef>
                <a:spcPts val="0"/>
              </a:spcBef>
              <a:buFont typeface="Trebuchet MS"/>
              <a:buNone/>
              <a:defRPr/>
            </a:lvl2pPr>
            <a:lvl3pPr indent="0" marL="914400" rtl="0">
              <a:spcBef>
                <a:spcPts val="0"/>
              </a:spcBef>
              <a:buFont typeface="Trebuchet MS"/>
              <a:buNone/>
              <a:defRPr/>
            </a:lvl3pPr>
            <a:lvl4pPr indent="0" marL="1371600" rtl="0">
              <a:spcBef>
                <a:spcPts val="0"/>
              </a:spcBef>
              <a:buFont typeface="Trebuchet MS"/>
              <a:buNone/>
              <a:defRPr/>
            </a:lvl4pPr>
            <a:lvl5pPr indent="0" marL="1828800" rtl="0">
              <a:spcBef>
                <a:spcPts val="0"/>
              </a:spcBef>
              <a:buFont typeface="Trebuchet MS"/>
              <a:buNone/>
              <a:defRPr/>
            </a:lvl5pPr>
            <a:lvl6pPr rtl="0">
              <a:spcBef>
                <a:spcPts val="0"/>
              </a:spcBef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x="677335" y="4470400"/>
            <a:ext cx="8596668" cy="1570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 algn="l">
              <a:spcBef>
                <a:spcPts val="0"/>
              </a:spcBef>
              <a:buClr>
                <a:srgbClr val="3F3F3F"/>
              </a:buClr>
              <a:buFont typeface="Trebuchet MS"/>
              <a:buNone/>
              <a:defRPr sz="1800">
                <a:solidFill>
                  <a:srgbClr val="3F3F3F"/>
                </a:solidFill>
              </a:defRPr>
            </a:lvl1pPr>
            <a:lvl2pPr indent="0" marL="4572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800">
                <a:solidFill>
                  <a:srgbClr val="888888"/>
                </a:solidFill>
              </a:defRPr>
            </a:lvl2pPr>
            <a:lvl3pPr indent="0" marL="9144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600">
                <a:solidFill>
                  <a:srgbClr val="888888"/>
                </a:solidFill>
              </a:defRPr>
            </a:lvl3pPr>
            <a:lvl4pPr indent="0" marL="13716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4pPr>
            <a:lvl5pPr indent="0" marL="18288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5pPr>
            <a:lvl6pPr indent="0" marL="22860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6pPr>
            <a:lvl7pPr indent="0" marL="27432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7pPr>
            <a:lvl8pPr indent="0" marL="32004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8pPr>
            <a:lvl9pPr indent="0" marL="36576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mi-NZ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  <p:sp>
        <p:nvSpPr>
          <p:cNvPr id="106" name="Shape 106"/>
          <p:cNvSpPr txBox="1"/>
          <p:nvPr/>
        </p:nvSpPr>
        <p:spPr>
          <a:xfrm>
            <a:off x="541870" y="790377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mi-NZ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8893010" y="2886556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mi-NZ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Name Card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677335" y="1931988"/>
            <a:ext cx="8596668" cy="25954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0" sz="4400" cap="none"/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l">
              <a:spcBef>
                <a:spcPts val="0"/>
              </a:spcBef>
              <a:buClr>
                <a:srgbClr val="3F3F3F"/>
              </a:buClr>
              <a:buFont typeface="Trebuchet MS"/>
              <a:buNone/>
              <a:defRPr sz="1800">
                <a:solidFill>
                  <a:srgbClr val="3F3F3F"/>
                </a:solidFill>
              </a:defRPr>
            </a:lvl1pPr>
            <a:lvl2pPr indent="0" marL="4572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800">
                <a:solidFill>
                  <a:srgbClr val="888888"/>
                </a:solidFill>
              </a:defRPr>
            </a:lvl2pPr>
            <a:lvl3pPr indent="0" marL="9144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600">
                <a:solidFill>
                  <a:srgbClr val="888888"/>
                </a:solidFill>
              </a:defRPr>
            </a:lvl3pPr>
            <a:lvl4pPr indent="0" marL="13716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4pPr>
            <a:lvl5pPr indent="0" marL="18288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5pPr>
            <a:lvl6pPr indent="0" marL="22860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6pPr>
            <a:lvl7pPr indent="0" marL="27432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7pPr>
            <a:lvl8pPr indent="0" marL="32004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8pPr>
            <a:lvl9pPr indent="0" marL="36576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0" type="dt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1" type="ftr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mi-NZ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 Name Card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931333" y="609600"/>
            <a:ext cx="8094134" cy="302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defRPr b="0" sz="4400" cap="none"/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77331" y="4013200"/>
            <a:ext cx="8596668" cy="5142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rgbClr val="3F3F3F"/>
              </a:buClr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0" marL="457200" rtl="0">
              <a:spcBef>
                <a:spcPts val="0"/>
              </a:spcBef>
              <a:buFont typeface="Trebuchet MS"/>
              <a:buNone/>
              <a:defRPr/>
            </a:lvl2pPr>
            <a:lvl3pPr indent="0" marL="914400" rtl="0">
              <a:spcBef>
                <a:spcPts val="0"/>
              </a:spcBef>
              <a:buFont typeface="Trebuchet MS"/>
              <a:buNone/>
              <a:defRPr/>
            </a:lvl3pPr>
            <a:lvl4pPr indent="0" marL="1371600" rtl="0">
              <a:spcBef>
                <a:spcPts val="0"/>
              </a:spcBef>
              <a:buFont typeface="Trebuchet MS"/>
              <a:buNone/>
              <a:defRPr/>
            </a:lvl4pPr>
            <a:lvl5pPr indent="0" marL="1828800" rtl="0">
              <a:spcBef>
                <a:spcPts val="0"/>
              </a:spcBef>
              <a:buFont typeface="Trebuchet MS"/>
              <a:buNone/>
              <a:defRPr/>
            </a:lvl5pPr>
            <a:lvl6pPr rtl="0">
              <a:spcBef>
                <a:spcPts val="0"/>
              </a:spcBef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l">
              <a:spcBef>
                <a:spcPts val="0"/>
              </a:spcBef>
              <a:buClr>
                <a:srgbClr val="7F7F7F"/>
              </a:buClr>
              <a:buFont typeface="Trebuchet MS"/>
              <a:buNone/>
              <a:defRPr sz="1800">
                <a:solidFill>
                  <a:srgbClr val="7F7F7F"/>
                </a:solidFill>
              </a:defRPr>
            </a:lvl1pPr>
            <a:lvl2pPr indent="0" marL="4572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800">
                <a:solidFill>
                  <a:srgbClr val="888888"/>
                </a:solidFill>
              </a:defRPr>
            </a:lvl2pPr>
            <a:lvl3pPr indent="0" marL="9144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600">
                <a:solidFill>
                  <a:srgbClr val="888888"/>
                </a:solidFill>
              </a:defRPr>
            </a:lvl3pPr>
            <a:lvl4pPr indent="0" marL="13716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4pPr>
            <a:lvl5pPr indent="0" marL="18288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5pPr>
            <a:lvl6pPr indent="0" marL="22860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6pPr>
            <a:lvl7pPr indent="0" marL="27432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7pPr>
            <a:lvl8pPr indent="0" marL="32004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8pPr>
            <a:lvl9pPr indent="0" marL="36576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0" type="dt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1" type="ftr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mi-NZ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  <p:sp>
        <p:nvSpPr>
          <p:cNvPr id="121" name="Shape 121"/>
          <p:cNvSpPr txBox="1"/>
          <p:nvPr/>
        </p:nvSpPr>
        <p:spPr>
          <a:xfrm>
            <a:off x="541870" y="790377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mi-NZ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8893010" y="2886556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mi-NZ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rue or False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685799" y="609600"/>
            <a:ext cx="8588202" cy="302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defRPr b="0" sz="4400" cap="none"/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77331" y="4013200"/>
            <a:ext cx="8596668" cy="5142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0" marL="457200" rtl="0">
              <a:spcBef>
                <a:spcPts val="0"/>
              </a:spcBef>
              <a:buFont typeface="Trebuchet MS"/>
              <a:buNone/>
              <a:defRPr/>
            </a:lvl2pPr>
            <a:lvl3pPr indent="0" marL="914400" rtl="0">
              <a:spcBef>
                <a:spcPts val="0"/>
              </a:spcBef>
              <a:buFont typeface="Trebuchet MS"/>
              <a:buNone/>
              <a:defRPr/>
            </a:lvl3pPr>
            <a:lvl4pPr indent="0" marL="1371600" rtl="0">
              <a:spcBef>
                <a:spcPts val="0"/>
              </a:spcBef>
              <a:buFont typeface="Trebuchet MS"/>
              <a:buNone/>
              <a:defRPr/>
            </a:lvl4pPr>
            <a:lvl5pPr indent="0" marL="1828800" rtl="0">
              <a:spcBef>
                <a:spcPts val="0"/>
              </a:spcBef>
              <a:buFont typeface="Trebuchet MS"/>
              <a:buNone/>
              <a:defRPr/>
            </a:lvl5pPr>
            <a:lvl6pPr rtl="0">
              <a:spcBef>
                <a:spcPts val="0"/>
              </a:spcBef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l">
              <a:spcBef>
                <a:spcPts val="0"/>
              </a:spcBef>
              <a:buClr>
                <a:srgbClr val="7F7F7F"/>
              </a:buClr>
              <a:buFont typeface="Trebuchet MS"/>
              <a:buNone/>
              <a:defRPr sz="1800">
                <a:solidFill>
                  <a:srgbClr val="7F7F7F"/>
                </a:solidFill>
              </a:defRPr>
            </a:lvl1pPr>
            <a:lvl2pPr indent="0" marL="4572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800">
                <a:solidFill>
                  <a:srgbClr val="888888"/>
                </a:solidFill>
              </a:defRPr>
            </a:lvl2pPr>
            <a:lvl3pPr indent="0" marL="9144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600">
                <a:solidFill>
                  <a:srgbClr val="888888"/>
                </a:solidFill>
              </a:defRPr>
            </a:lvl3pPr>
            <a:lvl4pPr indent="0" marL="13716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4pPr>
            <a:lvl5pPr indent="0" marL="18288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5pPr>
            <a:lvl6pPr indent="0" marL="22860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6pPr>
            <a:lvl7pPr indent="0" marL="27432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7pPr>
            <a:lvl8pPr indent="0" marL="32004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8pPr>
            <a:lvl9pPr indent="0" marL="36576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0" type="dt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1" type="ftr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mi-NZ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36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1459" marL="3429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04469" marL="74295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57480" marL="11430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67639" marL="1600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67639" marL="20574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67639" marL="25146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67639" marL="29718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67640" marL="34290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67640" marL="3886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0" type="dt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1" type="ftr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mi-NZ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 rot="5400000">
            <a:off x="5994318" y="2582952"/>
            <a:ext cx="5251450" cy="13047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36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 rot="5400000">
            <a:off x="1581685" y="-294750"/>
            <a:ext cx="5251449" cy="7060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1459" marL="3429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04469" marL="74295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57480" marL="11430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67639" marL="1600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67639" marL="20574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67639" marL="25146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67639" marL="29718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67640" marL="34290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67640" marL="3886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0" type="dt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1" type="ftr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mi-NZ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600"/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677333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1459" marL="3429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04469" marL="74295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57480" marL="11430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67639" marL="1600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67639" marL="20574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67639" marL="25146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67639" marL="29718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67640" marL="34290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67640" marL="3886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mi-NZ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677335" y="2700866"/>
            <a:ext cx="8596668" cy="18265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0" sz="4000" cap="none"/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677335" y="4527448"/>
            <a:ext cx="8596668" cy="860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l">
              <a:spcBef>
                <a:spcPts val="0"/>
              </a:spcBef>
              <a:buClr>
                <a:srgbClr val="7F7F7F"/>
              </a:buClr>
              <a:buFont typeface="Trebuchet MS"/>
              <a:buNone/>
              <a:defRPr sz="2000">
                <a:solidFill>
                  <a:srgbClr val="7F7F7F"/>
                </a:solidFill>
              </a:defRPr>
            </a:lvl1pPr>
            <a:lvl2pPr indent="0" marL="4572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800">
                <a:solidFill>
                  <a:srgbClr val="888888"/>
                </a:solidFill>
              </a:defRPr>
            </a:lvl2pPr>
            <a:lvl3pPr indent="0" marL="9144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600">
                <a:solidFill>
                  <a:srgbClr val="888888"/>
                </a:solidFill>
              </a:defRPr>
            </a:lvl3pPr>
            <a:lvl4pPr indent="0" marL="13716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4pPr>
            <a:lvl5pPr indent="0" marL="18288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5pPr>
            <a:lvl6pPr indent="0" marL="22860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6pPr>
            <a:lvl7pPr indent="0" marL="27432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7pPr>
            <a:lvl8pPr indent="0" marL="32004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8pPr>
            <a:lvl9pPr indent="0" marL="36576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mi-NZ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36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77333" y="2160589"/>
            <a:ext cx="4184035" cy="38807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1459" marL="3429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04469" marL="74295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57480" marL="11430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67639" marL="1600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67639" marL="20574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67639" marL="25146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67639" marL="29718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67640" marL="34290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67640" marL="3886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5089969" y="2160589"/>
            <a:ext cx="4184033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1459" marL="3429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04469" marL="74295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57480" marL="11430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67639" marL="1600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67639" marL="20574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67639" marL="25146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67639" marL="29718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67640" marL="34290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67640" marL="3886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mi-NZ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75745" y="2160983"/>
            <a:ext cx="418562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Trebuchet MS"/>
              <a:buNone/>
              <a:defRPr b="0" sz="2400"/>
            </a:lvl1pPr>
            <a:lvl2pPr indent="0" marL="457200" rtl="0">
              <a:spcBef>
                <a:spcPts val="0"/>
              </a:spcBef>
              <a:buFont typeface="Trebuchet MS"/>
              <a:buNone/>
              <a:defRPr b="1" sz="2000"/>
            </a:lvl2pPr>
            <a:lvl3pPr indent="0" marL="914400" rtl="0">
              <a:spcBef>
                <a:spcPts val="0"/>
              </a:spcBef>
              <a:buFont typeface="Trebuchet MS"/>
              <a:buNone/>
              <a:defRPr b="1" sz="1800"/>
            </a:lvl3pPr>
            <a:lvl4pPr indent="0" marL="1371600" rtl="0">
              <a:spcBef>
                <a:spcPts val="0"/>
              </a:spcBef>
              <a:buFont typeface="Trebuchet MS"/>
              <a:buNone/>
              <a:defRPr b="1" sz="1600"/>
            </a:lvl4pPr>
            <a:lvl5pPr indent="0" marL="1828800" rtl="0">
              <a:spcBef>
                <a:spcPts val="0"/>
              </a:spcBef>
              <a:buFont typeface="Trebuchet MS"/>
              <a:buNone/>
              <a:defRPr b="1" sz="1600"/>
            </a:lvl5pPr>
            <a:lvl6pPr indent="0" marL="2286000" rtl="0">
              <a:spcBef>
                <a:spcPts val="0"/>
              </a:spcBef>
              <a:buFont typeface="Trebuchet MS"/>
              <a:buNone/>
              <a:defRPr b="1" sz="1600"/>
            </a:lvl6pPr>
            <a:lvl7pPr indent="0" marL="2743200" rtl="0">
              <a:spcBef>
                <a:spcPts val="0"/>
              </a:spcBef>
              <a:buFont typeface="Trebuchet MS"/>
              <a:buNone/>
              <a:defRPr b="1" sz="1600"/>
            </a:lvl7pPr>
            <a:lvl8pPr indent="0" marL="3200400" rtl="0">
              <a:spcBef>
                <a:spcPts val="0"/>
              </a:spcBef>
              <a:buFont typeface="Trebuchet MS"/>
              <a:buNone/>
              <a:defRPr b="1" sz="1600"/>
            </a:lvl8pPr>
            <a:lvl9pPr indent="0" marL="3657600" rtl="0">
              <a:spcBef>
                <a:spcPts val="0"/>
              </a:spcBef>
              <a:buFont typeface="Trebuchet MS"/>
              <a:buNone/>
              <a:defRPr b="1" sz="16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675745" y="2737244"/>
            <a:ext cx="4185622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1459" marL="3429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04469" marL="74295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57480" marL="11430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67639" marL="1600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67639" marL="20574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67639" marL="25146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67639" marL="29718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67640" marL="34290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67640" marL="3886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3" type="body"/>
          </p:nvPr>
        </p:nvSpPr>
        <p:spPr>
          <a:xfrm>
            <a:off x="5088382" y="2160983"/>
            <a:ext cx="418561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Trebuchet MS"/>
              <a:buNone/>
              <a:defRPr b="0" sz="2400"/>
            </a:lvl1pPr>
            <a:lvl2pPr indent="0" marL="457200" rtl="0">
              <a:spcBef>
                <a:spcPts val="0"/>
              </a:spcBef>
              <a:buFont typeface="Trebuchet MS"/>
              <a:buNone/>
              <a:defRPr b="1" sz="2000"/>
            </a:lvl2pPr>
            <a:lvl3pPr indent="0" marL="914400" rtl="0">
              <a:spcBef>
                <a:spcPts val="0"/>
              </a:spcBef>
              <a:buFont typeface="Trebuchet MS"/>
              <a:buNone/>
              <a:defRPr b="1" sz="1800"/>
            </a:lvl3pPr>
            <a:lvl4pPr indent="0" marL="1371600" rtl="0">
              <a:spcBef>
                <a:spcPts val="0"/>
              </a:spcBef>
              <a:buFont typeface="Trebuchet MS"/>
              <a:buNone/>
              <a:defRPr b="1" sz="1600"/>
            </a:lvl4pPr>
            <a:lvl5pPr indent="0" marL="1828800" rtl="0">
              <a:spcBef>
                <a:spcPts val="0"/>
              </a:spcBef>
              <a:buFont typeface="Trebuchet MS"/>
              <a:buNone/>
              <a:defRPr b="1" sz="1600"/>
            </a:lvl5pPr>
            <a:lvl6pPr indent="0" marL="2286000" rtl="0">
              <a:spcBef>
                <a:spcPts val="0"/>
              </a:spcBef>
              <a:buFont typeface="Trebuchet MS"/>
              <a:buNone/>
              <a:defRPr b="1" sz="1600"/>
            </a:lvl6pPr>
            <a:lvl7pPr indent="0" marL="2743200" rtl="0">
              <a:spcBef>
                <a:spcPts val="0"/>
              </a:spcBef>
              <a:buFont typeface="Trebuchet MS"/>
              <a:buNone/>
              <a:defRPr b="1" sz="1600"/>
            </a:lvl7pPr>
            <a:lvl8pPr indent="0" marL="3200400" rtl="0">
              <a:spcBef>
                <a:spcPts val="0"/>
              </a:spcBef>
              <a:buFont typeface="Trebuchet MS"/>
              <a:buNone/>
              <a:defRPr b="1" sz="1600"/>
            </a:lvl8pPr>
            <a:lvl9pPr indent="0" marL="3657600" rtl="0">
              <a:spcBef>
                <a:spcPts val="0"/>
              </a:spcBef>
              <a:buFont typeface="Trebuchet MS"/>
              <a:buNone/>
              <a:defRPr b="1" sz="1600"/>
            </a:lvl9pPr>
          </a:lstStyle>
          <a:p/>
        </p:txBody>
      </p:sp>
      <p:sp>
        <p:nvSpPr>
          <p:cNvPr id="66" name="Shape 66"/>
          <p:cNvSpPr txBox="1"/>
          <p:nvPr>
            <p:ph idx="4" type="body"/>
          </p:nvPr>
        </p:nvSpPr>
        <p:spPr>
          <a:xfrm>
            <a:off x="5088383" y="2737244"/>
            <a:ext cx="4185616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1459" marL="3429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04469" marL="74295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57480" marL="11430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67639" marL="1600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67639" marL="20574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67639" marL="25146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67639" marL="29718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67640" marL="34290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67640" marL="3886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mi-NZ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36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mi-NZ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10" type="dt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mi-NZ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677333" y="1498604"/>
            <a:ext cx="3854527" cy="127846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 sz="2000"/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4760460" y="514924"/>
            <a:ext cx="4513540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1459" marL="3429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04469" marL="74295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57480" marL="11430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67639" marL="1600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67639" marL="20574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67639" marL="25146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67639" marL="29718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67640" marL="34290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67640" marL="3886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2" type="body"/>
          </p:nvPr>
        </p:nvSpPr>
        <p:spPr>
          <a:xfrm>
            <a:off x="677333" y="2777068"/>
            <a:ext cx="3854527" cy="25844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Trebuchet MS"/>
              <a:buNone/>
              <a:defRPr sz="1400"/>
            </a:lvl1pPr>
            <a:lvl2pPr indent="-12562" marL="457063" rtl="0">
              <a:spcBef>
                <a:spcPts val="0"/>
              </a:spcBef>
              <a:buFont typeface="Trebuchet MS"/>
              <a:buNone/>
              <a:defRPr sz="1400"/>
            </a:lvl2pPr>
            <a:lvl3pPr indent="-12425" marL="914126" rtl="0">
              <a:spcBef>
                <a:spcPts val="0"/>
              </a:spcBef>
              <a:buFont typeface="Trebuchet MS"/>
              <a:buNone/>
              <a:defRPr sz="1200"/>
            </a:lvl3pPr>
            <a:lvl4pPr indent="-12288" marL="1371189" rtl="0">
              <a:spcBef>
                <a:spcPts val="0"/>
              </a:spcBef>
              <a:buFont typeface="Trebuchet MS"/>
              <a:buNone/>
              <a:defRPr sz="1000"/>
            </a:lvl4pPr>
            <a:lvl5pPr indent="-12151" marL="1828251" rtl="0">
              <a:spcBef>
                <a:spcPts val="0"/>
              </a:spcBef>
              <a:buFont typeface="Trebuchet MS"/>
              <a:buNone/>
              <a:defRPr sz="1000"/>
            </a:lvl5pPr>
            <a:lvl6pPr indent="-12013" marL="2285314" rtl="0">
              <a:spcBef>
                <a:spcPts val="0"/>
              </a:spcBef>
              <a:buFont typeface="Trebuchet MS"/>
              <a:buNone/>
              <a:defRPr sz="1000"/>
            </a:lvl6pPr>
            <a:lvl7pPr indent="-11876" marL="2742377" rtl="0">
              <a:spcBef>
                <a:spcPts val="0"/>
              </a:spcBef>
              <a:buFont typeface="Trebuchet MS"/>
              <a:buNone/>
              <a:defRPr sz="1000"/>
            </a:lvl7pPr>
            <a:lvl8pPr indent="-11739" marL="3199440" rtl="0">
              <a:spcBef>
                <a:spcPts val="0"/>
              </a:spcBef>
              <a:buFont typeface="Trebuchet MS"/>
              <a:buNone/>
              <a:defRPr sz="1000"/>
            </a:lvl8pPr>
            <a:lvl9pPr indent="-11603" marL="3656503" rtl="0">
              <a:spcBef>
                <a:spcPts val="0"/>
              </a:spcBef>
              <a:buFont typeface="Trebuchet MS"/>
              <a:buNone/>
              <a:defRPr sz="1000"/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mi-NZ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677333" y="4800600"/>
            <a:ext cx="8596667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0" sz="2400"/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8" name="Shape 88"/>
          <p:cNvSpPr/>
          <p:nvPr>
            <p:ph idx="2" type="pic"/>
          </p:nvPr>
        </p:nvSpPr>
        <p:spPr>
          <a:xfrm>
            <a:off x="677333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b="0" baseline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0" baseline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0" baseline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0" baseline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0" baseline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0" baseline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0" baseline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0" baseline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0" baseline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77333" y="5367337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Trebuchet MS"/>
              <a:buNone/>
              <a:defRPr sz="1200"/>
            </a:lvl1pPr>
            <a:lvl2pPr indent="0" marL="457200" rtl="0">
              <a:spcBef>
                <a:spcPts val="0"/>
              </a:spcBef>
              <a:buFont typeface="Trebuchet MS"/>
              <a:buNone/>
              <a:defRPr sz="1200"/>
            </a:lvl2pPr>
            <a:lvl3pPr indent="0" marL="914400" rtl="0">
              <a:spcBef>
                <a:spcPts val="0"/>
              </a:spcBef>
              <a:buFont typeface="Trebuchet MS"/>
              <a:buNone/>
              <a:defRPr sz="1000"/>
            </a:lvl3pPr>
            <a:lvl4pPr indent="0" marL="1371600" rtl="0">
              <a:spcBef>
                <a:spcPts val="0"/>
              </a:spcBef>
              <a:buFont typeface="Trebuchet MS"/>
              <a:buNone/>
              <a:defRPr sz="900"/>
            </a:lvl4pPr>
            <a:lvl5pPr indent="0" marL="1828800" rtl="0">
              <a:spcBef>
                <a:spcPts val="0"/>
              </a:spcBef>
              <a:buFont typeface="Trebuchet MS"/>
              <a:buNone/>
              <a:defRPr sz="900"/>
            </a:lvl5pPr>
            <a:lvl6pPr indent="0" marL="2286000" rtl="0">
              <a:spcBef>
                <a:spcPts val="0"/>
              </a:spcBef>
              <a:buFont typeface="Trebuchet MS"/>
              <a:buNone/>
              <a:defRPr sz="900"/>
            </a:lvl6pPr>
            <a:lvl7pPr indent="0" marL="2743200" rtl="0">
              <a:spcBef>
                <a:spcPts val="0"/>
              </a:spcBef>
              <a:buFont typeface="Trebuchet MS"/>
              <a:buNone/>
              <a:defRPr sz="900"/>
            </a:lvl7pPr>
            <a:lvl8pPr indent="0" marL="3200400" rtl="0">
              <a:spcBef>
                <a:spcPts val="0"/>
              </a:spcBef>
              <a:buFont typeface="Trebuchet MS"/>
              <a:buNone/>
              <a:defRPr sz="900"/>
            </a:lvl8pPr>
            <a:lvl9pPr indent="0" marL="3657600" rtl="0">
              <a:spcBef>
                <a:spcPts val="0"/>
              </a:spcBef>
              <a:buFont typeface="Trebuchet MS"/>
              <a:buNone/>
              <a:defRPr sz="900"/>
            </a:lvl9pPr>
          </a:lstStyle>
          <a:p/>
        </p:txBody>
      </p:sp>
      <p:sp>
        <p:nvSpPr>
          <p:cNvPr id="90" name="Shape 90"/>
          <p:cNvSpPr txBox="1"/>
          <p:nvPr>
            <p:ph idx="10" type="dt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1" type="ftr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mi-NZ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0" y="-8466"/>
            <a:ext cx="12192000" cy="6866467"/>
            <a:chOff x="0" y="-8466"/>
            <a:chExt cx="12192000" cy="6866467"/>
          </a:xfrm>
        </p:grpSpPr>
        <p:cxnSp>
          <p:nvCxnSpPr>
            <p:cNvPr id="10" name="Shape 10"/>
            <p:cNvCxnSpPr/>
            <p:nvPr/>
          </p:nvCxnSpPr>
          <p:spPr>
            <a:xfrm>
              <a:off x="9371011" y="0"/>
              <a:ext cx="1219199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" name="Shape 11"/>
            <p:cNvCxnSpPr/>
            <p:nvPr/>
          </p:nvCxnSpPr>
          <p:spPr>
            <a:xfrm flipH="1">
              <a:off x="7425266" y="3681412"/>
              <a:ext cx="4763558" cy="3176586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" name="Shape 12"/>
            <p:cNvSpPr/>
            <p:nvPr/>
          </p:nvSpPr>
          <p:spPr>
            <a:xfrm>
              <a:off x="9181475" y="-8466"/>
              <a:ext cx="3007348" cy="6866467"/>
            </a:xfrm>
            <a:custGeom>
              <a:pathLst>
                <a:path extrusionOk="0" h="120000" w="12000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3" name="Shape 13"/>
            <p:cNvSpPr/>
            <p:nvPr/>
          </p:nvSpPr>
          <p:spPr>
            <a:xfrm>
              <a:off x="9603442" y="-8466"/>
              <a:ext cx="2588558" cy="6866467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4" name="Shape 14"/>
            <p:cNvSpPr/>
            <p:nvPr/>
          </p:nvSpPr>
          <p:spPr>
            <a:xfrm>
              <a:off x="8932332" y="3048000"/>
              <a:ext cx="3259667" cy="3809999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9334500" y="-8466"/>
              <a:ext cx="2854326" cy="6866467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6" name="Shape 16"/>
            <p:cNvSpPr/>
            <p:nvPr/>
          </p:nvSpPr>
          <p:spPr>
            <a:xfrm>
              <a:off x="10898729" y="-8466"/>
              <a:ext cx="1290093" cy="6866467"/>
            </a:xfrm>
            <a:custGeom>
              <a:pathLst>
                <a:path extrusionOk="0" h="120000" w="12000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7" name="Shape 17"/>
            <p:cNvSpPr/>
            <p:nvPr/>
          </p:nvSpPr>
          <p:spPr>
            <a:xfrm>
              <a:off x="10938999" y="-8466"/>
              <a:ext cx="1249825" cy="6866467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8" name="Shape 18"/>
            <p:cNvSpPr/>
            <p:nvPr/>
          </p:nvSpPr>
          <p:spPr>
            <a:xfrm>
              <a:off x="10371665" y="3589867"/>
              <a:ext cx="1817159" cy="3268132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0" y="4013200"/>
              <a:ext cx="448732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0" name="Shape 20"/>
          <p:cNvSpPr txBox="1"/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b="0" baseline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2"/>
                </a:solidFill>
              </a:defRPr>
            </a:lvl2pPr>
            <a:lvl3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2"/>
                </a:solidFill>
              </a:defRPr>
            </a:lvl3pPr>
            <a:lvl4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2"/>
                </a:solidFill>
              </a:defRPr>
            </a:lvl4pPr>
            <a:lvl5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2"/>
                </a:solidFill>
              </a:defRPr>
            </a:lvl5pPr>
            <a:lvl6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2"/>
                </a:solidFill>
              </a:defRPr>
            </a:lvl6pPr>
            <a:lvl7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2"/>
                </a:solidFill>
              </a:defRPr>
            </a:lvl7pPr>
            <a:lvl8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2"/>
                </a:solidFill>
              </a:defRPr>
            </a:lvl8pPr>
            <a:lvl9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677333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1459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b="0" baseline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04469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b="0" baseline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57480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b="0" baseline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67639" marL="1600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b="0" baseline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67639" marL="2057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b="0" baseline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67639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b="0" baseline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67639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b="0" baseline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67640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b="0" baseline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67640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b="0" baseline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0" type="dt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mi-NZ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8.jpg"/><Relationship Id="rId4" Type="http://schemas.openxmlformats.org/officeDocument/2006/relationships/image" Target="../media/image0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png"/><Relationship Id="rId4" Type="http://schemas.openxmlformats.org/officeDocument/2006/relationships/image" Target="../media/image06.png"/><Relationship Id="rId5" Type="http://schemas.openxmlformats.org/officeDocument/2006/relationships/image" Target="../media/image03.jpg"/><Relationship Id="rId6" Type="http://schemas.openxmlformats.org/officeDocument/2006/relationships/image" Target="../media/image01.jpg"/><Relationship Id="rId7" Type="http://schemas.openxmlformats.org/officeDocument/2006/relationships/image" Target="../media/image0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9.jpg"/><Relationship Id="rId4" Type="http://schemas.openxmlformats.org/officeDocument/2006/relationships/image" Target="../media/image10.jpg"/><Relationship Id="rId5" Type="http://schemas.openxmlformats.org/officeDocument/2006/relationships/image" Target="../media/image05.png"/><Relationship Id="rId6" Type="http://schemas.openxmlformats.org/officeDocument/2006/relationships/image" Target="../media/image17.jpg"/><Relationship Id="rId7" Type="http://schemas.openxmlformats.org/officeDocument/2006/relationships/image" Target="../media/image14.jpg"/><Relationship Id="rId8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ctrTitle"/>
          </p:nvPr>
        </p:nvSpPr>
        <p:spPr>
          <a:xfrm>
            <a:off x="1507066" y="2404533"/>
            <a:ext cx="7766936" cy="16463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r>
              <a:rPr b="0" baseline="0" i="0" lang="mi-NZ" sz="40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 Representation at Victoria University of Wellington </a:t>
            </a:r>
          </a:p>
        </p:txBody>
      </p:sp>
      <p:sp>
        <p:nvSpPr>
          <p:cNvPr id="144" name="Shape 144"/>
          <p:cNvSpPr txBox="1"/>
          <p:nvPr>
            <p:ph idx="1" type="subTitle"/>
          </p:nvPr>
        </p:nvSpPr>
        <p:spPr>
          <a:xfrm>
            <a:off x="1507066" y="4050832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mi-NZ" sz="18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Tuesday 27th October 2015</a:t>
            </a:r>
          </a:p>
          <a:p>
            <a:pPr indent="0" lvl="0" marL="0" marR="0" rtl="0" algn="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mi-NZ" sz="18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Rick Zwaan | President</a:t>
            </a:r>
            <a:br>
              <a:rPr b="0" baseline="0" i="0" lang="mi-NZ" sz="18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0" baseline="0" i="0" lang="mi-NZ" sz="18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Victoria University of Wellington Students’ Association</a:t>
            </a: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738" y="5107085"/>
            <a:ext cx="3223846" cy="1686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Shape 2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812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Shape 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9212" y="2412311"/>
            <a:ext cx="6642786" cy="442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429475"/>
            <a:ext cx="6617043" cy="441136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 txBox="1"/>
          <p:nvPr>
            <p:ph type="title"/>
          </p:nvPr>
        </p:nvSpPr>
        <p:spPr>
          <a:xfrm>
            <a:off x="55604" y="807308"/>
            <a:ext cx="9739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r>
              <a:rPr b="0" baseline="0" i="0" lang="mi-NZ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Supporting Student Voice: Celebrating Success 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395415" y="584887"/>
            <a:ext cx="10527957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r>
              <a:rPr b="0" baseline="0" i="0" lang="mi-NZ" sz="28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Supporting Student Voice: Importance of Partnership </a:t>
            </a: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9751" y="1245287"/>
            <a:ext cx="8526161" cy="5679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395425" y="584880"/>
            <a:ext cx="10527899" cy="722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r>
              <a:rPr b="0" baseline="0" i="0" lang="mi-NZ" sz="28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Supporting Student Voice: Importance of Partnership </a:t>
            </a:r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677333" y="2160590"/>
            <a:ext cx="8596800" cy="2065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●"/>
            </a:pPr>
            <a:r>
              <a:rPr lang="mi-NZ"/>
              <a:t>Advisory Committee on the Student Services Levy (ACSSL)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●"/>
            </a:pPr>
            <a:r>
              <a:rPr lang="mi-NZ"/>
              <a:t>ACSSL is a joint committee with two VUW and two VUWSA members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●"/>
            </a:pPr>
            <a:r>
              <a:rPr lang="mi-NZ"/>
              <a:t>Jointly sets and oversees the Student Services Levy ($712 compulsory fee)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●"/>
            </a:pPr>
            <a:r>
              <a:rPr lang="mi-NZ"/>
              <a:t>Involves students meaningfuly in high level decisions </a:t>
            </a:r>
          </a:p>
          <a:p>
            <a: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185351" y="609600"/>
            <a:ext cx="9088650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r>
              <a:rPr b="0" baseline="0" i="0" lang="mi-NZ" sz="28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Supporting Student Voice: Importance of Independence </a:t>
            </a:r>
          </a:p>
        </p:txBody>
      </p:sp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826" y="1270000"/>
            <a:ext cx="9016314" cy="6762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r>
              <a:rPr b="0" baseline="0" i="0" lang="mi-NZ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Challenges </a:t>
            </a:r>
          </a:p>
        </p:txBody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677333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●"/>
            </a:pPr>
            <a:r>
              <a:rPr b="0" baseline="0" i="0" lang="mi-NZ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Buy in – students &amp; staff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●"/>
            </a:pPr>
            <a:r>
              <a:rPr b="0" baseline="0" i="0" lang="mi-NZ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Support and resourcing 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●"/>
            </a:pPr>
            <a:r>
              <a:rPr b="0" baseline="0" i="0" lang="mi-NZ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Institutional culture of truelly valueing student voice 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●"/>
            </a:pPr>
            <a:r>
              <a:rPr lang="mi-NZ"/>
              <a:t>Class reps at Post Graduate level  </a:t>
            </a:r>
          </a:p>
          <a:p>
            <a: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3530" y="0"/>
            <a:ext cx="1027847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572000" cy="6867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r>
              <a:rPr b="0" baseline="0" i="0" lang="mi-NZ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Importance of Effective Student Representation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77333" y="2160590"/>
            <a:ext cx="8596668" cy="2918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●"/>
            </a:pPr>
            <a:r>
              <a:rPr b="0" baseline="0" i="0" lang="mi-NZ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Improves quality 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●"/>
            </a:pPr>
            <a:r>
              <a:rPr b="0" baseline="0" i="0" lang="mi-NZ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Enhances engagment with learning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●"/>
            </a:pPr>
            <a:r>
              <a:rPr b="0" baseline="0" i="0" lang="mi-NZ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Increases connection between students and the university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●"/>
            </a:pPr>
            <a:r>
              <a:rPr b="0" baseline="0" i="0" lang="mi-NZ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Improves a sense of community and belonging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●"/>
            </a:pPr>
            <a:r>
              <a:rPr b="0" baseline="0" i="0" lang="mi-NZ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Creates effective communication channels 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●"/>
            </a:pPr>
            <a:r>
              <a:rPr b="0" baseline="0" i="0" lang="mi-NZ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Addresses issues before they become bigger 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●"/>
            </a:pPr>
            <a:r>
              <a:rPr b="0" baseline="0" i="0" lang="mi-NZ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Policy complience </a:t>
            </a:r>
          </a:p>
          <a:p>
            <a: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4208" y="0"/>
            <a:ext cx="57406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0" y="3694669"/>
            <a:ext cx="2397211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mi-NZ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Source:</a:t>
            </a:r>
            <a:br>
              <a:rPr b="0" baseline="0" i="0" lang="mi-NZ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0" baseline="0" i="0" lang="mi-NZ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AKO Aotearoa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mi-NZ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‘Using the Student Voice to Improve Quality’ </a:t>
            </a:r>
            <a:br>
              <a:rPr b="0" baseline="0" i="0" lang="mi-NZ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0" baseline="0" i="0" lang="mi-NZ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akoaotearoa.ac.nz  </a:t>
            </a:r>
            <a:br>
              <a:rPr b="0" baseline="0" i="0" lang="mi-NZ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238" y="2850015"/>
            <a:ext cx="3348711" cy="1753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6345" y="46973"/>
            <a:ext cx="2834415" cy="68583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/>
          <p:nvPr/>
        </p:nvSpPr>
        <p:spPr>
          <a:xfrm>
            <a:off x="7782935" y="1397630"/>
            <a:ext cx="3541236" cy="1760240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gradFill>
            <a:gsLst>
              <a:gs pos="0">
                <a:srgbClr val="95C543"/>
              </a:gs>
              <a:gs pos="78000">
                <a:srgbClr val="83B021"/>
              </a:gs>
              <a:gs pos="100000">
                <a:srgbClr val="83B021"/>
              </a:gs>
            </a:gsLst>
            <a:lin ang="5400000" scaled="0"/>
          </a:gradFill>
          <a:ln cap="rnd" cmpd="sng" w="127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7045840" y="4970926"/>
            <a:ext cx="5029199" cy="1606204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gradFill>
            <a:gsLst>
              <a:gs pos="0">
                <a:srgbClr val="95C543"/>
              </a:gs>
              <a:gs pos="78000">
                <a:srgbClr val="83B021"/>
              </a:gs>
              <a:gs pos="100000">
                <a:srgbClr val="83B021"/>
              </a:gs>
            </a:gsLst>
            <a:lin ang="5400000" scaled="0"/>
          </a:gradFill>
          <a:ln cap="rnd" cmpd="sng" w="127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7081282" y="787054"/>
            <a:ext cx="4944542" cy="565065"/>
          </a:xfrm>
          <a:prstGeom prst="rect">
            <a:avLst/>
          </a:prstGeom>
          <a:gradFill>
            <a:gsLst>
              <a:gs pos="0">
                <a:srgbClr val="95C543"/>
              </a:gs>
              <a:gs pos="78000">
                <a:srgbClr val="83B021"/>
              </a:gs>
              <a:gs pos="100000">
                <a:srgbClr val="83B021"/>
              </a:gs>
            </a:gsLst>
            <a:lin ang="5400000" scaled="0"/>
          </a:gradFill>
          <a:ln cap="rnd" cmpd="sng" w="127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7162800" y="5475117"/>
            <a:ext cx="5029199" cy="74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b="1" baseline="0" i="0" lang="mi-NZ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FACULTY BOARDS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b="0" baseline="0" i="0" lang="mi-NZ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Deal with all matters concerning the maintenance of academic quality and any other academic matters at a Faculty level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 txBox="1"/>
          <p:nvPr/>
        </p:nvSpPr>
        <p:spPr>
          <a:xfrm>
            <a:off x="7803153" y="2109266"/>
            <a:ext cx="3534219" cy="972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b="1" baseline="0" i="0" lang="mi-NZ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ACADEMIC BOARD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b="0" baseline="0" i="0" lang="mi-NZ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Advises the University Council on matters relating to courses of study, awards, and other academic matters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Shape 176"/>
          <p:cNvSpPr txBox="1"/>
          <p:nvPr/>
        </p:nvSpPr>
        <p:spPr>
          <a:xfrm>
            <a:off x="7155711" y="843151"/>
            <a:ext cx="4829103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b="1" baseline="0" i="0" lang="mi-NZ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UNIVERSITY COUNCIL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Shape 177"/>
          <p:cNvSpPr/>
          <p:nvPr/>
        </p:nvSpPr>
        <p:spPr>
          <a:xfrm rot="4087694">
            <a:off x="5056311" y="-42679"/>
            <a:ext cx="440689" cy="3667507"/>
          </a:xfrm>
          <a:prstGeom prst="upDown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rnd" cmpd="sng" w="127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8" name="Shape 178"/>
          <p:cNvSpPr/>
          <p:nvPr/>
        </p:nvSpPr>
        <p:spPr>
          <a:xfrm rot="6491651">
            <a:off x="5300013" y="4032970"/>
            <a:ext cx="440689" cy="2906004"/>
          </a:xfrm>
          <a:prstGeom prst="upDown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rnd" cmpd="sng" w="127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9" name="Shape 179"/>
          <p:cNvSpPr/>
          <p:nvPr/>
        </p:nvSpPr>
        <p:spPr>
          <a:xfrm rot="4767084">
            <a:off x="5536844" y="1132172"/>
            <a:ext cx="440690" cy="3646957"/>
          </a:xfrm>
          <a:prstGeom prst="upDown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rnd" cmpd="sng" w="127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414668" y="269055"/>
            <a:ext cx="2660850" cy="2833134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accent2"/>
          </a:solidFill>
          <a:ln cap="rnd" cmpd="sng" w="127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mi-NZ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373660" y="342900"/>
            <a:ext cx="2734759" cy="17663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b="1" baseline="0" i="0" lang="mi-NZ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CLASS REPRESENTATIVES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mi-NZ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General feedback, consultation, programme reviews, focus groups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-116958" y="-5715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-116958" y="-1143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4" name="Shape 184"/>
          <p:cNvSpPr/>
          <p:nvPr/>
        </p:nvSpPr>
        <p:spPr>
          <a:xfrm rot="5696649">
            <a:off x="5657593" y="2692300"/>
            <a:ext cx="440689" cy="3147496"/>
          </a:xfrm>
          <a:prstGeom prst="upDown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rnd" cmpd="sng" w="127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5" name="Shape 185"/>
          <p:cNvSpPr txBox="1"/>
          <p:nvPr/>
        </p:nvSpPr>
        <p:spPr>
          <a:xfrm rot="-1306514">
            <a:off x="3360724" y="1211240"/>
            <a:ext cx="315444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mi-NZ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VUWSA PRESIDENT &amp; STUDENT ELECTED AT LARGE</a:t>
            </a:r>
          </a:p>
        </p:txBody>
      </p:sp>
      <p:sp>
        <p:nvSpPr>
          <p:cNvPr id="186" name="Shape 186"/>
          <p:cNvSpPr txBox="1"/>
          <p:nvPr/>
        </p:nvSpPr>
        <p:spPr>
          <a:xfrm rot="-655868">
            <a:off x="3822195" y="2309802"/>
            <a:ext cx="336114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mi-NZ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VUWSA PRESIDENT, ACADEMIC VP &amp; STUDENT MEMBER</a:t>
            </a:r>
          </a:p>
        </p:txBody>
      </p:sp>
      <p:sp>
        <p:nvSpPr>
          <p:cNvPr id="187" name="Shape 187"/>
          <p:cNvSpPr txBox="1"/>
          <p:nvPr/>
        </p:nvSpPr>
        <p:spPr>
          <a:xfrm rot="307373">
            <a:off x="4515567" y="3582817"/>
            <a:ext cx="3112048" cy="369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mi-NZ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VUWSA PRESIDENT &amp; ACADEMIC VP</a:t>
            </a:r>
          </a:p>
        </p:txBody>
      </p:sp>
      <p:sp>
        <p:nvSpPr>
          <p:cNvPr id="188" name="Shape 188"/>
          <p:cNvSpPr txBox="1"/>
          <p:nvPr/>
        </p:nvSpPr>
        <p:spPr>
          <a:xfrm rot="1123180">
            <a:off x="4633338" y="4931820"/>
            <a:ext cx="15186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mi-NZ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FACULTY DELEGATES</a:t>
            </a: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7337" y="5852623"/>
            <a:ext cx="2152988" cy="72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88849" y="5852623"/>
            <a:ext cx="800066" cy="800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17437" y="5904833"/>
            <a:ext cx="1324683" cy="766923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/>
          <p:nvPr/>
        </p:nvSpPr>
        <p:spPr>
          <a:xfrm>
            <a:off x="7782935" y="3220074"/>
            <a:ext cx="3541236" cy="1649637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gradFill>
            <a:gsLst>
              <a:gs pos="0">
                <a:srgbClr val="95C543"/>
              </a:gs>
              <a:gs pos="78000">
                <a:srgbClr val="83B021"/>
              </a:gs>
              <a:gs pos="100000">
                <a:srgbClr val="83B021"/>
              </a:gs>
            </a:gsLst>
            <a:lin ang="5400000" scaled="0"/>
          </a:gradFill>
          <a:ln cap="rnd" cmpd="sng" w="127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7687539" y="3848689"/>
            <a:ext cx="3732027" cy="85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b="1" baseline="0" i="0" lang="mi-NZ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ACADEMIC COMMITTEE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b="0" baseline="0" i="0" lang="mi-NZ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Reviews proposals for new qualifications and courses and monitors reviews of academic programmes.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677333" y="609600"/>
            <a:ext cx="8596668" cy="712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r>
              <a:rPr b="0" baseline="0" i="0" lang="mi-NZ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 Voice in Practice at Victoria 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77333" y="1930399"/>
            <a:ext cx="8596668" cy="3766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●"/>
            </a:pPr>
            <a:r>
              <a:rPr b="0" baseline="0" i="0" lang="mi-NZ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 representatives at all decision making levels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●"/>
            </a:pPr>
            <a:r>
              <a:rPr b="0" baseline="0" i="0" lang="mi-NZ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Administered by VUWSA in partnership with Victoria 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●"/>
            </a:pPr>
            <a:r>
              <a:rPr b="0" baseline="0" i="0" lang="mi-NZ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Training and on-going support provided by dedicated VUWSA staff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●"/>
            </a:pPr>
            <a:r>
              <a:rPr b="0" baseline="0" i="0" lang="mi-NZ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In Trimester Two 2015 98% of all undergradute courses had class reps 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●"/>
            </a:pPr>
            <a:r>
              <a:rPr b="0" baseline="0" i="0" lang="mi-NZ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729 Class Reps in Trimester Two 2015 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●"/>
            </a:pPr>
            <a:r>
              <a:rPr b="0" baseline="0" i="0" lang="mi-NZ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Participation at every Faculty Board Meeting, Academic Committee and Academic Board Meetings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●"/>
            </a:pPr>
            <a:r>
              <a:rPr b="0" baseline="0" i="0" lang="mi-NZ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Involvement with every Programme Review and Graduating Year Reviews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●"/>
            </a:pPr>
            <a:r>
              <a:rPr b="0" baseline="0" i="0" lang="mi-NZ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Consulation on major policy or programme changes  </a:t>
            </a:r>
          </a:p>
          <a:p>
            <a: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idx="1" type="body"/>
          </p:nvPr>
        </p:nvSpPr>
        <p:spPr>
          <a:xfrm>
            <a:off x="1640816" y="2481942"/>
            <a:ext cx="9720072" cy="38805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36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0980" lvl="0" marL="342900" marR="0" rtl="0" algn="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b="0" baseline="0" i="0" lang="mi-NZ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RICK ZWAAN |PRESIDENT</a:t>
            </a:r>
          </a:p>
          <a:p>
            <a:pPr indent="-342900" lvl="0" marL="342900" marR="0" rtl="0" algn="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b="0" baseline="0" i="0" lang="mi-NZ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JONATHAN GEE | ACADEMIC VICE PRESIDENT</a:t>
            </a:r>
          </a:p>
          <a:p>
            <a:pPr indent="-342900" lvl="0" marL="342900" marR="0" rtl="0" algn="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b="0" baseline="0" i="0" lang="mi-NZ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ELLEN HUMPHRIES | EDUCATION OFFICER</a:t>
            </a:r>
          </a:p>
          <a:p>
            <a:pPr indent="-342900" lvl="0" marL="342900" marR="0" rtl="0" algn="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b="0" baseline="0" i="0" lang="mi-NZ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GEMMA SWAN | STUDENT REPRESENTATION COORDINATOR</a:t>
            </a:r>
          </a:p>
          <a:p>
            <a:pPr indent="-342900" lvl="0" marL="342900" marR="0" rtl="0" algn="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b="0" baseline="0" i="0" lang="mi-NZ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KATE NICKELCHOK | STUDENT ADVOCATE</a:t>
            </a:r>
          </a:p>
          <a:p>
            <a:pPr indent="-220980" lvl="0" marL="342900" marR="0" rtl="0" algn="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 b="48915" l="24243" r="24474" t="-196"/>
          <a:stretch/>
        </p:blipFill>
        <p:spPr>
          <a:xfrm>
            <a:off x="7034539" y="1811576"/>
            <a:ext cx="1312543" cy="129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26553" y="1811576"/>
            <a:ext cx="1294546" cy="129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8118" y="5212862"/>
            <a:ext cx="2585393" cy="1352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77422" y="1811576"/>
            <a:ext cx="1296137" cy="129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 rotWithShape="1">
          <a:blip r:embed="rId7">
            <a:alphaModFix/>
          </a:blip>
          <a:srcRect b="21100" l="18781" r="39181" t="22538"/>
          <a:stretch/>
        </p:blipFill>
        <p:spPr>
          <a:xfrm rot="5400000">
            <a:off x="8464184" y="1807915"/>
            <a:ext cx="1296137" cy="130345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/>
          <p:nvPr>
            <p:ph type="title"/>
          </p:nvPr>
        </p:nvSpPr>
        <p:spPr>
          <a:xfrm>
            <a:off x="677333" y="609600"/>
            <a:ext cx="8596668" cy="7990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r>
              <a:rPr b="0" baseline="0" i="0" lang="mi-NZ" sz="324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Supporting Effective Student Voice: The Team </a:t>
            </a:r>
          </a:p>
        </p:txBody>
      </p:sp>
      <p:pic>
        <p:nvPicPr>
          <p:cNvPr id="211" name="Shape 211"/>
          <p:cNvPicPr preferRelativeResize="0"/>
          <p:nvPr/>
        </p:nvPicPr>
        <p:blipFill rotWithShape="1">
          <a:blip r:embed="rId8">
            <a:alphaModFix/>
          </a:blip>
          <a:srcRect b="0" l="4693" r="20220" t="0"/>
          <a:stretch/>
        </p:blipFill>
        <p:spPr>
          <a:xfrm>
            <a:off x="4055269" y="1811576"/>
            <a:ext cx="1383956" cy="1228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r>
              <a:rPr b="0" baseline="0" i="0" lang="mi-NZ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Supporting Student Voice: Training Reps </a:t>
            </a:r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77333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●"/>
            </a:pPr>
            <a:r>
              <a:rPr b="0" baseline="0" i="0" lang="mi-NZ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Every class rep is offered training each trimester 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●"/>
            </a:pPr>
            <a:r>
              <a:rPr b="0" baseline="0" i="0" lang="mi-NZ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Handbook provided to every class rep 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●"/>
            </a:pPr>
            <a:r>
              <a:rPr b="0" baseline="0" i="0" lang="mi-NZ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Training Covers: 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b="0" baseline="0" i="0" lang="mi-NZ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What the role is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b="0" baseline="0" i="0" lang="mi-NZ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How to deal with issues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b="0" baseline="0" i="0" lang="mi-NZ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Where to get help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b="0" baseline="0" i="0" lang="mi-NZ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General overview of important policies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b="0" baseline="0" i="0" lang="mi-NZ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Introduces key staff people (both VUWSA and VUW) 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r>
              <a:rPr b="0" baseline="0" i="0" lang="mi-NZ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Supporting Student Voice: On-going support</a:t>
            </a:r>
          </a:p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77333" y="2160590"/>
            <a:ext cx="8596668" cy="20654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●"/>
            </a:pPr>
            <a:r>
              <a:rPr b="0" baseline="0" i="0" lang="mi-NZ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Dedicated staff member to help class reps deal with tricky issues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●"/>
            </a:pPr>
            <a:r>
              <a:rPr b="0" baseline="0" i="0" lang="mi-NZ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Independent Advocate to deal with serious issues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●"/>
            </a:pPr>
            <a:r>
              <a:rPr b="0" baseline="0" i="0" lang="mi-NZ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Pre-Meets with delegates before Faculty Board, Academic Committee and Academic Board meetings 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●"/>
            </a:pPr>
            <a:r>
              <a:rPr b="0" baseline="0" i="0" lang="mi-NZ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Funding available for class parties or iniatives</a:t>
            </a:r>
          </a:p>
          <a:p>
            <a: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