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8" r:id="rId3"/>
    <p:sldMasterId id="2147483670" r:id="rId4"/>
    <p:sldMasterId id="2147483672" r:id="rId5"/>
    <p:sldMasterId id="2147483674" r:id="rId6"/>
    <p:sldMasterId id="2147483676" r:id="rId7"/>
    <p:sldMasterId id="2147483678" r:id="rId8"/>
    <p:sldMasterId id="2147483680" r:id="rId9"/>
    <p:sldMasterId id="2147483682" r:id="rId10"/>
  </p:sldMasterIdLst>
  <p:notesMasterIdLst>
    <p:notesMasterId r:id="rId39"/>
  </p:notesMasterIdLst>
  <p:sldIdLst>
    <p:sldId id="260" r:id="rId11"/>
    <p:sldId id="323" r:id="rId12"/>
    <p:sldId id="324" r:id="rId13"/>
    <p:sldId id="325" r:id="rId14"/>
    <p:sldId id="265" r:id="rId15"/>
    <p:sldId id="321" r:id="rId16"/>
    <p:sldId id="304" r:id="rId17"/>
    <p:sldId id="305" r:id="rId18"/>
    <p:sldId id="306" r:id="rId19"/>
    <p:sldId id="267" r:id="rId20"/>
    <p:sldId id="295" r:id="rId21"/>
    <p:sldId id="320" r:id="rId22"/>
    <p:sldId id="318" r:id="rId23"/>
    <p:sldId id="319" r:id="rId24"/>
    <p:sldId id="316" r:id="rId25"/>
    <p:sldId id="286" r:id="rId26"/>
    <p:sldId id="287" r:id="rId27"/>
    <p:sldId id="309" r:id="rId28"/>
    <p:sldId id="294" r:id="rId29"/>
    <p:sldId id="292" r:id="rId30"/>
    <p:sldId id="333" r:id="rId31"/>
    <p:sldId id="326" r:id="rId32"/>
    <p:sldId id="327" r:id="rId33"/>
    <p:sldId id="328" r:id="rId34"/>
    <p:sldId id="329" r:id="rId35"/>
    <p:sldId id="330" r:id="rId36"/>
    <p:sldId id="331" r:id="rId37"/>
    <p:sldId id="332" r:id="rId38"/>
  </p:sldIdLst>
  <p:sldSz cx="9906000" cy="6858000" type="A4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2" autoAdjust="0"/>
    <p:restoredTop sz="91743" autoAdjust="0"/>
  </p:normalViewPr>
  <p:slideViewPr>
    <p:cSldViewPr snapToGrid="0" snapToObjects="1">
      <p:cViewPr varScale="1">
        <p:scale>
          <a:sx n="87" d="100"/>
          <a:sy n="87" d="100"/>
        </p:scale>
        <p:origin x="-198" y="-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8"/>
    </p:cViewPr>
  </p:sorterViewPr>
  <p:notesViewPr>
    <p:cSldViewPr snapToGrid="0" snapToObject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Wholesale electricity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Retail Electricity Cost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Retail operation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Retail Electricity Cost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Distribution costs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Retail Electricity Cost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Transmission costs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Retail Electricity Cost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93692672"/>
        <c:axId val="93694208"/>
      </c:barChart>
      <c:catAx>
        <c:axId val="93692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93694208"/>
        <c:crosses val="autoZero"/>
        <c:auto val="1"/>
        <c:lblAlgn val="ctr"/>
        <c:lblOffset val="100"/>
        <c:noMultiLvlLbl val="0"/>
      </c:catAx>
      <c:valAx>
        <c:axId val="93694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36926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0.7979</cdr:x>
      <cdr:y>0.36583</cdr:y>
    </cdr:from>
    <cdr:to>
      <cdr:x>0.92316</cdr:x>
      <cdr:y>0.56915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66378" y="1655716"/>
          <a:ext cx="1030828" cy="920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2800" dirty="0" smtClean="0"/>
            <a:t>Network </a:t>
          </a:r>
        </a:p>
        <a:p xmlns:a="http://schemas.openxmlformats.org/drawingml/2006/main">
          <a:r>
            <a:rPr lang="en-AU" sz="2800" dirty="0" smtClean="0"/>
            <a:t>charges</a:t>
          </a:r>
          <a:endParaRPr lang="en-AU" sz="2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04933-2342-4CA2-920D-6CFAE4AF42F0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8C508-9378-416B-A78D-286D55287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8C508-9378-416B-A78D-286D552874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88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EEA19-58FB-4AA7-8AB5-C4E64204B526}" type="slidenum">
              <a:rPr lang="en-AU" smtClean="0">
                <a:solidFill>
                  <a:prstClr val="black"/>
                </a:solidFill>
              </a:rPr>
              <a:pPr/>
              <a:t>23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E039-8E7D-5145-B8DA-8EABC7CDCDB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15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EEA19-58FB-4AA7-8AB5-C4E64204B526}" type="slidenum">
              <a:rPr lang="en-AU" smtClean="0">
                <a:solidFill>
                  <a:prstClr val="black"/>
                </a:solidFill>
              </a:rPr>
              <a:pPr/>
              <a:t>25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aseline="0" dirty="0" smtClean="0"/>
              <a:t>STP?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EEA19-58FB-4AA7-8AB5-C4E64204B526}" type="slidenum">
              <a:rPr lang="en-AU" smtClean="0">
                <a:solidFill>
                  <a:prstClr val="black"/>
                </a:solidFill>
              </a:rPr>
              <a:pPr/>
              <a:t>26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Willoughby</a:t>
            </a:r>
            <a:r>
              <a:rPr lang="en-AU" baseline="0" dirty="0" smtClean="0"/>
              <a:t> City Council: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baseline="0" dirty="0" smtClean="0"/>
              <a:t>A m</a:t>
            </a:r>
            <a:r>
              <a:rPr lang="en-AU" dirty="0" smtClean="0"/>
              <a:t>edium sized council on Sydney’s north shore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A</a:t>
            </a:r>
            <a:r>
              <a:rPr lang="en-AU" baseline="0" dirty="0" smtClean="0"/>
              <a:t> p</a:t>
            </a:r>
            <a:r>
              <a:rPr lang="en-AU" dirty="0" smtClean="0"/>
              <a:t>rogressive council with</a:t>
            </a:r>
            <a:r>
              <a:rPr lang="en-AU" baseline="0" dirty="0" smtClean="0"/>
              <a:t> renewable energy and other sustainable initiatives: 2011 installed 166kW solar farm with private wire supplying 2 community buildings – recently upgraded to supply free a public EV charging station!</a:t>
            </a:r>
            <a:endParaRPr lang="en-A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Council owned and run leisure and indoor pool</a:t>
            </a:r>
            <a:r>
              <a:rPr lang="en-AU" baseline="0" dirty="0" smtClean="0"/>
              <a:t> centre </a:t>
            </a:r>
            <a:r>
              <a:rPr lang="en-AU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160kW </a:t>
            </a:r>
            <a:r>
              <a:rPr lang="en-AU" dirty="0" err="1" smtClean="0"/>
              <a:t>cogen</a:t>
            </a:r>
            <a:r>
              <a:rPr lang="en-AU" dirty="0" smtClean="0"/>
              <a:t> installed </a:t>
            </a:r>
            <a:r>
              <a:rPr lang="en-AU" baseline="0" dirty="0" smtClean="0"/>
              <a:t>in 2010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baseline="0" dirty="0" smtClean="0"/>
              <a:t>Administration building ~ 3km distant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EEA19-58FB-4AA7-8AB5-C4E64204B526}" type="slidenum">
              <a:rPr lang="en-AU" smtClean="0">
                <a:solidFill>
                  <a:prstClr val="black"/>
                </a:solidFill>
              </a:rPr>
              <a:pPr/>
              <a:t>27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97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EEA19-58FB-4AA7-8AB5-C4E64204B526}" type="slidenum">
              <a:rPr lang="en-AU" smtClean="0">
                <a:solidFill>
                  <a:prstClr val="black"/>
                </a:solidFill>
              </a:rPr>
              <a:pPr/>
              <a:t>28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1600" b="1" dirty="0" smtClean="0"/>
              <a:t>Key drivers for</a:t>
            </a:r>
            <a:r>
              <a:rPr lang="en-AU" sz="1600" b="1" baseline="0" dirty="0" smtClean="0"/>
              <a:t> consumption falling: </a:t>
            </a:r>
            <a:r>
              <a:rPr lang="en-AU" sz="1600" baseline="0" dirty="0" smtClean="0"/>
              <a:t> </a:t>
            </a:r>
          </a:p>
          <a:p>
            <a:r>
              <a:rPr lang="en-AU" sz="1600" baseline="0" dirty="0" smtClean="0"/>
              <a:t>Price</a:t>
            </a:r>
          </a:p>
          <a:p>
            <a:r>
              <a:rPr lang="en-AU" sz="1600" baseline="0" dirty="0" smtClean="0"/>
              <a:t>Solar PV</a:t>
            </a:r>
          </a:p>
          <a:p>
            <a:r>
              <a:rPr lang="en-AU" sz="1600" baseline="0" dirty="0" smtClean="0"/>
              <a:t>EE and RE policies</a:t>
            </a:r>
          </a:p>
          <a:p>
            <a:endParaRPr lang="en-AU" sz="1600" baseline="0" dirty="0" smtClean="0"/>
          </a:p>
          <a:p>
            <a:r>
              <a:rPr lang="en-AU" sz="1600" b="1" baseline="0" dirty="0" smtClean="0"/>
              <a:t>Key drivers for prices</a:t>
            </a:r>
          </a:p>
          <a:p>
            <a:r>
              <a:rPr lang="en-AU" sz="1600" baseline="0" dirty="0" smtClean="0"/>
              <a:t>Energy sales down</a:t>
            </a:r>
          </a:p>
          <a:p>
            <a:r>
              <a:rPr lang="en-AU" sz="1600" baseline="0" dirty="0" err="1" smtClean="0"/>
              <a:t>Captial</a:t>
            </a:r>
            <a:r>
              <a:rPr lang="en-AU" sz="1600" baseline="0" dirty="0" smtClean="0"/>
              <a:t> repayment stay the same</a:t>
            </a:r>
          </a:p>
          <a:p>
            <a:r>
              <a:rPr lang="en-AU" sz="1600" baseline="0" dirty="0" smtClean="0"/>
              <a:t>Cost of network relatively unchanged</a:t>
            </a:r>
          </a:p>
          <a:p>
            <a:endParaRPr lang="en-AU" sz="1600" baseline="0" dirty="0" smtClean="0"/>
          </a:p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1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84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1 Already happening (e.g. Willoughby Council)</a:t>
            </a:r>
          </a:p>
          <a:p>
            <a:pPr marL="0" marR="0" lvl="1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84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2 Constrains potential cost effective DG </a:t>
            </a:r>
          </a:p>
          <a:p>
            <a:pPr marL="0" marR="0" lvl="1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84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3 Reduced network revenue &gt; Defensive pricing strategies</a:t>
            </a:r>
          </a:p>
          <a:p>
            <a:pPr marL="0" marR="0" lvl="1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84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/>
          </a:p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AU" sz="1200" dirty="0" smtClean="0"/>
              <a:t>BARRIERS</a:t>
            </a:r>
          </a:p>
          <a:p>
            <a:pPr marL="402530" indent="-40253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1200" dirty="0" smtClean="0"/>
              <a:t>In theory no regulatory reason to stop NSPs offering local network charges and retailers offering VNM </a:t>
            </a:r>
          </a:p>
          <a:p>
            <a:pPr>
              <a:lnSpc>
                <a:spcPct val="110000"/>
              </a:lnSpc>
            </a:pPr>
            <a:r>
              <a:rPr lang="en-AU" sz="1200" dirty="0" smtClean="0"/>
              <a:t>      …</a:t>
            </a:r>
            <a:r>
              <a:rPr lang="en-AU" sz="1200" b="1" dirty="0" smtClean="0"/>
              <a:t>BUT </a:t>
            </a:r>
            <a:r>
              <a:rPr lang="en-AU" sz="1200" dirty="0" smtClean="0"/>
              <a:t>no requirement, and no methodology </a:t>
            </a:r>
          </a:p>
          <a:p>
            <a:pPr marL="402530" indent="-40253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1200" dirty="0" smtClean="0"/>
              <a:t>Retailers may offer VNM on case by case basis, but costly to do that way</a:t>
            </a:r>
          </a:p>
          <a:p>
            <a:pPr marL="402530" indent="-40253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1200" dirty="0" smtClean="0"/>
              <a:t>Rule change required to introduce Local Network Charges, and </a:t>
            </a:r>
            <a:r>
              <a:rPr lang="en-AU" sz="1200" i="1" dirty="0" smtClean="0"/>
              <a:t>may </a:t>
            </a:r>
            <a:r>
              <a:rPr lang="en-AU" sz="1200" dirty="0" smtClean="0"/>
              <a:t>be required for VNM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8C508-9378-416B-A78D-286D552874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9035 ISF ID_PPT_16x9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" y="0"/>
            <a:ext cx="98913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79461" y="1776349"/>
            <a:ext cx="5716588" cy="13143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459"/>
              </a:lnSpc>
              <a:defRPr sz="4200">
                <a:solidFill>
                  <a:srgbClr val="810048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573" y="3274992"/>
            <a:ext cx="2872052" cy="499688"/>
          </a:xfrm>
          <a:prstGeom prst="rect">
            <a:avLst/>
          </a:prstGeom>
        </p:spPr>
        <p:txBody>
          <a:bodyPr lIns="0" tIns="0" rIns="0" bIns="0"/>
          <a:lstStyle>
            <a:lvl1pPr>
              <a:defRPr sz="3100"/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067775" y="5755711"/>
            <a:ext cx="2404269" cy="4989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isf.uts.edu.au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28687" y="6309266"/>
            <a:ext cx="2835937" cy="223861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704"/>
              </a:lnSpc>
              <a:defRPr sz="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UTS CRICOS PROVIDER CODE: 00099F</a:t>
            </a:r>
            <a:endParaRPr lang="en-US" dirty="0"/>
          </a:p>
        </p:txBody>
      </p:sp>
      <p:pic>
        <p:nvPicPr>
          <p:cNvPr id="15" name="Picture 14" descr="White-UTS-logo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34" y="2274"/>
            <a:ext cx="2268550" cy="1792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38805-8E93-4963-B517-283AB80262FF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7960D-17EC-420C-9534-4871AAA35C67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EA068-8184-4EB2-AC7A-29BF01E653E6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EA068-8184-4EB2-AC7A-29BF01E653E6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9035 ISF ID_PPT_16x92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25" y="0"/>
            <a:ext cx="7570177" cy="6858000"/>
          </a:xfrm>
          <a:prstGeom prst="rect">
            <a:avLst/>
          </a:prstGeom>
        </p:spPr>
      </p:pic>
      <p:pic>
        <p:nvPicPr>
          <p:cNvPr id="8" name="Picture 7" descr="19035 ISF ID_PPT_16x92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38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81777" y="1926941"/>
            <a:ext cx="5716588" cy="10361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52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pic>
        <p:nvPicPr>
          <p:cNvPr id="14" name="Picture 13" descr="Black-UTS-logo-Tit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14" y="-9103"/>
            <a:ext cx="2294609" cy="18128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96596" y="3123824"/>
            <a:ext cx="3656277" cy="66463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052981" y="5764815"/>
            <a:ext cx="2404269" cy="4989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isf.uts.edu.au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28687" y="6309266"/>
            <a:ext cx="2835937" cy="223861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704"/>
              </a:lnSpc>
              <a:defRPr sz="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UTS CRICOS PROVIDER CODE: 00099F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5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9035 ISF ID_PPT_16x9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118446"/>
            <a:ext cx="9905340" cy="73959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1776" y="562527"/>
            <a:ext cx="8461375" cy="487883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rgbClr val="810048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9173" y="1715980"/>
            <a:ext cx="8461375" cy="445505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2577" y="6305517"/>
            <a:ext cx="3136900" cy="32145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12"/>
              </a:lnSpc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AU" dirty="0" err="1" smtClean="0"/>
              <a:t>isf.uts.edu.au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3" tIns="41981" rIns="83963" bIns="41981" rtlCol="0" anchor="ctr"/>
          <a:lstStyle/>
          <a:p>
            <a:pPr algn="ctr"/>
            <a:endParaRPr lang="en-AU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825" y="6118446"/>
            <a:ext cx="9910827" cy="761577"/>
            <a:chOff x="-4455" y="4752580"/>
            <a:chExt cx="9148456" cy="40740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50272" y="4755670"/>
              <a:ext cx="8593729" cy="40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0" tIns="40815" rIns="81630" bIns="40815" rtlCol="0" anchor="ctr"/>
            <a:lstStyle/>
            <a:p>
              <a:pPr algn="ctr"/>
              <a:endParaRPr lang="en-AU">
                <a:solidFill>
                  <a:schemeClr val="accent1"/>
                </a:solidFill>
              </a:endParaRPr>
            </a:p>
          </p:txBody>
        </p:sp>
        <p:sp>
          <p:nvSpPr>
            <p:cNvPr id="12" name="Right Triangle 11"/>
            <p:cNvSpPr/>
            <p:nvPr userDrawn="1"/>
          </p:nvSpPr>
          <p:spPr>
            <a:xfrm flipH="1">
              <a:off x="-4455" y="4752580"/>
              <a:ext cx="554726" cy="40431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0" tIns="40815" rIns="81630" bIns="40815" rtlCol="0" anchor="ctr"/>
            <a:lstStyle/>
            <a:p>
              <a:pPr algn="ctr"/>
              <a:endParaRPr lang="en-AU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50" y="1666411"/>
            <a:ext cx="7982815" cy="852772"/>
          </a:xfrm>
          <a:prstGeom prst="rect">
            <a:avLst/>
          </a:prstGeom>
        </p:spPr>
        <p:txBody>
          <a:bodyPr lIns="107287" tIns="53643" rIns="107287" bIns="53643">
            <a:noAutofit/>
          </a:bodyPr>
          <a:lstStyle>
            <a:lvl1pPr>
              <a:lnSpc>
                <a:spcPct val="10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2577" y="6305517"/>
            <a:ext cx="3136900" cy="32145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12"/>
              </a:lnSpc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AU" smtClean="0"/>
              <a:t>isf.uts.edu.au</a:t>
            </a:r>
            <a:endParaRPr lang="en-AU" dirty="0"/>
          </a:p>
        </p:txBody>
      </p:sp>
      <p:pic>
        <p:nvPicPr>
          <p:cNvPr id="15" name="Picture 2" descr="C:\Users\116254\Oxygen Enterprise\ISF shared\CSI\Marketing &amp; Comms\ISF logo and branding\ISF Logo (2015)\- PNG\ISF Logo_Colour_SMALL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4"/>
          <a:stretch/>
        </p:blipFill>
        <p:spPr bwMode="auto">
          <a:xfrm>
            <a:off x="595552" y="6124221"/>
            <a:ext cx="1702999" cy="7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7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361C-C4E9-984C-BC4A-D8181ACD04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3717-A2A6-544F-A1BA-140182BB9AD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361C-C4E9-984C-BC4A-D8181ACD04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3717-A2A6-544F-A1BA-140182BB9AD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B0800-8A04-4F66-965A-55C9D0EFAD9E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EA068-8184-4EB2-AC7A-29BF01E653E6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EA068-8184-4EB2-AC7A-29BF01E653E6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5" r:id="rId4"/>
  </p:sldLayoutIdLst>
  <p:hf sldNum="0" hdr="0" dt="0"/>
  <p:txStyles>
    <p:titleStyle>
      <a:lvl1pPr algn="l" defTabSz="1072866" rtl="0" eaLnBrk="1" latinLnBrk="0" hangingPunct="1">
        <a:lnSpc>
          <a:spcPts val="3285"/>
        </a:lnSpc>
        <a:spcBef>
          <a:spcPct val="0"/>
        </a:spcBef>
        <a:buNone/>
        <a:defRPr sz="31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72866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72866" rtl="0" eaLnBrk="1" latinLnBrk="0" hangingPunct="1">
        <a:lnSpc>
          <a:spcPts val="2816"/>
        </a:lnSpc>
        <a:spcBef>
          <a:spcPts val="0"/>
        </a:spcBef>
        <a:spcAft>
          <a:spcPts val="469"/>
        </a:spcAft>
        <a:buFontTx/>
        <a:buNone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53433" indent="-253433" algn="l" defTabSz="1072866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 typeface="Arial" pitchFamily="34" charset="0"/>
        <a:buChar char="&gt;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506866" indent="-253315" algn="l" defTabSz="1072866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 typeface="Arial" pitchFamily="34" charset="0"/>
        <a:buChar char="&gt;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760298" indent="-253433" algn="l" defTabSz="1072866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 typeface="Arial" pitchFamily="34" charset="0"/>
        <a:buChar char="&gt;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E82F0C-6314-406F-9FE7-87A9C43F32E5}" type="slidenum">
              <a:rPr lang="en-A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9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F8361C-C4E9-984C-BC4A-D8181ACD04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9/24/2015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9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9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2D3717-A2A6-544F-A1BA-140182BB9AD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9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F8361C-C4E9-984C-BC4A-D8181ACD04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9/24/2015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9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9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2D3717-A2A6-544F-A1BA-140182BB9AD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E82F0C-6314-406F-9FE7-87A9C43F32E5}" type="slidenum">
              <a:rPr lang="en-A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E82F0C-6314-406F-9FE7-87A9C43F32E5}" type="slidenum">
              <a:rPr lang="en-A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E82F0C-6314-406F-9FE7-87A9C43F32E5}" type="slidenum">
              <a:rPr lang="en-A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E82F0C-6314-406F-9FE7-87A9C43F32E5}" type="slidenum">
              <a:rPr lang="en-A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E82F0C-6314-406F-9FE7-87A9C43F32E5}" type="slidenum">
              <a:rPr lang="en-A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E82F0C-6314-406F-9FE7-87A9C43F32E5}" type="slidenum">
              <a:rPr lang="en-A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12" Type="http://schemas.openxmlformats.org/officeDocument/2006/relationships/image" Target="../media/image81.jpe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gif"/><Relationship Id="rId11" Type="http://schemas.openxmlformats.org/officeDocument/2006/relationships/image" Target="../media/image80.jpg"/><Relationship Id="rId5" Type="http://schemas.openxmlformats.org/officeDocument/2006/relationships/image" Target="../media/image74.wmf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gif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microsoft.com/office/2007/relationships/hdphoto" Target="../media/hdphoto1.wdp"/><Relationship Id="rId4" Type="http://schemas.openxmlformats.org/officeDocument/2006/relationships/image" Target="../media/image8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Local-Energ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cid:4832AE18-25A2-42FF-BD13-78C7A48244A0@gateway.2wire.net" TargetMode="External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peter.lisle@willoughby.nsw.gov.au" TargetMode="External"/><Relationship Id="rId4" Type="http://schemas.openxmlformats.org/officeDocument/2006/relationships/hyperlink" Target="mailto:sandi.middleton@byron.nsw.gov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18" Type="http://schemas.openxmlformats.org/officeDocument/2006/relationships/image" Target="../media/image25.png"/><Relationship Id="rId3" Type="http://schemas.openxmlformats.org/officeDocument/2006/relationships/image" Target="../media/image9.png"/><Relationship Id="rId21" Type="http://schemas.openxmlformats.org/officeDocument/2006/relationships/image" Target="../media/image28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24" Type="http://schemas.openxmlformats.org/officeDocument/2006/relationships/image" Target="../media/image40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23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36.png"/><Relationship Id="rId14" Type="http://schemas.openxmlformats.org/officeDocument/2006/relationships/image" Target="../media/image34.pn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144" y="1995945"/>
            <a:ext cx="5716588" cy="131432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AU" sz="3100" dirty="0">
                <a:solidFill>
                  <a:schemeClr val="accent1"/>
                </a:solidFill>
              </a:rPr>
              <a:t/>
            </a:r>
            <a:br>
              <a:rPr lang="en-AU" sz="3100" dirty="0">
                <a:solidFill>
                  <a:schemeClr val="accent1"/>
                </a:solidFill>
              </a:rPr>
            </a:br>
            <a:r>
              <a:rPr lang="en-AU" sz="3100" dirty="0">
                <a:solidFill>
                  <a:schemeClr val="accent1"/>
                </a:solidFill>
              </a:rPr>
              <a:t/>
            </a:r>
            <a:br>
              <a:rPr lang="en-AU" sz="3100" dirty="0">
                <a:solidFill>
                  <a:schemeClr val="accent1"/>
                </a:solidFill>
              </a:rPr>
            </a:br>
            <a:r>
              <a:rPr lang="en-AU" sz="3200" dirty="0"/>
              <a:t>Virtual Net Metering and local network charges in Australia: an update</a:t>
            </a:r>
            <a:endParaRPr lang="en-AU" sz="32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3467" y="3536258"/>
            <a:ext cx="6905447" cy="787557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AU" sz="2400" dirty="0"/>
              <a:t>Smart Future Cities Conference 2015, Newcastle, </a:t>
            </a:r>
            <a:r>
              <a:rPr lang="en-AU" sz="2400" dirty="0" smtClean="0"/>
              <a:t>NSW, </a:t>
            </a:r>
            <a:r>
              <a:rPr lang="en-US" sz="2400" dirty="0" smtClean="0"/>
              <a:t>October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2015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66584" y="5755711"/>
            <a:ext cx="2705461" cy="4989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20947" y="225282"/>
            <a:ext cx="9467265" cy="40011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600" b="1" dirty="0">
                <a:solidFill>
                  <a:schemeClr val="accent1"/>
                </a:solidFill>
              </a:rPr>
              <a:t>Possible outcome                  </a:t>
            </a:r>
            <a:r>
              <a:rPr lang="en-AU" sz="2600" b="1" dirty="0" smtClean="0">
                <a:solidFill>
                  <a:schemeClr val="accent1"/>
                </a:solidFill>
              </a:rPr>
              <a:t>- </a:t>
            </a:r>
            <a:r>
              <a:rPr lang="en-AU" sz="2600" b="1" dirty="0">
                <a:solidFill>
                  <a:schemeClr val="accent1"/>
                </a:solidFill>
              </a:rPr>
              <a:t>the death spiral</a:t>
            </a:r>
            <a:r>
              <a:rPr lang="en-AU" sz="26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12" y="36199"/>
            <a:ext cx="2017998" cy="18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11" y="2092138"/>
            <a:ext cx="2017998" cy="165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93687" y="1131139"/>
            <a:ext cx="8049414" cy="5186808"/>
            <a:chOff x="541338" y="849313"/>
            <a:chExt cx="9610725" cy="6419850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8" y="849313"/>
              <a:ext cx="9610725" cy="641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825" y="417036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28" y="679885"/>
            <a:ext cx="2098113" cy="17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79" y="351362"/>
            <a:ext cx="1188665" cy="7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62" y="742551"/>
            <a:ext cx="789785" cy="67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78" y="1175195"/>
            <a:ext cx="2768232" cy="157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431343" y="2122585"/>
            <a:ext cx="1420016" cy="1608372"/>
            <a:chOff x="8347075" y="2076451"/>
            <a:chExt cx="1695450" cy="1990725"/>
          </a:xfrm>
        </p:grpSpPr>
        <p:sp>
          <p:nvSpPr>
            <p:cNvPr id="42" name="Oval 41"/>
            <p:cNvSpPr/>
            <p:nvPr/>
          </p:nvSpPr>
          <p:spPr>
            <a:xfrm>
              <a:off x="8904030" y="2942676"/>
              <a:ext cx="1116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075" y="2076451"/>
              <a:ext cx="169545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664391" y="5007871"/>
            <a:ext cx="1778342" cy="1285603"/>
            <a:chOff x="7431362" y="5647593"/>
            <a:chExt cx="2123279" cy="1591225"/>
          </a:xfrm>
        </p:grpSpPr>
        <p:sp>
          <p:nvSpPr>
            <p:cNvPr id="43" name="Oval 42"/>
            <p:cNvSpPr/>
            <p:nvPr/>
          </p:nvSpPr>
          <p:spPr>
            <a:xfrm>
              <a:off x="7467342" y="6050818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6913">
              <a:off x="8411641" y="5647593"/>
              <a:ext cx="11430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362" y="6050818"/>
              <a:ext cx="127635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17" y="5333650"/>
            <a:ext cx="1842829" cy="129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708480" y="5188027"/>
            <a:ext cx="1124843" cy="1031205"/>
            <a:chOff x="3902075" y="5870576"/>
            <a:chExt cx="1343025" cy="1276350"/>
          </a:xfrm>
        </p:grpSpPr>
        <p:sp>
          <p:nvSpPr>
            <p:cNvPr id="44" name="Oval 43"/>
            <p:cNvSpPr/>
            <p:nvPr/>
          </p:nvSpPr>
          <p:spPr>
            <a:xfrm>
              <a:off x="3954187" y="5883276"/>
              <a:ext cx="1188000" cy="12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075" y="5870576"/>
              <a:ext cx="13430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27" y="3935371"/>
            <a:ext cx="2433173" cy="14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38" y="3065280"/>
            <a:ext cx="2385307" cy="145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605938" y="2783938"/>
            <a:ext cx="989224" cy="949564"/>
            <a:chOff x="5334000" y="2960138"/>
            <a:chExt cx="1181100" cy="1175300"/>
          </a:xfrm>
        </p:grpSpPr>
        <p:sp>
          <p:nvSpPr>
            <p:cNvPr id="46" name="Oval 45"/>
            <p:cNvSpPr/>
            <p:nvPr/>
          </p:nvSpPr>
          <p:spPr>
            <a:xfrm>
              <a:off x="5410200" y="2960138"/>
              <a:ext cx="1008000" cy="11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7" name="Picture 29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982913"/>
              <a:ext cx="118110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522311" y="3019121"/>
            <a:ext cx="989224" cy="946555"/>
            <a:chOff x="3679825" y="3186113"/>
            <a:chExt cx="1181100" cy="1171575"/>
          </a:xfrm>
        </p:grpSpPr>
        <p:sp>
          <p:nvSpPr>
            <p:cNvPr id="45" name="Oval 44"/>
            <p:cNvSpPr/>
            <p:nvPr/>
          </p:nvSpPr>
          <p:spPr>
            <a:xfrm>
              <a:off x="3752575" y="3186113"/>
              <a:ext cx="1044000" cy="11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9" name="Picture 28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825" y="3224213"/>
              <a:ext cx="118110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814801" y="4493827"/>
            <a:ext cx="805739" cy="784948"/>
            <a:chOff x="5597524" y="8005763"/>
            <a:chExt cx="962025" cy="971550"/>
          </a:xfrm>
        </p:grpSpPr>
        <p:sp>
          <p:nvSpPr>
            <p:cNvPr id="66" name="Oval 65"/>
            <p:cNvSpPr/>
            <p:nvPr/>
          </p:nvSpPr>
          <p:spPr>
            <a:xfrm>
              <a:off x="5630038" y="8031163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524" y="8005763"/>
              <a:ext cx="96202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432126" y="4172654"/>
            <a:ext cx="512578" cy="530993"/>
            <a:chOff x="3291225" y="8124825"/>
            <a:chExt cx="612000" cy="657225"/>
          </a:xfrm>
        </p:grpSpPr>
        <p:sp>
          <p:nvSpPr>
            <p:cNvPr id="71" name="Oval 70"/>
            <p:cNvSpPr/>
            <p:nvPr/>
          </p:nvSpPr>
          <p:spPr>
            <a:xfrm>
              <a:off x="3291225" y="8149313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0" y="8124825"/>
              <a:ext cx="60007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833298" y="3735255"/>
            <a:ext cx="430792" cy="400169"/>
            <a:chOff x="2576513" y="8243888"/>
            <a:chExt cx="514350" cy="495300"/>
          </a:xfrm>
        </p:grpSpPr>
        <p:sp>
          <p:nvSpPr>
            <p:cNvPr id="74" name="Oval 73"/>
            <p:cNvSpPr/>
            <p:nvPr/>
          </p:nvSpPr>
          <p:spPr>
            <a:xfrm>
              <a:off x="2614613" y="826928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83" name="Picture 35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13" y="8243888"/>
              <a:ext cx="514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02" y="3968516"/>
            <a:ext cx="542478" cy="4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897123" y="4611631"/>
            <a:ext cx="741918" cy="723383"/>
            <a:chOff x="4321175" y="8005763"/>
            <a:chExt cx="885825" cy="895350"/>
          </a:xfrm>
        </p:grpSpPr>
        <p:sp>
          <p:nvSpPr>
            <p:cNvPr id="68" name="Oval 67"/>
            <p:cNvSpPr/>
            <p:nvPr/>
          </p:nvSpPr>
          <p:spPr>
            <a:xfrm>
              <a:off x="4359275" y="8018463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2" name="Picture 33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175" y="8005763"/>
              <a:ext cx="88582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324062" y="1017205"/>
            <a:ext cx="2066203" cy="1162029"/>
            <a:chOff x="4637088" y="708247"/>
            <a:chExt cx="2466975" cy="1438275"/>
          </a:xfrm>
        </p:grpSpPr>
        <p:sp>
          <p:nvSpPr>
            <p:cNvPr id="22" name="Oval 21"/>
            <p:cNvSpPr/>
            <p:nvPr/>
          </p:nvSpPr>
          <p:spPr>
            <a:xfrm>
              <a:off x="5870575" y="873127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088" y="708247"/>
              <a:ext cx="2466975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Oval 47"/>
          <p:cNvSpPr/>
          <p:nvPr/>
        </p:nvSpPr>
        <p:spPr>
          <a:xfrm>
            <a:off x="2010329" y="1775693"/>
            <a:ext cx="995004" cy="959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A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6" y="1763379"/>
            <a:ext cx="1922606" cy="189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4719" y="2974501"/>
            <a:ext cx="1156754" cy="1046596"/>
            <a:chOff x="387350" y="3130890"/>
            <a:chExt cx="1381125" cy="1295400"/>
          </a:xfrm>
        </p:grpSpPr>
        <p:sp>
          <p:nvSpPr>
            <p:cNvPr id="3" name="Oval 2"/>
            <p:cNvSpPr/>
            <p:nvPr/>
          </p:nvSpPr>
          <p:spPr>
            <a:xfrm>
              <a:off x="460928" y="3170238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" y="3130890"/>
              <a:ext cx="13811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" name="Picture 19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75" y="3686108"/>
            <a:ext cx="1747098" cy="15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8646854" y="3935370"/>
            <a:ext cx="959973" cy="1135933"/>
            <a:chOff x="9334141" y="4338886"/>
            <a:chExt cx="1036279" cy="1252419"/>
          </a:xfrm>
        </p:grpSpPr>
        <p:pic>
          <p:nvPicPr>
            <p:cNvPr id="81" name="Picture 20"/>
            <p:cNvPicPr>
              <a:picLocks noChangeAspect="1" noChangeArrowheads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141" y="4338886"/>
              <a:ext cx="1016185" cy="67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1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2847" y="4921013"/>
              <a:ext cx="1007573" cy="67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0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73" y="552912"/>
            <a:ext cx="8120684" cy="580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120948" y="225246"/>
            <a:ext cx="7878614" cy="40011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600" b="1" dirty="0">
                <a:solidFill>
                  <a:schemeClr val="accent1"/>
                </a:solidFill>
              </a:rPr>
              <a:t>Possible outcome : MUTUAL BENEFITS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0042" y="1833142"/>
            <a:ext cx="3070625" cy="3129718"/>
          </a:xfrm>
          <a:prstGeom prst="rect">
            <a:avLst/>
          </a:prstGeom>
          <a:noFill/>
        </p:spPr>
        <p:txBody>
          <a:bodyPr wrap="square" lIns="0" tIns="41981" rIns="0" bIns="41981" rtlCol="0">
            <a:spAutoFit/>
          </a:bodyPr>
          <a:lstStyle/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Reduced transmission and distribution losses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Potential to save money on network investment 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Emissions reduction 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Increased resilience of system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Technical network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7739" y="1844660"/>
            <a:ext cx="3070625" cy="2950182"/>
          </a:xfrm>
          <a:prstGeom prst="rect">
            <a:avLst/>
          </a:prstGeom>
          <a:noFill/>
        </p:spPr>
        <p:txBody>
          <a:bodyPr wrap="square" lIns="0" tIns="41981" rIns="0" bIns="41981" rtlCol="0">
            <a:spAutoFit/>
          </a:bodyPr>
          <a:lstStyle/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Provides local generators access to bigger markets 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Keeps high level of reliability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Allows local generator to run system for maximum efficiency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Supports technical requirements of consumers</a:t>
            </a:r>
          </a:p>
        </p:txBody>
      </p:sp>
    </p:spTree>
    <p:extLst>
      <p:ext uri="{BB962C8B-B14F-4D97-AF65-F5344CB8AC3E}">
        <p14:creationId xmlns:p14="http://schemas.microsoft.com/office/powerpoint/2010/main" val="25839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63149" y="2072811"/>
            <a:ext cx="8794966" cy="852772"/>
          </a:xfrm>
          <a:prstGeom prst="rect">
            <a:avLst/>
          </a:prstGeom>
        </p:spPr>
        <p:txBody>
          <a:bodyPr vert="horz" lIns="95776" tIns="47888" rIns="95776" bIns="47888" rtlCol="0" anchor="ctr">
            <a:no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53"/>
              </a:spcAft>
            </a:pPr>
            <a:r>
              <a:rPr lang="en-AU" sz="4900" b="0" dirty="0"/>
              <a:t>VALUING LOCAL energy :</a:t>
            </a:r>
          </a:p>
          <a:p>
            <a:pPr>
              <a:spcAft>
                <a:spcPts val="1653"/>
              </a:spcAft>
            </a:pPr>
            <a:r>
              <a:rPr lang="en-AU" sz="6100" dirty="0"/>
              <a:t>Local network charges and local electricity trading</a:t>
            </a:r>
          </a:p>
        </p:txBody>
      </p:sp>
    </p:spTree>
    <p:extLst>
      <p:ext uri="{BB962C8B-B14F-4D97-AF65-F5344CB8AC3E}">
        <p14:creationId xmlns:p14="http://schemas.microsoft.com/office/powerpoint/2010/main" val="10500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3" y="2071983"/>
            <a:ext cx="9345994" cy="236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735363" y="1100741"/>
            <a:ext cx="3991362" cy="3454363"/>
            <a:chOff x="5294181" y="825528"/>
            <a:chExt cx="3684334" cy="2590772"/>
          </a:xfrm>
        </p:grpSpPr>
        <p:sp>
          <p:nvSpPr>
            <p:cNvPr id="4" name="Rounded Rectangle 3"/>
            <p:cNvSpPr/>
            <p:nvPr/>
          </p:nvSpPr>
          <p:spPr>
            <a:xfrm>
              <a:off x="5294181" y="1227582"/>
              <a:ext cx="3684334" cy="2188718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26321" y="825528"/>
              <a:ext cx="17118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rgbClr val="92D050"/>
                  </a:solidFill>
                </a:rPr>
                <a:t>Local Energy</a:t>
              </a:r>
              <a:endParaRPr lang="en-AU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11" name="Title 4"/>
          <p:cNvSpPr txBox="1">
            <a:spLocks/>
          </p:cNvSpPr>
          <p:nvPr/>
        </p:nvSpPr>
        <p:spPr>
          <a:xfrm>
            <a:off x="120950" y="242141"/>
            <a:ext cx="8695405" cy="527599"/>
          </a:xfrm>
          <a:prstGeom prst="rect">
            <a:avLst/>
          </a:prstGeom>
        </p:spPr>
        <p:txBody>
          <a:bodyPr vert="horz" wrap="square" lIns="95776" tIns="47888" rIns="95776" bIns="47888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/>
              <a:t>Network Charges - What happens now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2976" y="1793201"/>
            <a:ext cx="7711857" cy="2957836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3" tIns="41981" rIns="83963" bIns="41981"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2002991" y="4852681"/>
            <a:ext cx="5805953" cy="407947"/>
          </a:xfrm>
          <a:prstGeom prst="rect">
            <a:avLst/>
          </a:prstGeom>
          <a:noFill/>
          <a:ln>
            <a:noFill/>
          </a:ln>
        </p:spPr>
        <p:txBody>
          <a:bodyPr wrap="square" lIns="83963" tIns="41981" rIns="83963" bIns="41981" rtlCol="0">
            <a:spAutoFit/>
          </a:bodyPr>
          <a:lstStyle/>
          <a:p>
            <a:r>
              <a:rPr lang="en-AU" b="1" dirty="0" smtClean="0">
                <a:solidFill>
                  <a:srgbClr val="002060"/>
                </a:solidFill>
              </a:rPr>
              <a:t>Current network charges for local energy </a:t>
            </a:r>
            <a:endParaRPr lang="en-A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120949" y="269190"/>
            <a:ext cx="5921578" cy="50783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3300" b="1" dirty="0">
                <a:solidFill>
                  <a:schemeClr val="accent1"/>
                </a:solidFill>
              </a:rPr>
              <a:t>The problem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516" y="1081926"/>
            <a:ext cx="9054209" cy="4903557"/>
          </a:xfrm>
          <a:prstGeom prst="rect">
            <a:avLst/>
          </a:prstGeom>
          <a:noFill/>
        </p:spPr>
        <p:txBody>
          <a:bodyPr wrap="square" lIns="83963" tIns="41981" rIns="83963" bIns="41981" rtlCol="0">
            <a:normAutofit lnSpcReduction="10000"/>
          </a:bodyPr>
          <a:lstStyle/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DGs sell at wholesale and buy back at retail prices</a:t>
            </a:r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Strong incentive for customers (and product developers) to focus “behind the meter” &amp; reduce grid consumption</a:t>
            </a:r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Perverse incentive to duplicate infrastructure</a:t>
            </a:r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Sub optimal sizing of generators and little incentive to supply grid services </a:t>
            </a:r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Increases costs for consumers left using </a:t>
            </a:r>
            <a:r>
              <a:rPr lang="en-US" sz="2600" i="1" dirty="0"/>
              <a:t>only </a:t>
            </a:r>
            <a:r>
              <a:rPr lang="en-US" sz="2600" dirty="0"/>
              <a:t>grid electricity, as infrastructure costs are recouped from smaller sales volume</a:t>
            </a:r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79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5" y="607552"/>
            <a:ext cx="8461375" cy="487883"/>
          </a:xfrm>
        </p:spPr>
        <p:txBody>
          <a:bodyPr/>
          <a:lstStyle/>
          <a:p>
            <a:r>
              <a:rPr lang="en-AU" sz="3800" b="1" dirty="0"/>
              <a:t>The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69" y="1543615"/>
            <a:ext cx="5634792" cy="1816469"/>
          </a:xfrm>
        </p:spPr>
        <p:txBody>
          <a:bodyPr/>
          <a:lstStyle/>
          <a:p>
            <a:pPr marL="314860" indent="-314860" defTabSz="1223818">
              <a:lnSpc>
                <a:spcPts val="2945"/>
              </a:lnSpc>
              <a:spcAft>
                <a:spcPts val="4224"/>
              </a:spcAft>
              <a:buFont typeface="Wingdings" panose="05000000000000000000" pitchFamily="2" charset="2"/>
              <a:buChar char="Ø"/>
            </a:pPr>
            <a:r>
              <a:rPr lang="en-AU" sz="2300" dirty="0"/>
              <a:t>Local network charges: reduced tariffs for electricity generation used within a defined local network area </a:t>
            </a:r>
            <a:br>
              <a:rPr lang="en-AU" sz="2300" dirty="0"/>
            </a:br>
            <a:endParaRPr lang="en-AU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isf.uts.edu.au</a:t>
            </a:r>
            <a:endParaRPr lang="en-AU" dirty="0"/>
          </a:p>
        </p:txBody>
      </p:sp>
      <p:grpSp>
        <p:nvGrpSpPr>
          <p:cNvPr id="33" name="Group 32"/>
          <p:cNvGrpSpPr/>
          <p:nvPr/>
        </p:nvGrpSpPr>
        <p:grpSpPr>
          <a:xfrm>
            <a:off x="5991836" y="1467302"/>
            <a:ext cx="1150620" cy="1802141"/>
            <a:chOff x="5530922" y="1100447"/>
            <a:chExt cx="1062111" cy="1351606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824126" y="1100447"/>
              <a:ext cx="604013" cy="2762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824126" y="2175829"/>
              <a:ext cx="604013" cy="2762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30922" y="1470614"/>
              <a:ext cx="1062111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AU" sz="1600" b="1" dirty="0">
                  <a:solidFill>
                    <a:schemeClr val="accent1"/>
                  </a:solidFill>
                </a:rPr>
                <a:t>affects this part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00867" y="3568222"/>
            <a:ext cx="1150620" cy="1802141"/>
            <a:chOff x="5631566" y="2676137"/>
            <a:chExt cx="1062111" cy="1351606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5824126" y="2676137"/>
              <a:ext cx="604013" cy="2762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824126" y="3751519"/>
              <a:ext cx="604013" cy="2762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631566" y="3144985"/>
              <a:ext cx="1062111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AU" sz="1600" b="1" dirty="0">
                  <a:solidFill>
                    <a:schemeClr val="accent1"/>
                  </a:solidFill>
                </a:rPr>
                <a:t>affects this part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86264" y="295325"/>
            <a:ext cx="2814936" cy="5204057"/>
            <a:chOff x="6428139" y="221465"/>
            <a:chExt cx="2101992" cy="3903043"/>
          </a:xfrm>
        </p:grpSpPr>
        <p:sp>
          <p:nvSpPr>
            <p:cNvPr id="6" name="Rectangle 5"/>
            <p:cNvSpPr/>
            <p:nvPr/>
          </p:nvSpPr>
          <p:spPr>
            <a:xfrm>
              <a:off x="6840960" y="935419"/>
              <a:ext cx="1276350" cy="16367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40960" y="2591723"/>
              <a:ext cx="1276350" cy="51624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40960" y="3135111"/>
              <a:ext cx="1276350" cy="9893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6840960" y="1344194"/>
              <a:ext cx="1276350" cy="819150"/>
            </a:xfrm>
            <a:prstGeom prst="rect">
              <a:avLst/>
            </a:prstGeom>
          </p:spPr>
          <p:txBody>
            <a:bodyPr vert="horz" lIns="104306" tIns="52153" rIns="104306" bIns="52153" rtlCol="0">
              <a:normAutofit/>
            </a:bodyPr>
            <a:lstStyle>
              <a:lvl1pPr marL="0" indent="0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Tx/>
                <a:buNone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043056" rtl="0" eaLnBrk="1" latinLnBrk="0" hangingPunct="1">
                <a:lnSpc>
                  <a:spcPts val="2966"/>
                </a:lnSpc>
                <a:spcBef>
                  <a:spcPts val="0"/>
                </a:spcBef>
                <a:spcAft>
                  <a:spcPts val="1027"/>
                </a:spcAft>
                <a:buFontTx/>
                <a:buNone/>
                <a:defRPr sz="27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6391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92782" indent="-246277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9174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2300" b="1" dirty="0">
                  <a:solidFill>
                    <a:schemeClr val="bg1"/>
                  </a:solidFill>
                </a:rPr>
                <a:t>$ network charges</a:t>
              </a:r>
            </a:p>
          </p:txBody>
        </p:sp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6840960" y="3220235"/>
              <a:ext cx="1276350" cy="819150"/>
            </a:xfrm>
            <a:prstGeom prst="rect">
              <a:avLst/>
            </a:prstGeom>
          </p:spPr>
          <p:txBody>
            <a:bodyPr vert="horz" lIns="104306" tIns="52153" rIns="104306" bIns="52153" rtlCol="0">
              <a:noAutofit/>
            </a:bodyPr>
            <a:lstStyle>
              <a:lvl1pPr marL="0" indent="0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Tx/>
                <a:buNone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043056" rtl="0" eaLnBrk="1" latinLnBrk="0" hangingPunct="1">
                <a:lnSpc>
                  <a:spcPts val="2966"/>
                </a:lnSpc>
                <a:spcBef>
                  <a:spcPts val="0"/>
                </a:spcBef>
                <a:spcAft>
                  <a:spcPts val="1027"/>
                </a:spcAft>
                <a:buFontTx/>
                <a:buNone/>
                <a:defRPr sz="27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6391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92782" indent="-246277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9174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2300" b="1" dirty="0">
                  <a:solidFill>
                    <a:schemeClr val="bg1"/>
                  </a:solidFill>
                </a:rPr>
                <a:t>$ energy costs</a:t>
              </a:r>
            </a:p>
          </p:txBody>
        </p:sp>
        <p:sp>
          <p:nvSpPr>
            <p:cNvPr id="11" name="Content Placeholder 5"/>
            <p:cNvSpPr txBox="1">
              <a:spLocks/>
            </p:cNvSpPr>
            <p:nvPr/>
          </p:nvSpPr>
          <p:spPr>
            <a:xfrm>
              <a:off x="6955261" y="2649337"/>
              <a:ext cx="1047749" cy="409575"/>
            </a:xfrm>
            <a:prstGeom prst="rect">
              <a:avLst/>
            </a:prstGeom>
          </p:spPr>
          <p:txBody>
            <a:bodyPr vert="horz" lIns="104306" tIns="52153" rIns="104306" bIns="52153" rtlCol="0">
              <a:noAutofit/>
            </a:bodyPr>
            <a:lstStyle>
              <a:lvl1pPr marL="0" indent="0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Tx/>
                <a:buNone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043056" rtl="0" eaLnBrk="1" latinLnBrk="0" hangingPunct="1">
                <a:lnSpc>
                  <a:spcPts val="2966"/>
                </a:lnSpc>
                <a:spcBef>
                  <a:spcPts val="0"/>
                </a:spcBef>
                <a:spcAft>
                  <a:spcPts val="1027"/>
                </a:spcAft>
                <a:buFontTx/>
                <a:buNone/>
                <a:defRPr sz="27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6391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92782" indent="-246277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9174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2300" b="1" dirty="0">
                  <a:solidFill>
                    <a:schemeClr val="bg1"/>
                  </a:solidFill>
                </a:rPr>
                <a:t>$ retail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28139" y="221465"/>
              <a:ext cx="2101992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AU" sz="1600" b="1" dirty="0">
                  <a:solidFill>
                    <a:schemeClr val="accent1"/>
                  </a:solidFill>
                </a:rPr>
                <a:t>TYPICAL MAKEUP OF ELECTRICITY BILL</a:t>
              </a: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581769" y="3636426"/>
            <a:ext cx="5634792" cy="44550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5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860" indent="-314860" defTabSz="1223818">
              <a:lnSpc>
                <a:spcPts val="2945"/>
              </a:lnSpc>
              <a:spcAft>
                <a:spcPts val="1606"/>
              </a:spcAft>
              <a:buFont typeface="Wingdings" panose="05000000000000000000" pitchFamily="2" charset="2"/>
              <a:buChar char="Ø"/>
            </a:pPr>
            <a:r>
              <a:rPr lang="en-AU" sz="2300" dirty="0" smtClean="0"/>
              <a:t>Local Electricity Trading”** requires </a:t>
            </a:r>
            <a:r>
              <a:rPr lang="en-AU" sz="2300" i="1" dirty="0" smtClean="0"/>
              <a:t>netting </a:t>
            </a:r>
            <a:r>
              <a:rPr lang="en-AU" sz="2300" i="1" dirty="0"/>
              <a:t>off</a:t>
            </a:r>
            <a:r>
              <a:rPr lang="en-AU" sz="2300" dirty="0"/>
              <a:t> generation from one site at another site on a time-of-use basis, so that Site 1 can ‘sell’ or assign generation to nearby Site 2 </a:t>
            </a:r>
            <a:endParaRPr lang="en-AU" sz="2300" dirty="0" smtClean="0"/>
          </a:p>
          <a:p>
            <a:pPr defTabSz="1223818">
              <a:lnSpc>
                <a:spcPts val="2945"/>
              </a:lnSpc>
              <a:spcAft>
                <a:spcPts val="1606"/>
              </a:spcAft>
            </a:pPr>
            <a:r>
              <a:rPr lang="en-AU" sz="2300" i="1" dirty="0" smtClean="0"/>
              <a:t>       ** also </a:t>
            </a:r>
            <a:r>
              <a:rPr lang="en-AU" sz="2300" i="1" dirty="0"/>
              <a:t>known as </a:t>
            </a:r>
            <a:r>
              <a:rPr lang="en-AU" sz="2300" i="1" dirty="0" smtClean="0"/>
              <a:t>VNM</a:t>
            </a:r>
            <a:endParaRPr lang="en-AU" sz="2300" i="1" dirty="0"/>
          </a:p>
        </p:txBody>
      </p:sp>
    </p:spTree>
    <p:extLst>
      <p:ext uri="{BB962C8B-B14F-4D97-AF65-F5344CB8AC3E}">
        <p14:creationId xmlns:p14="http://schemas.microsoft.com/office/powerpoint/2010/main" val="11422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8049" y="667345"/>
            <a:ext cx="8794966" cy="8527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AU" sz="4800" b="0" dirty="0"/>
              <a:t>The project: FACILITATING Local network charges AND LOCAL ELECTRICITY </a:t>
            </a:r>
            <a:r>
              <a:rPr lang="en-AU" sz="4800" b="0" dirty="0" smtClean="0"/>
              <a:t>TRADING**</a:t>
            </a:r>
            <a:r>
              <a:rPr lang="en-AU" sz="4800" b="0" dirty="0"/>
              <a:t/>
            </a:r>
            <a:br>
              <a:rPr lang="en-AU" sz="4800" b="0" dirty="0"/>
            </a:br>
            <a:r>
              <a:rPr lang="en-AU" sz="5400" b="0" dirty="0"/>
              <a:t/>
            </a:r>
            <a:br>
              <a:rPr lang="en-AU" sz="5400" b="0" dirty="0"/>
            </a:br>
            <a:r>
              <a:rPr lang="en-AU" sz="6600" b="0" dirty="0"/>
              <a:t> </a:t>
            </a:r>
            <a:r>
              <a:rPr lang="en-AU" sz="6600" b="0" dirty="0" smtClean="0"/>
              <a:t>    </a:t>
            </a:r>
            <a:r>
              <a:rPr lang="en-AU" sz="3200" b="0" i="1" dirty="0" smtClean="0"/>
              <a:t>**</a:t>
            </a:r>
            <a:r>
              <a:rPr lang="en-AU" sz="3200" i="1" dirty="0" smtClean="0"/>
              <a:t> </a:t>
            </a:r>
            <a:r>
              <a:rPr lang="en-AU" sz="3200" b="0" i="1" dirty="0"/>
              <a:t>Virtual Net </a:t>
            </a:r>
            <a:r>
              <a:rPr lang="en-AU" sz="3200" b="0" i="1" dirty="0" smtClean="0"/>
              <a:t>Metering (VNM)</a:t>
            </a:r>
            <a:endParaRPr lang="en-AU" sz="4800" b="0" dirty="0"/>
          </a:p>
        </p:txBody>
      </p:sp>
    </p:spTree>
    <p:extLst>
      <p:ext uri="{BB962C8B-B14F-4D97-AF65-F5344CB8AC3E}">
        <p14:creationId xmlns:p14="http://schemas.microsoft.com/office/powerpoint/2010/main" val="17390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44658" y="1100585"/>
            <a:ext cx="9048755" cy="4137659"/>
          </a:xfrm>
        </p:spPr>
        <p:txBody>
          <a:bodyPr>
            <a:normAutofit/>
          </a:bodyPr>
          <a:lstStyle/>
          <a:p>
            <a:r>
              <a:rPr lang="en-AU" sz="2200" b="1" dirty="0"/>
              <a:t>Objective: To</a:t>
            </a:r>
            <a:r>
              <a:rPr lang="en-AU" sz="2200" dirty="0"/>
              <a:t> </a:t>
            </a:r>
            <a:r>
              <a:rPr lang="en-AU" sz="2200" b="1" dirty="0"/>
              <a:t>facilitate the introduction of local network charges &amp; </a:t>
            </a:r>
            <a:r>
              <a:rPr lang="en-AU" sz="2200" b="1" dirty="0" smtClean="0"/>
              <a:t>Local Electricity Trading**</a:t>
            </a:r>
            <a:endParaRPr lang="en-AU" sz="2200" b="1" dirty="0"/>
          </a:p>
          <a:p>
            <a:endParaRPr lang="en-AU" sz="2200" dirty="0"/>
          </a:p>
          <a:p>
            <a:pPr marL="472288" indent="-472288">
              <a:lnSpc>
                <a:spcPct val="110000"/>
              </a:lnSpc>
              <a:buFont typeface="+mj-lt"/>
              <a:buAutoNum type="arabicPeriod"/>
            </a:pPr>
            <a:endParaRPr lang="en-AU" sz="26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44635" y="285985"/>
            <a:ext cx="9048754" cy="681487"/>
          </a:xfrm>
          <a:prstGeom prst="rect">
            <a:avLst/>
          </a:prstGeom>
        </p:spPr>
        <p:txBody>
          <a:bodyPr vert="horz" wrap="square" lIns="95776" tIns="47888" rIns="95776" bIns="47888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800" dirty="0"/>
              <a:t>The project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44635" y="1898684"/>
            <a:ext cx="9236006" cy="4154291"/>
          </a:xfrm>
          <a:prstGeom prst="rect">
            <a:avLst/>
          </a:prstGeom>
        </p:spPr>
        <p:txBody>
          <a:bodyPr vert="horz" lIns="95776" tIns="47888" rIns="95776" bIns="47888" rtlCol="0">
            <a:normAutofit/>
          </a:bodyPr>
          <a:lstStyle>
            <a:lvl1pPr marL="0" indent="0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Tx/>
              <a:buNone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lnSpc>
                <a:spcPts val="2966"/>
              </a:lnSpc>
              <a:spcBef>
                <a:spcPts val="0"/>
              </a:spcBef>
              <a:spcAft>
                <a:spcPts val="1027"/>
              </a:spcAft>
              <a:buFontTx/>
              <a:buNone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391" indent="-246391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2782" indent="-246277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9174" indent="-246391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860" indent="-314860">
              <a:lnSpc>
                <a:spcPts val="2800"/>
              </a:lnSpc>
              <a:spcBef>
                <a:spcPts val="3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AU" sz="2800" dirty="0"/>
              <a:t>Five case studies, or “virtual trials” </a:t>
            </a:r>
          </a:p>
          <a:p>
            <a:pPr marL="314860" indent="-314860">
              <a:lnSpc>
                <a:spcPts val="2800"/>
              </a:lnSpc>
              <a:spcBef>
                <a:spcPts val="3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AU" sz="2800" dirty="0"/>
              <a:t>A recommended methodology for calculating local network charges </a:t>
            </a:r>
          </a:p>
          <a:p>
            <a:pPr marL="314860" indent="-314860">
              <a:lnSpc>
                <a:spcPts val="2800"/>
              </a:lnSpc>
              <a:spcBef>
                <a:spcPts val="3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AU" sz="2800" dirty="0"/>
              <a:t>An assessment of technical requirements and indicative costs for </a:t>
            </a:r>
            <a:r>
              <a:rPr lang="en-AU" sz="2800" dirty="0" smtClean="0"/>
              <a:t>Local Electricity Trading</a:t>
            </a:r>
            <a:endParaRPr lang="en-AU" sz="2800" dirty="0"/>
          </a:p>
          <a:p>
            <a:pPr marL="314860" indent="-314860">
              <a:lnSpc>
                <a:spcPts val="2800"/>
              </a:lnSpc>
              <a:spcBef>
                <a:spcPts val="3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AU" sz="2800" dirty="0"/>
              <a:t>Economic modelling of benefits &amp; impacts </a:t>
            </a:r>
          </a:p>
          <a:p>
            <a:pPr marL="314860" indent="-314860">
              <a:lnSpc>
                <a:spcPts val="2800"/>
              </a:lnSpc>
              <a:spcBef>
                <a:spcPts val="3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AU" sz="2800" dirty="0"/>
              <a:t>Increase stakeholder understanding and support for rule change(s</a:t>
            </a:r>
            <a:r>
              <a:rPr lang="en-AU" sz="3200" dirty="0"/>
              <a:t>)</a:t>
            </a:r>
            <a:endParaRPr lang="en-A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85577" y="5721531"/>
            <a:ext cx="5211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/>
              <a:t>** </a:t>
            </a:r>
            <a:r>
              <a:rPr lang="en-AU" sz="2000" b="1" i="1" dirty="0" smtClean="0"/>
              <a:t>also called Virtual Net Metering or VNM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8012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76" y="594375"/>
            <a:ext cx="8461375" cy="487883"/>
          </a:xfrm>
        </p:spPr>
        <p:txBody>
          <a:bodyPr/>
          <a:lstStyle/>
          <a:p>
            <a:r>
              <a:rPr lang="en-AU" sz="3800" b="1" dirty="0">
                <a:solidFill>
                  <a:schemeClr val="accent1"/>
                </a:solidFill>
              </a:rPr>
              <a:t>PARTNERS: A BROAD COALITION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isf.uts.edu.au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43" y="2480771"/>
            <a:ext cx="990600" cy="11836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58" y="2720836"/>
            <a:ext cx="1629675" cy="8331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4" y="2638754"/>
            <a:ext cx="782849" cy="99737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64" y="2696023"/>
            <a:ext cx="1093100" cy="97112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28" y="2665543"/>
            <a:ext cx="1098603" cy="97366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2" y="5111794"/>
            <a:ext cx="2057559" cy="56303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67" y="5157800"/>
            <a:ext cx="2171065" cy="62399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73" y="3934083"/>
            <a:ext cx="1890395" cy="92371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28" y="1396699"/>
            <a:ext cx="1568450" cy="92371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6" y="3863798"/>
            <a:ext cx="1082781" cy="124798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75" y="2613318"/>
            <a:ext cx="1042194" cy="918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62" y="1331569"/>
            <a:ext cx="1298996" cy="10539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3417" y="1468708"/>
            <a:ext cx="1416100" cy="693109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/>
            <a:r>
              <a:rPr lang="en-AU" sz="1900" dirty="0">
                <a:solidFill>
                  <a:schemeClr val="accent1"/>
                </a:solidFill>
              </a:rPr>
              <a:t>PROJECT </a:t>
            </a:r>
            <a:br>
              <a:rPr lang="en-AU" sz="1900" dirty="0">
                <a:solidFill>
                  <a:schemeClr val="accent1"/>
                </a:solidFill>
              </a:rPr>
            </a:br>
            <a:r>
              <a:rPr lang="en-AU" sz="1900" dirty="0">
                <a:solidFill>
                  <a:schemeClr val="accent1"/>
                </a:solidFill>
              </a:rPr>
              <a:t>LEAD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8551" y="1468708"/>
            <a:ext cx="1433348" cy="693109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/>
            <a:r>
              <a:rPr lang="en-AU" sz="1900" dirty="0">
                <a:solidFill>
                  <a:schemeClr val="accent1"/>
                </a:solidFill>
              </a:rPr>
              <a:t>MAIN </a:t>
            </a:r>
            <a:br>
              <a:rPr lang="en-AU" sz="1900" dirty="0">
                <a:solidFill>
                  <a:schemeClr val="accent1"/>
                </a:solidFill>
              </a:rPr>
            </a:br>
            <a:r>
              <a:rPr lang="en-AU" sz="1900" dirty="0">
                <a:solidFill>
                  <a:schemeClr val="accent1"/>
                </a:solidFill>
              </a:rPr>
              <a:t>SPONSOR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2941" y="4004104"/>
            <a:ext cx="1239770" cy="693109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/>
            <a:r>
              <a:rPr lang="en-AU" sz="1900" dirty="0"/>
              <a:t>CITY OF </a:t>
            </a:r>
            <a:br>
              <a:rPr lang="en-AU" sz="1900" dirty="0"/>
            </a:br>
            <a:r>
              <a:rPr lang="en-AU" sz="1900" dirty="0"/>
              <a:t>SYDNEY</a:t>
            </a:r>
            <a:endParaRPr lang="en-AU" dirty="0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6395370" y="3693414"/>
            <a:ext cx="3234277" cy="2646569"/>
          </a:xfrm>
          <a:prstGeom prst="rect">
            <a:avLst/>
          </a:prstGeom>
        </p:spPr>
        <p:txBody>
          <a:bodyPr lIns="0" tIns="0" rIns="0" bIns="0" numCol="1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5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Networks NSW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Energy Australia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Electricity Retailers Association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Electricity Networks Association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Clean Energy Council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Coalition for Community Energy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endParaRPr lang="en-AU" sz="2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214559" y="732855"/>
            <a:ext cx="8289308" cy="743042"/>
          </a:xfrm>
          <a:prstGeom prst="rect">
            <a:avLst/>
          </a:prstGeom>
          <a:ln>
            <a:noFill/>
          </a:ln>
        </p:spPr>
        <p:txBody>
          <a:bodyPr vert="horz" wrap="square" lIns="95776" tIns="47888" rIns="95776" bIns="47888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92997">
              <a:lnSpc>
                <a:spcPct val="105000"/>
              </a:lnSpc>
              <a:spcBef>
                <a:spcPts val="551"/>
              </a:spcBef>
              <a:spcAft>
                <a:spcPts val="1102"/>
              </a:spcAft>
            </a:pPr>
            <a:r>
              <a:rPr lang="en-AU" sz="4000" dirty="0">
                <a:solidFill>
                  <a:srgbClr val="B1005D"/>
                </a:solidFill>
                <a:ea typeface="Cambria"/>
                <a:cs typeface="Times New Roman"/>
              </a:rPr>
              <a:t>THE TRIALS</a:t>
            </a:r>
            <a:endParaRPr lang="en-AU" sz="4000" dirty="0">
              <a:ea typeface="Cambria"/>
              <a:cs typeface="Times New Roman"/>
            </a:endParaRPr>
          </a:p>
        </p:txBody>
      </p:sp>
      <p:pic>
        <p:nvPicPr>
          <p:cNvPr id="50" name="Picture 2" descr="http://static1.squarespace.com/static/51bd28cce4b092e6df797e7f/t/54f4fb30e4b0e2f85090e589/1425341234487/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0"/>
          <a:stretch/>
        </p:blipFill>
        <p:spPr bwMode="auto">
          <a:xfrm>
            <a:off x="3802831" y="205484"/>
            <a:ext cx="2653914" cy="6295056"/>
          </a:xfrm>
          <a:prstGeom prst="rect">
            <a:avLst/>
          </a:prstGeom>
          <a:noFill/>
          <a:effectLst>
            <a:glow rad="101600">
              <a:schemeClr val="bg1">
                <a:lumMod val="8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4735733" y="5209649"/>
            <a:ext cx="415413" cy="471948"/>
            <a:chOff x="7720781" y="988142"/>
            <a:chExt cx="383458" cy="353961"/>
          </a:xfrm>
        </p:grpSpPr>
        <p:sp>
          <p:nvSpPr>
            <p:cNvPr id="52" name="Oval 51"/>
            <p:cNvSpPr/>
            <p:nvPr/>
          </p:nvSpPr>
          <p:spPr>
            <a:xfrm>
              <a:off x="7720781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539"/>
            <a:stretch/>
          </p:blipFill>
          <p:spPr bwMode="auto">
            <a:xfrm>
              <a:off x="7750378" y="988142"/>
              <a:ext cx="295275" cy="35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4882481" y="4778571"/>
            <a:ext cx="440300" cy="471948"/>
            <a:chOff x="8192730" y="988142"/>
            <a:chExt cx="406431" cy="353961"/>
          </a:xfrm>
        </p:grpSpPr>
        <p:sp>
          <p:nvSpPr>
            <p:cNvPr id="55" name="Oval 54"/>
            <p:cNvSpPr/>
            <p:nvPr/>
          </p:nvSpPr>
          <p:spPr>
            <a:xfrm>
              <a:off x="8192730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26" y="1006372"/>
              <a:ext cx="392635" cy="33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5742312" y="4285415"/>
            <a:ext cx="415413" cy="471948"/>
            <a:chOff x="8657305" y="995516"/>
            <a:chExt cx="383458" cy="353961"/>
          </a:xfrm>
        </p:grpSpPr>
        <p:sp>
          <p:nvSpPr>
            <p:cNvPr id="58" name="Oval 57"/>
            <p:cNvSpPr/>
            <p:nvPr/>
          </p:nvSpPr>
          <p:spPr>
            <a:xfrm>
              <a:off x="8657305" y="995516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4" b="1"/>
            <a:stretch/>
          </p:blipFill>
          <p:spPr bwMode="auto">
            <a:xfrm>
              <a:off x="8662067" y="1005043"/>
              <a:ext cx="361951" cy="32446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5950405" y="3243195"/>
            <a:ext cx="440300" cy="471948"/>
            <a:chOff x="8192730" y="988142"/>
            <a:chExt cx="406431" cy="353961"/>
          </a:xfrm>
        </p:grpSpPr>
        <p:sp>
          <p:nvSpPr>
            <p:cNvPr id="61" name="Oval 60"/>
            <p:cNvSpPr/>
            <p:nvPr/>
          </p:nvSpPr>
          <p:spPr>
            <a:xfrm>
              <a:off x="8192730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26" y="1006372"/>
              <a:ext cx="392635" cy="33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4547653" y="1655014"/>
            <a:ext cx="440300" cy="471948"/>
            <a:chOff x="8192730" y="988142"/>
            <a:chExt cx="406431" cy="353961"/>
          </a:xfrm>
        </p:grpSpPr>
        <p:sp>
          <p:nvSpPr>
            <p:cNvPr id="64" name="Oval 63"/>
            <p:cNvSpPr/>
            <p:nvPr/>
          </p:nvSpPr>
          <p:spPr>
            <a:xfrm>
              <a:off x="8192730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26" y="1006372"/>
              <a:ext cx="392635" cy="33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324402"/>
              </p:ext>
            </p:extLst>
          </p:nvPr>
        </p:nvGraphicFramePr>
        <p:xfrm>
          <a:off x="5129809" y="549867"/>
          <a:ext cx="2668739" cy="145491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89930"/>
                <a:gridCol w="1678809"/>
              </a:tblGrid>
              <a:tr h="284480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>
                          <a:solidFill>
                            <a:schemeClr val="tx1"/>
                          </a:solidFill>
                        </a:rPr>
                        <a:t>FRINGE OF GRID</a:t>
                      </a:r>
                      <a:endParaRPr lang="en-A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Tech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Bioenergy</a:t>
                      </a:r>
                      <a:r>
                        <a:rPr lang="en-AU" sz="1400" b="1" baseline="0" dirty="0" smtClean="0"/>
                        <a:t> (TBC)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tabLst/>
                      </a:pPr>
                      <a:r>
                        <a:rPr lang="en-AU" sz="1400" b="1" dirty="0" smtClean="0"/>
                        <a:t>Network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Ergon Energy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Retailer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Ergon Energy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Model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One </a:t>
                      </a:r>
                      <a:r>
                        <a:rPr lang="en-AU" sz="1400" b="1" dirty="0" smtClean="0">
                          <a:sym typeface="Wingdings"/>
                        </a:rPr>
                        <a:t></a:t>
                      </a:r>
                      <a:r>
                        <a:rPr lang="en-AU" sz="1400" b="1" dirty="0" smtClean="0"/>
                        <a:t>Several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957211"/>
              </p:ext>
            </p:extLst>
          </p:nvPr>
        </p:nvGraphicFramePr>
        <p:xfrm>
          <a:off x="6441972" y="2437033"/>
          <a:ext cx="2651513" cy="1422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22090"/>
                <a:gridCol w="1629423"/>
              </a:tblGrid>
              <a:tr h="28448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BYRON</a:t>
                      </a:r>
                      <a:endParaRPr lang="en-A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Tech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PV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Network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Essential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Retailer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Model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Council 1 </a:t>
                      </a:r>
                      <a:r>
                        <a:rPr lang="en-AU" sz="1300" b="1" dirty="0" smtClean="0">
                          <a:sym typeface="Wingdings"/>
                        </a:rPr>
                        <a:t> 1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6229"/>
              </p:ext>
            </p:extLst>
          </p:nvPr>
        </p:nvGraphicFramePr>
        <p:xfrm>
          <a:off x="6390704" y="4433753"/>
          <a:ext cx="2502436" cy="1422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88435"/>
                <a:gridCol w="1514001"/>
              </a:tblGrid>
              <a:tr h="28448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WILLOUGHBY</a:t>
                      </a:r>
                      <a:endParaRPr lang="en-A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Tech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300" b="1" dirty="0" err="1" smtClean="0"/>
                        <a:t>Cogen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Network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err="1" smtClean="0"/>
                        <a:t>Ausgrid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Retailer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Energy Australia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Model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Council 1 </a:t>
                      </a:r>
                      <a:r>
                        <a:rPr lang="en-AU" sz="1300" b="1" dirty="0" smtClean="0">
                          <a:sym typeface="Wingdings"/>
                        </a:rPr>
                        <a:t> 1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30059"/>
              </p:ext>
            </p:extLst>
          </p:nvPr>
        </p:nvGraphicFramePr>
        <p:xfrm>
          <a:off x="2008798" y="3071017"/>
          <a:ext cx="3142349" cy="1422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16277"/>
                <a:gridCol w="2226072"/>
              </a:tblGrid>
              <a:tr h="28448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MOIRA/SWAN HILL</a:t>
                      </a:r>
                      <a:endParaRPr lang="en-A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Tech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PV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Network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err="1" smtClean="0"/>
                        <a:t>Powercor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Retailer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AGL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Model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1 </a:t>
                      </a:r>
                      <a:r>
                        <a:rPr lang="en-AU" sz="1300" b="1" dirty="0" smtClean="0">
                          <a:sym typeface="Wingdings"/>
                        </a:rPr>
                        <a:t></a:t>
                      </a:r>
                      <a:r>
                        <a:rPr lang="en-AU" sz="1300" b="1" dirty="0" smtClean="0"/>
                        <a:t> Many OR Many </a:t>
                      </a:r>
                      <a:r>
                        <a:rPr lang="en-AU" sz="1300" b="1" dirty="0" smtClean="0">
                          <a:sym typeface="Wingdings"/>
                        </a:rPr>
                        <a:t></a:t>
                      </a:r>
                      <a:r>
                        <a:rPr lang="en-AU" sz="1300" b="1" dirty="0" smtClean="0"/>
                        <a:t> 1 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43257"/>
              </p:ext>
            </p:extLst>
          </p:nvPr>
        </p:nvGraphicFramePr>
        <p:xfrm>
          <a:off x="1956772" y="4966332"/>
          <a:ext cx="2605820" cy="1422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15291"/>
                <a:gridCol w="1490529"/>
              </a:tblGrid>
              <a:tr h="28448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WANNON WATER</a:t>
                      </a:r>
                      <a:endParaRPr lang="en-A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Tech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Wind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Network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err="1" smtClean="0"/>
                        <a:t>Powercor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Retailer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AGL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Model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1 </a:t>
                      </a:r>
                      <a:r>
                        <a:rPr lang="en-AU" sz="1300" b="1" dirty="0" smtClean="0">
                          <a:sym typeface="Wingdings"/>
                        </a:rPr>
                        <a:t> 1 OR  1  2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65777" y="312474"/>
            <a:ext cx="1067922" cy="1446547"/>
            <a:chOff x="799156" y="234352"/>
            <a:chExt cx="985775" cy="1084911"/>
          </a:xfrm>
        </p:grpSpPr>
        <p:sp>
          <p:nvSpPr>
            <p:cNvPr id="2" name="TextBox 1"/>
            <p:cNvSpPr txBox="1"/>
            <p:nvPr/>
          </p:nvSpPr>
          <p:spPr>
            <a:xfrm rot="20974055">
              <a:off x="799156" y="234352"/>
              <a:ext cx="985775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300" b="1" dirty="0">
                  <a:solidFill>
                    <a:schemeClr val="accent1"/>
                  </a:solidFill>
                </a:rPr>
                <a:t>virtual</a:t>
              </a:r>
              <a:endParaRPr lang="en-AU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974055">
              <a:off x="1127646" y="984556"/>
              <a:ext cx="328789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300" b="1" dirty="0">
                  <a:solidFill>
                    <a:schemeClr val="accent1"/>
                  </a:solidFill>
                </a:rPr>
                <a:t>^</a:t>
              </a:r>
              <a:endParaRPr lang="en-AU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344637" y="285985"/>
            <a:ext cx="8289308" cy="681487"/>
          </a:xfrm>
          <a:prstGeom prst="rect">
            <a:avLst/>
          </a:prstGeom>
        </p:spPr>
        <p:txBody>
          <a:bodyPr vert="horz" wrap="square" lIns="95776" tIns="47888" rIns="95776" bIns="47888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800" dirty="0" smtClean="0"/>
              <a:t>Session Overview</a:t>
            </a:r>
            <a:endParaRPr lang="en-AU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58871"/>
              </p:ext>
            </p:extLst>
          </p:nvPr>
        </p:nvGraphicFramePr>
        <p:xfrm>
          <a:off x="344636" y="1150315"/>
          <a:ext cx="8995307" cy="4801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5307"/>
              </a:tblGrid>
              <a:tr h="521731">
                <a:tc>
                  <a:txBody>
                    <a:bodyPr/>
                    <a:lstStyle/>
                    <a:p>
                      <a:r>
                        <a:rPr lang="en-AU" i="1" dirty="0" smtClean="0">
                          <a:solidFill>
                            <a:schemeClr val="tx1"/>
                          </a:solidFill>
                        </a:rPr>
                        <a:t>Dr Andrew Mears (moderator), CEO, </a:t>
                      </a:r>
                      <a:r>
                        <a:rPr lang="en-AU" i="1" dirty="0" err="1" smtClean="0">
                          <a:solidFill>
                            <a:schemeClr val="tx1"/>
                          </a:solidFill>
                        </a:rPr>
                        <a:t>SwitchDin</a:t>
                      </a:r>
                      <a:r>
                        <a:rPr lang="en-AU" i="1" dirty="0" smtClean="0">
                          <a:solidFill>
                            <a:schemeClr val="tx1"/>
                          </a:solidFill>
                        </a:rPr>
                        <a:t> Pty Ltd (moderator)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endParaRPr lang="en-AU" sz="21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marL="4572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  <a:defRPr/>
                      </a:pPr>
                      <a:r>
                        <a:rPr lang="en-A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 </a:t>
                      </a:r>
                      <a:r>
                        <a:rPr lang="en-AU" sz="2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Rutovitz</a:t>
                      </a:r>
                      <a:r>
                        <a:rPr lang="en-A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Institute for Sustainable Futures</a:t>
                      </a:r>
                      <a:endParaRPr lang="en-AU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Context </a:t>
                      </a: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Valuing local energy: the concepts</a:t>
                      </a: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The project (Facilitating local network charges and VNM)</a:t>
                      </a:r>
                      <a:endParaRPr lang="en-AU" sz="22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54080">
                <a:tc>
                  <a:txBody>
                    <a:bodyPr/>
                    <a:lstStyle/>
                    <a:p>
                      <a:pPr marL="342900" marR="0" lvl="0" indent="-3429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  <a:defRPr/>
                      </a:pPr>
                      <a:r>
                        <a:rPr lang="en-A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 Byrne, Total Environment Centre</a:t>
                      </a:r>
                      <a:r>
                        <a:rPr lang="en-A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 </a:t>
                      </a: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AU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 Change </a:t>
                      </a:r>
                      <a:r>
                        <a:rPr lang="en-A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</a:t>
                      </a:r>
                      <a:endParaRPr lang="en-AU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8060">
                <a:tc>
                  <a:txBody>
                    <a:bodyPr/>
                    <a:lstStyle/>
                    <a:p>
                      <a:pPr marL="342900" marR="0" lvl="0" indent="-3429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  <a:defRPr/>
                      </a:pPr>
                      <a:r>
                        <a:rPr lang="en-A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Sandi Middleton, Byron Shire Council </a:t>
                      </a: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AU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Council </a:t>
                      </a:r>
                      <a:r>
                        <a:rPr lang="en-A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  <a:endParaRPr lang="en-AU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730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  <a:effectLst/>
                        </a:rPr>
                        <a:t>Panel session</a:t>
                      </a:r>
                      <a:endParaRPr lang="en-AU" sz="24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5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44634" y="1218118"/>
            <a:ext cx="8611356" cy="4704851"/>
          </a:xfrm>
        </p:spPr>
        <p:txBody>
          <a:bodyPr>
            <a:normAutofit/>
          </a:bodyPr>
          <a:lstStyle/>
          <a:p>
            <a:pPr marL="472288" indent="-472288">
              <a:lnSpc>
                <a:spcPct val="110000"/>
              </a:lnSpc>
              <a:buFont typeface="+mj-lt"/>
              <a:buAutoNum type="arabicPeriod"/>
            </a:pPr>
            <a:endParaRPr lang="en-AU" sz="2600" dirty="0"/>
          </a:p>
          <a:p>
            <a:pPr marL="472288" indent="-472288">
              <a:lnSpc>
                <a:spcPct val="110000"/>
              </a:lnSpc>
              <a:buFont typeface="+mj-lt"/>
              <a:buAutoNum type="arabicPeriod"/>
            </a:pPr>
            <a:endParaRPr lang="en-AU" sz="38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8228" y="3590123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u="sng" dirty="0">
                <a:hlinkClick r:id="rId3"/>
              </a:rPr>
              <a:t>http://bit.do/Local-Energy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717" y="1715980"/>
            <a:ext cx="8461375" cy="44550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72866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939"/>
              </a:spcAft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72866" rtl="0" eaLnBrk="1" latinLnBrk="0" hangingPunct="1">
              <a:lnSpc>
                <a:spcPts val="2816"/>
              </a:lnSpc>
              <a:spcBef>
                <a:spcPts val="0"/>
              </a:spcBef>
              <a:spcAft>
                <a:spcPts val="469"/>
              </a:spcAft>
              <a:buFontTx/>
              <a:buNone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3433" indent="-253433" algn="l" defTabSz="1072866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93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6866" indent="-253315" algn="l" defTabSz="1072866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93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0298" indent="-253433" algn="l" defTabSz="1072866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93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AU" sz="4400" dirty="0" smtClean="0">
                <a:solidFill>
                  <a:schemeClr val="accent1"/>
                </a:solidFill>
              </a:rPr>
              <a:t>Stay in touch – project website &amp; sign up for newsletter</a:t>
            </a:r>
          </a:p>
          <a:p>
            <a:pPr algn="ctr">
              <a:lnSpc>
                <a:spcPts val="4500"/>
              </a:lnSpc>
            </a:pPr>
            <a:endParaRPr lang="en-AU" sz="4400" dirty="0" smtClean="0">
              <a:solidFill>
                <a:schemeClr val="accent1"/>
              </a:solidFill>
            </a:endParaRPr>
          </a:p>
          <a:p>
            <a:pPr algn="ctr">
              <a:lnSpc>
                <a:spcPts val="4500"/>
              </a:lnSpc>
            </a:pPr>
            <a:endParaRPr lang="en-AU" sz="4400" dirty="0" smtClean="0">
              <a:solidFill>
                <a:schemeClr val="accent1"/>
              </a:solidFill>
            </a:endParaRPr>
          </a:p>
          <a:p>
            <a:pPr algn="ctr">
              <a:lnSpc>
                <a:spcPts val="4500"/>
              </a:lnSpc>
            </a:pPr>
            <a:endParaRPr lang="en-AU" sz="4400" dirty="0" smtClean="0">
              <a:solidFill>
                <a:schemeClr val="accent1"/>
              </a:solidFill>
            </a:endParaRPr>
          </a:p>
          <a:p>
            <a:pPr algn="ctr">
              <a:lnSpc>
                <a:spcPts val="4500"/>
              </a:lnSpc>
            </a:pPr>
            <a:r>
              <a:rPr lang="en-AU" sz="3600" dirty="0" smtClean="0">
                <a:solidFill>
                  <a:schemeClr val="accent1"/>
                </a:solidFill>
              </a:rPr>
              <a:t>or email: jay.rutovitz@uts.edu.au</a:t>
            </a:r>
            <a:r>
              <a:rPr lang="en-AU" sz="4400" dirty="0" smtClean="0">
                <a:solidFill>
                  <a:schemeClr val="accent1"/>
                </a:solidFill>
              </a:rPr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37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4127" y="667345"/>
            <a:ext cx="4622934" cy="852772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AU" sz="4800" b="0" dirty="0" smtClean="0"/>
              <a:t>The </a:t>
            </a:r>
            <a:r>
              <a:rPr lang="en-AU" sz="4800" b="0" dirty="0"/>
              <a:t>Rule Change </a:t>
            </a:r>
            <a:r>
              <a:rPr lang="en-AU" sz="4800" b="0" dirty="0" smtClean="0"/>
              <a:t>proposal</a:t>
            </a:r>
            <a:r>
              <a:rPr lang="en-AU" sz="4800" b="0" dirty="0"/>
              <a:t/>
            </a:r>
            <a:br>
              <a:rPr lang="en-AU" sz="4800" b="0" dirty="0"/>
            </a:br>
            <a:r>
              <a:rPr lang="en-AU" sz="4800" b="0" dirty="0"/>
              <a:t/>
            </a:r>
            <a:br>
              <a:rPr lang="en-AU" sz="4800" b="0" dirty="0"/>
            </a:br>
            <a:r>
              <a:rPr lang="en-AU" sz="5400" b="0" dirty="0"/>
              <a:t/>
            </a:r>
            <a:br>
              <a:rPr lang="en-AU" sz="5400" b="0" dirty="0"/>
            </a:br>
            <a:r>
              <a:rPr lang="en-AU" sz="6600" b="0" dirty="0"/>
              <a:t> </a:t>
            </a:r>
            <a:r>
              <a:rPr lang="en-AU" sz="6600" b="0" dirty="0" smtClean="0"/>
              <a:t>    </a:t>
            </a:r>
            <a:endParaRPr lang="en-AU" sz="4800" b="0" dirty="0"/>
          </a:p>
        </p:txBody>
      </p:sp>
      <p:sp>
        <p:nvSpPr>
          <p:cNvPr id="2" name="Rectangle 1"/>
          <p:cNvSpPr/>
          <p:nvPr/>
        </p:nvSpPr>
        <p:spPr>
          <a:xfrm>
            <a:off x="-1" y="5102171"/>
            <a:ext cx="5508171" cy="1774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1" t="12529" r="33112" b="4965"/>
          <a:stretch/>
        </p:blipFill>
        <p:spPr bwMode="auto">
          <a:xfrm>
            <a:off x="5299087" y="21772"/>
            <a:ext cx="4596028" cy="685477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10" y="3907971"/>
            <a:ext cx="4807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Mark Byrne, </a:t>
            </a:r>
          </a:p>
          <a:p>
            <a:r>
              <a:rPr lang="en-AU" sz="3200" dirty="0" smtClean="0">
                <a:solidFill>
                  <a:schemeClr val="bg1"/>
                </a:solidFill>
              </a:rPr>
              <a:t>Total Environment Centre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4 Landscape powerpoi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6690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8621" y="1268414"/>
            <a:ext cx="84201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Virtual Net Metering Trial in the Byron Shire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3795" y="2997200"/>
            <a:ext cx="6934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Sandi Middleton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Sustainability Officer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4 Landscape powerpoint background_ p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288"/>
            <a:ext cx="9906000" cy="63627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Key benefits to Council and our </a:t>
            </a:r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AU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ommunity</a:t>
            </a:r>
            <a:endParaRPr lang="en-AU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506" y="1628805"/>
            <a:ext cx="8915400" cy="3816077"/>
          </a:xfrm>
        </p:spPr>
        <p:txBody>
          <a:bodyPr/>
          <a:lstStyle/>
          <a:p>
            <a:pPr>
              <a:spcBef>
                <a:spcPts val="1368"/>
              </a:spcBef>
              <a:spcAft>
                <a:spcPts val="1800"/>
              </a:spcAft>
            </a:pPr>
            <a:r>
              <a:rPr lang="en-AU" sz="3100" dirty="0"/>
              <a:t>New </a:t>
            </a:r>
            <a:r>
              <a:rPr lang="en-AU" sz="3100" dirty="0" smtClean="0"/>
              <a:t>financial incentive </a:t>
            </a:r>
            <a:r>
              <a:rPr lang="en-AU" sz="3100" dirty="0"/>
              <a:t>for generating </a:t>
            </a:r>
            <a:r>
              <a:rPr lang="en-AU" sz="3100" dirty="0" smtClean="0"/>
              <a:t>renewable </a:t>
            </a:r>
            <a:r>
              <a:rPr lang="en-AU" sz="3100" dirty="0"/>
              <a:t>energy in the Byron Shire </a:t>
            </a:r>
          </a:p>
          <a:p>
            <a:pPr>
              <a:spcBef>
                <a:spcPts val="1368"/>
              </a:spcBef>
              <a:spcAft>
                <a:spcPts val="1800"/>
              </a:spcAft>
            </a:pPr>
            <a:r>
              <a:rPr lang="en-AU" sz="3100" dirty="0" smtClean="0"/>
              <a:t>Increased energy resilience &amp; r</a:t>
            </a:r>
            <a:r>
              <a:rPr lang="en-AU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educed greenhouse gas emissions</a:t>
            </a:r>
            <a:r>
              <a:rPr lang="en-AU" sz="3100" dirty="0" smtClean="0"/>
              <a:t> hence </a:t>
            </a:r>
            <a:r>
              <a:rPr lang="en-AU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helping to m</a:t>
            </a:r>
            <a:r>
              <a:rPr lang="en-AU" sz="3100" dirty="0" smtClean="0"/>
              <a:t>eet our Zero Net Emissions target</a:t>
            </a:r>
          </a:p>
          <a:p>
            <a:pPr lvl="0">
              <a:spcBef>
                <a:spcPts val="1368"/>
              </a:spcBef>
              <a:spcAft>
                <a:spcPts val="1800"/>
              </a:spcAft>
            </a:pPr>
            <a:r>
              <a:rPr lang="en-AU" sz="3100" dirty="0" smtClean="0"/>
              <a:t>Social equity - mitigate the potential effect of spiralling customer loss from the network</a:t>
            </a:r>
          </a:p>
          <a:p>
            <a:pPr>
              <a:spcBef>
                <a:spcPts val="1368"/>
              </a:spcBef>
              <a:spcAft>
                <a:spcPts val="1800"/>
              </a:spcAft>
            </a:pPr>
            <a:endParaRPr lang="en-A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4 Landscape powerpoint background_ p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906000" cy="63627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2610" y="23685"/>
            <a:ext cx="6708745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Why the Byron Region?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44688" y="4653179"/>
            <a:ext cx="70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2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22" name="Picture 21" descr="bze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94" y="1124744"/>
            <a:ext cx="179419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R-email-banner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1"/>
          <a:stretch/>
        </p:blipFill>
        <p:spPr>
          <a:xfrm>
            <a:off x="272503" y="2996952"/>
            <a:ext cx="3339541" cy="1179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95" y="2852979"/>
            <a:ext cx="3777783" cy="1150309"/>
          </a:xfrm>
          <a:prstGeom prst="rect">
            <a:avLst/>
          </a:prstGeom>
        </p:spPr>
      </p:pic>
      <p:pic>
        <p:nvPicPr>
          <p:cNvPr id="10" name="00c3f21d-a010-4912-a496-507070e3cdc7" descr="cid:4832AE18-25A2-42FF-BD13-78C7A48244A0@gateway.2wire.net"/>
          <p:cNvPicPr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392833" y="4221088"/>
            <a:ext cx="3120347" cy="156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5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4 Landscape powerpoint background_ p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288"/>
            <a:ext cx="9906000" cy="63627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123130" y="404664"/>
            <a:ext cx="378287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How will the trial work?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83575" y="2348880"/>
            <a:ext cx="3822425" cy="1944216"/>
          </a:xfrm>
        </p:spPr>
        <p:txBody>
          <a:bodyPr/>
          <a:lstStyle/>
          <a:p>
            <a:pPr>
              <a:buNone/>
            </a:pPr>
            <a:r>
              <a:rPr lang="en-AU" sz="2100" dirty="0" smtClean="0"/>
              <a:t>Technology: </a:t>
            </a:r>
            <a:r>
              <a:rPr lang="en-AU" sz="2100" b="1" dirty="0" smtClean="0"/>
              <a:t>PV</a:t>
            </a:r>
          </a:p>
          <a:p>
            <a:pPr>
              <a:buNone/>
            </a:pPr>
            <a:r>
              <a:rPr lang="en-AU" sz="2100" dirty="0" smtClean="0"/>
              <a:t>Network: </a:t>
            </a:r>
            <a:r>
              <a:rPr lang="en-AU" sz="2100" b="1" dirty="0" smtClean="0"/>
              <a:t>Essential Energy</a:t>
            </a:r>
          </a:p>
          <a:p>
            <a:pPr>
              <a:buNone/>
            </a:pPr>
            <a:r>
              <a:rPr lang="en-AU" sz="2100" dirty="0" smtClean="0"/>
              <a:t>Retailer: </a:t>
            </a:r>
            <a:r>
              <a:rPr lang="en-AU" sz="2100" b="1" dirty="0" smtClean="0"/>
              <a:t>Energy Australia</a:t>
            </a:r>
          </a:p>
          <a:p>
            <a:pPr>
              <a:buNone/>
            </a:pPr>
            <a:r>
              <a:rPr lang="en-AU" sz="2100" dirty="0" smtClean="0"/>
              <a:t>Model: </a:t>
            </a:r>
            <a:r>
              <a:rPr lang="en-AU" sz="2100" b="1" dirty="0" smtClean="0"/>
              <a:t>Council to Council</a:t>
            </a:r>
          </a:p>
        </p:txBody>
      </p:sp>
      <p:pic>
        <p:nvPicPr>
          <p:cNvPr id="11" name="Content Placeholder 10" descr="Screen Shot 2015-06-03 at 9.30.38 am.pn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60508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2480" y="4149080"/>
            <a:ext cx="1794470" cy="165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234" y="3789040"/>
            <a:ext cx="1794470" cy="165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95339" y="1988840"/>
            <a:ext cx="1754647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Council Sewerage Treatment Plant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1383" y="4913052"/>
            <a:ext cx="187541" cy="275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497" y="2300680"/>
            <a:ext cx="1482165" cy="1200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Council Sports Centre</a:t>
            </a:r>
            <a:endParaRPr lang="en-A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56030" y="699603"/>
            <a:ext cx="580679" cy="22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87554" y="798361"/>
            <a:ext cx="342532" cy="243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30238" y="5956508"/>
            <a:ext cx="2075762" cy="90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494" y="260648"/>
            <a:ext cx="420319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Byron Shire Council Trial</a:t>
            </a:r>
            <a:endParaRPr lang="en-A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47199" y="116632"/>
            <a:ext cx="2886321" cy="648072"/>
            <a:chOff x="179512" y="908720"/>
            <a:chExt cx="2664296" cy="648072"/>
          </a:xfrm>
        </p:grpSpPr>
        <p:sp>
          <p:nvSpPr>
            <p:cNvPr id="54" name="TextBox 53"/>
            <p:cNvSpPr txBox="1"/>
            <p:nvPr/>
          </p:nvSpPr>
          <p:spPr>
            <a:xfrm>
              <a:off x="395536" y="980728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24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Energy Australia</a:t>
              </a:r>
              <a:endParaRPr lang="en-AU" sz="2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79512" y="908720"/>
              <a:ext cx="2664296" cy="648072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16914" y="1772816"/>
            <a:ext cx="1690471" cy="2664296"/>
            <a:chOff x="3083573" y="2050587"/>
            <a:chExt cx="1560435" cy="20582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4" t="51042" r="40355"/>
            <a:stretch/>
          </p:blipFill>
          <p:spPr>
            <a:xfrm>
              <a:off x="3083573" y="2050587"/>
              <a:ext cx="1539405" cy="20582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203848" y="3429000"/>
              <a:ext cx="144016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0" name="Freeform 59"/>
          <p:cNvSpPr/>
          <p:nvPr/>
        </p:nvSpPr>
        <p:spPr>
          <a:xfrm flipH="1" flipV="1">
            <a:off x="2846767" y="2996983"/>
            <a:ext cx="1314441" cy="784473"/>
          </a:xfrm>
          <a:custGeom>
            <a:avLst/>
            <a:gdLst>
              <a:gd name="connsiteX0" fmla="*/ 2502039 w 2502039"/>
              <a:gd name="connsiteY0" fmla="*/ 0 h 542611"/>
              <a:gd name="connsiteX1" fmla="*/ 1678074 w 2502039"/>
              <a:gd name="connsiteY1" fmla="*/ 401934 h 542611"/>
              <a:gd name="connsiteX2" fmla="*/ 0 w 2502039"/>
              <a:gd name="connsiteY2" fmla="*/ 542611 h 542611"/>
              <a:gd name="connsiteX3" fmla="*/ 0 w 2502039"/>
              <a:gd name="connsiteY3" fmla="*/ 542611 h 5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039" h="542611">
                <a:moveTo>
                  <a:pt x="2502039" y="0"/>
                </a:moveTo>
                <a:cubicBezTo>
                  <a:pt x="2298559" y="155749"/>
                  <a:pt x="2095080" y="311499"/>
                  <a:pt x="1678074" y="401934"/>
                </a:cubicBezTo>
                <a:cubicBezTo>
                  <a:pt x="1261068" y="492369"/>
                  <a:pt x="0" y="542611"/>
                  <a:pt x="0" y="542611"/>
                </a:cubicBezTo>
                <a:lnTo>
                  <a:pt x="0" y="542611"/>
                </a:lnTo>
              </a:path>
            </a:pathLst>
          </a:custGeom>
          <a:ln w="57150" cmpd="sng">
            <a:solidFill>
              <a:srgbClr val="049D04"/>
            </a:solidFill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ln>
                <a:solidFill>
                  <a:srgbClr val="FFFFFF"/>
                </a:solidFill>
              </a:ln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69197" y="5517265"/>
            <a:ext cx="2652295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Total Usage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2860 </a:t>
            </a:r>
            <a:r>
              <a:rPr lang="en-A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kWh/day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6" t="51042" b="10556"/>
          <a:stretch/>
        </p:blipFill>
        <p:spPr>
          <a:xfrm>
            <a:off x="5187029" y="1237010"/>
            <a:ext cx="722781" cy="689520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5655080" y="620688"/>
            <a:ext cx="2886321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11095" y="732957"/>
            <a:ext cx="265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Essential Energy</a:t>
            </a:r>
            <a:endParaRPr lang="en-A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406945" y="1453034"/>
            <a:ext cx="780086" cy="864096"/>
          </a:xfrm>
          <a:custGeom>
            <a:avLst/>
            <a:gdLst>
              <a:gd name="connsiteX0" fmla="*/ 0 w 360218"/>
              <a:gd name="connsiteY0" fmla="*/ 868218 h 868218"/>
              <a:gd name="connsiteX1" fmla="*/ 203200 w 360218"/>
              <a:gd name="connsiteY1" fmla="*/ 544945 h 868218"/>
              <a:gd name="connsiteX2" fmla="*/ 304800 w 360218"/>
              <a:gd name="connsiteY2" fmla="*/ 323272 h 868218"/>
              <a:gd name="connsiteX3" fmla="*/ 360218 w 360218"/>
              <a:gd name="connsiteY3" fmla="*/ 0 h 868218"/>
              <a:gd name="connsiteX4" fmla="*/ 360218 w 360218"/>
              <a:gd name="connsiteY4" fmla="*/ 0 h 8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8" h="868218">
                <a:moveTo>
                  <a:pt x="0" y="868218"/>
                </a:moveTo>
                <a:cubicBezTo>
                  <a:pt x="76200" y="751993"/>
                  <a:pt x="152400" y="635769"/>
                  <a:pt x="203200" y="544945"/>
                </a:cubicBezTo>
                <a:cubicBezTo>
                  <a:pt x="254000" y="454121"/>
                  <a:pt x="278630" y="414096"/>
                  <a:pt x="304800" y="323272"/>
                </a:cubicBezTo>
                <a:cubicBezTo>
                  <a:pt x="330970" y="232448"/>
                  <a:pt x="360218" y="0"/>
                  <a:pt x="360218" y="0"/>
                </a:cubicBezTo>
                <a:lnTo>
                  <a:pt x="360218" y="0"/>
                </a:ln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32653" y="3789073"/>
            <a:ext cx="2418269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Solar Gen.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100 </a:t>
            </a:r>
            <a:r>
              <a:rPr lang="en-A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kWh / day</a:t>
            </a:r>
          </a:p>
        </p:txBody>
      </p:sp>
      <p:sp>
        <p:nvSpPr>
          <p:cNvPr id="59" name="Freeform 58"/>
          <p:cNvSpPr/>
          <p:nvPr/>
        </p:nvSpPr>
        <p:spPr>
          <a:xfrm rot="3600000" flipH="1" flipV="1">
            <a:off x="5595142" y="3000708"/>
            <a:ext cx="1867403" cy="849846"/>
          </a:xfrm>
          <a:custGeom>
            <a:avLst/>
            <a:gdLst>
              <a:gd name="connsiteX0" fmla="*/ 2502039 w 2502039"/>
              <a:gd name="connsiteY0" fmla="*/ 0 h 542611"/>
              <a:gd name="connsiteX1" fmla="*/ 1678074 w 2502039"/>
              <a:gd name="connsiteY1" fmla="*/ 401934 h 542611"/>
              <a:gd name="connsiteX2" fmla="*/ 0 w 2502039"/>
              <a:gd name="connsiteY2" fmla="*/ 542611 h 542611"/>
              <a:gd name="connsiteX3" fmla="*/ 0 w 2502039"/>
              <a:gd name="connsiteY3" fmla="*/ 542611 h 5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039" h="542611">
                <a:moveTo>
                  <a:pt x="2502039" y="0"/>
                </a:moveTo>
                <a:cubicBezTo>
                  <a:pt x="2298559" y="155749"/>
                  <a:pt x="2095080" y="311499"/>
                  <a:pt x="1678074" y="401934"/>
                </a:cubicBezTo>
                <a:cubicBezTo>
                  <a:pt x="1261068" y="492369"/>
                  <a:pt x="0" y="542611"/>
                  <a:pt x="0" y="542611"/>
                </a:cubicBezTo>
                <a:lnTo>
                  <a:pt x="0" y="542611"/>
                </a:lnTo>
              </a:path>
            </a:pathLst>
          </a:custGeom>
          <a:ln w="57150" cmpd="sng">
            <a:solidFill>
              <a:srgbClr val="049D04"/>
            </a:solidFill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ln>
                <a:solidFill>
                  <a:srgbClr val="FFFFFF"/>
                </a:solidFill>
              </a:ln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 rot="900000">
            <a:off x="5313180" y="1109918"/>
            <a:ext cx="536978" cy="408682"/>
          </a:xfrm>
          <a:custGeom>
            <a:avLst/>
            <a:gdLst>
              <a:gd name="connsiteX0" fmla="*/ 0 w 360218"/>
              <a:gd name="connsiteY0" fmla="*/ 868218 h 868218"/>
              <a:gd name="connsiteX1" fmla="*/ 203200 w 360218"/>
              <a:gd name="connsiteY1" fmla="*/ 544945 h 868218"/>
              <a:gd name="connsiteX2" fmla="*/ 304800 w 360218"/>
              <a:gd name="connsiteY2" fmla="*/ 323272 h 868218"/>
              <a:gd name="connsiteX3" fmla="*/ 360218 w 360218"/>
              <a:gd name="connsiteY3" fmla="*/ 0 h 868218"/>
              <a:gd name="connsiteX4" fmla="*/ 360218 w 360218"/>
              <a:gd name="connsiteY4" fmla="*/ 0 h 8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8" h="868218">
                <a:moveTo>
                  <a:pt x="0" y="868218"/>
                </a:moveTo>
                <a:cubicBezTo>
                  <a:pt x="76200" y="751993"/>
                  <a:pt x="152400" y="635769"/>
                  <a:pt x="203200" y="544945"/>
                </a:cubicBezTo>
                <a:cubicBezTo>
                  <a:pt x="254000" y="454121"/>
                  <a:pt x="278630" y="414096"/>
                  <a:pt x="304800" y="323272"/>
                </a:cubicBezTo>
                <a:cubicBezTo>
                  <a:pt x="330970" y="232448"/>
                  <a:pt x="360218" y="0"/>
                  <a:pt x="360218" y="0"/>
                </a:cubicBezTo>
                <a:lnTo>
                  <a:pt x="360218" y="0"/>
                </a:ln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5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      Willoughby City Council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Generator</a:t>
            </a:r>
            <a:r>
              <a:rPr lang="en-AU" dirty="0" smtClean="0"/>
              <a:t>: Willoughby Leisure Centre - existing co-generation</a:t>
            </a:r>
          </a:p>
          <a:p>
            <a:r>
              <a:rPr lang="en-AU" b="1" dirty="0" smtClean="0"/>
              <a:t>Consumer</a:t>
            </a:r>
            <a:r>
              <a:rPr lang="en-AU" dirty="0" smtClean="0"/>
              <a:t>: Council’s main administration building</a:t>
            </a:r>
          </a:p>
          <a:p>
            <a:r>
              <a:rPr lang="en-AU" dirty="0" smtClean="0"/>
              <a:t>Parties:</a:t>
            </a:r>
          </a:p>
          <a:p>
            <a:pPr lvl="1"/>
            <a:r>
              <a:rPr lang="en-AU" dirty="0" smtClean="0"/>
              <a:t>Customer: 		Willoughby City Council</a:t>
            </a:r>
          </a:p>
          <a:p>
            <a:pPr lvl="1"/>
            <a:r>
              <a:rPr lang="en-AU" dirty="0" smtClean="0"/>
              <a:t>Network provider:	Ausgrid</a:t>
            </a:r>
          </a:p>
          <a:p>
            <a:pPr lvl="1"/>
            <a:r>
              <a:rPr lang="en-AU" dirty="0" smtClean="0"/>
              <a:t>Energy retailer:	Energy Australia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523" y="350939"/>
            <a:ext cx="140415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4 Landscape powerpoint background_ p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288"/>
            <a:ext cx="9906000" cy="63627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Any questions</a:t>
            </a:r>
            <a:endParaRPr lang="en-AU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506" y="1268773"/>
            <a:ext cx="8915400" cy="3816077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Byron Shire Council</a:t>
            </a:r>
          </a:p>
          <a:p>
            <a:pPr lvl="2"/>
            <a:r>
              <a:rPr lang="en-US" dirty="0" smtClean="0"/>
              <a:t>Sandi Middleton</a:t>
            </a:r>
          </a:p>
          <a:p>
            <a:pPr lvl="2"/>
            <a:r>
              <a:rPr lang="en-US" dirty="0" smtClean="0"/>
              <a:t>Sustainability Officer </a:t>
            </a:r>
          </a:p>
          <a:p>
            <a:pPr lvl="2"/>
            <a:r>
              <a:rPr lang="en-AU" u="sng" dirty="0" smtClean="0">
                <a:hlinkClick r:id="rId4"/>
              </a:rPr>
              <a:t>sandi.middleton@byron.nsw.gov.au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Willoughby City Council</a:t>
            </a:r>
          </a:p>
          <a:p>
            <a:pPr lvl="2"/>
            <a:r>
              <a:rPr lang="en-US" dirty="0" smtClean="0"/>
              <a:t>Peter Lisle</a:t>
            </a:r>
          </a:p>
          <a:p>
            <a:pPr lvl="2"/>
            <a:r>
              <a:rPr lang="en-US" dirty="0" smtClean="0"/>
              <a:t>Sustainability Projects Officer</a:t>
            </a:r>
          </a:p>
          <a:p>
            <a:pPr lvl="2"/>
            <a:r>
              <a:rPr lang="en-US" dirty="0" smtClean="0">
                <a:hlinkClick r:id="rId5"/>
              </a:rPr>
              <a:t>peter.lisle@willoughby.nsw.gov.au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Where are electricity’s costs? 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704397"/>
              </p:ext>
            </p:extLst>
          </p:nvPr>
        </p:nvGraphicFramePr>
        <p:xfrm>
          <a:off x="495300" y="1600206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59331" y="2558225"/>
            <a:ext cx="6479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AU" sz="115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3930" y="6344286"/>
            <a:ext cx="38796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Dr Andrew Mears (</a:t>
            </a:r>
            <a:r>
              <a:rPr lang="en-AU" i="1" dirty="0" smtClean="0"/>
              <a:t>moderator)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412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Virtual Net Metering (VNM) – Location matters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An electricity customer with on-site generation is allowed to assign their ‘exported’ electricity to other site(s).</a:t>
            </a:r>
          </a:p>
          <a:p>
            <a:r>
              <a:rPr lang="en-AU" dirty="0" smtClean="0"/>
              <a:t>‘virtual’ because there is no direct physical interconnection … it</a:t>
            </a:r>
            <a:r>
              <a:rPr lang="fr-FR" dirty="0" smtClean="0"/>
              <a:t>’</a:t>
            </a:r>
            <a:r>
              <a:rPr lang="en-AU" dirty="0" smtClean="0"/>
              <a:t>s a matter of accounting of these transactions.</a:t>
            </a:r>
          </a:p>
          <a:p>
            <a:pPr>
              <a:lnSpc>
                <a:spcPts val="3600"/>
              </a:lnSpc>
            </a:pPr>
            <a:r>
              <a:rPr lang="en-AU" dirty="0"/>
              <a:t>VNM and local network charges both have a big impact on the economics of local generation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3930" y="6344286"/>
            <a:ext cx="38796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Dr Andrew Mears (</a:t>
            </a:r>
            <a:r>
              <a:rPr lang="en-AU" i="1" dirty="0" smtClean="0"/>
              <a:t>moderator)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256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050" y="1816415"/>
            <a:ext cx="7982815" cy="852772"/>
          </a:xfrm>
        </p:spPr>
        <p:txBody>
          <a:bodyPr/>
          <a:lstStyle/>
          <a:p>
            <a:r>
              <a:rPr lang="en-AU" sz="8400" dirty="0"/>
              <a:t>Context</a:t>
            </a:r>
            <a:r>
              <a:rPr lang="en-AU" sz="8400" b="0" dirty="0"/>
              <a:t/>
            </a:r>
            <a:br>
              <a:rPr lang="en-AU" sz="8400" b="0" dirty="0"/>
            </a:br>
            <a:endParaRPr lang="en-AU" sz="8400" dirty="0"/>
          </a:p>
        </p:txBody>
      </p:sp>
    </p:spTree>
    <p:extLst>
      <p:ext uri="{BB962C8B-B14F-4D97-AF65-F5344CB8AC3E}">
        <p14:creationId xmlns:p14="http://schemas.microsoft.com/office/powerpoint/2010/main" val="3044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76" y="318580"/>
            <a:ext cx="9124110" cy="487883"/>
          </a:xfrm>
        </p:spPr>
        <p:txBody>
          <a:bodyPr/>
          <a:lstStyle/>
          <a:p>
            <a:pPr>
              <a:defRPr/>
            </a:pPr>
            <a:r>
              <a:rPr lang="en-AU" sz="2800" b="1" dirty="0">
                <a:solidFill>
                  <a:schemeClr val="accent1"/>
                </a:solidFill>
              </a:rPr>
              <a:t>HISTORIC POINT OF TRANSFORMATION</a:t>
            </a:r>
            <a:endParaRPr lang="en-US" sz="2800" kern="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isf.uts.edu.au</a:t>
            </a:r>
            <a:endParaRPr lang="en-A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/>
          <a:stretch/>
        </p:blipFill>
        <p:spPr bwMode="auto">
          <a:xfrm>
            <a:off x="279434" y="1534320"/>
            <a:ext cx="779581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3816" y="824679"/>
            <a:ext cx="7160878" cy="754664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AU" b="1" kern="0" dirty="0" smtClean="0">
                <a:solidFill>
                  <a:schemeClr val="accent1"/>
                </a:solidFill>
              </a:rPr>
              <a:t>Centralised electricity supply falling, already peaked? </a:t>
            </a:r>
            <a:endParaRPr lang="en-US" b="1" kern="0" dirty="0" smtClean="0">
              <a:solidFill>
                <a:schemeClr val="accent1"/>
              </a:solidFill>
            </a:endParaRPr>
          </a:p>
          <a:p>
            <a:endParaRPr lang="en-AU" dirty="0"/>
          </a:p>
        </p:txBody>
      </p:sp>
      <p:cxnSp>
        <p:nvCxnSpPr>
          <p:cNvPr id="14" name="Straight Connector 3"/>
          <p:cNvCxnSpPr>
            <a:cxnSpLocks noChangeShapeType="1"/>
          </p:cNvCxnSpPr>
          <p:nvPr/>
        </p:nvCxnSpPr>
        <p:spPr bwMode="auto">
          <a:xfrm flipV="1">
            <a:off x="4413801" y="1521293"/>
            <a:ext cx="0" cy="3641725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1995800" y="4039032"/>
            <a:ext cx="2418027" cy="0"/>
          </a:xfrm>
          <a:prstGeom prst="line">
            <a:avLst/>
          </a:prstGeom>
          <a:noFill/>
          <a:ln w="28575" algn="ctr">
            <a:solidFill>
              <a:srgbClr val="0033CC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791237" y="4448607"/>
            <a:ext cx="624284" cy="0"/>
          </a:xfrm>
          <a:prstGeom prst="line">
            <a:avLst/>
          </a:prstGeom>
          <a:noFill/>
          <a:ln w="28575" algn="ctr">
            <a:solidFill>
              <a:srgbClr val="0033CC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176470" y="4039074"/>
            <a:ext cx="0" cy="409575"/>
          </a:xfrm>
          <a:prstGeom prst="straightConnector1">
            <a:avLst/>
          </a:prstGeom>
          <a:noFill/>
          <a:ln w="57150" algn="ctr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677694" y="2366559"/>
            <a:ext cx="2708671" cy="419877"/>
          </a:xfrm>
          <a:prstGeom prst="rect">
            <a:avLst/>
          </a:prstGeom>
          <a:noFill/>
        </p:spPr>
        <p:txBody>
          <a:bodyPr lIns="95776" tIns="47888" rIns="95776" bIns="47888">
            <a:spAutoFit/>
          </a:bodyPr>
          <a:lstStyle/>
          <a:p>
            <a:pPr>
              <a:defRPr/>
            </a:pPr>
            <a:r>
              <a:rPr lang="en-AU" b="1" dirty="0"/>
              <a:t>Rooftop solar PV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80226" y="1958152"/>
            <a:ext cx="2708672" cy="419877"/>
          </a:xfrm>
          <a:prstGeom prst="rect">
            <a:avLst/>
          </a:prstGeom>
          <a:noFill/>
        </p:spPr>
        <p:txBody>
          <a:bodyPr lIns="95776" tIns="47888" rIns="95776" bIns="47888">
            <a:spAutoFit/>
          </a:bodyPr>
          <a:lstStyle/>
          <a:p>
            <a:pPr>
              <a:defRPr/>
            </a:pPr>
            <a:r>
              <a:rPr lang="en-AU" b="1" dirty="0"/>
              <a:t>Energy efficiency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5076" y="4043793"/>
            <a:ext cx="3238367" cy="327544"/>
          </a:xfrm>
          <a:prstGeom prst="rect">
            <a:avLst/>
          </a:prstGeom>
          <a:noFill/>
        </p:spPr>
        <p:txBody>
          <a:bodyPr lIns="95776" tIns="47888" rIns="95776" bIns="47888">
            <a:spAutoFit/>
          </a:bodyPr>
          <a:lstStyle/>
          <a:p>
            <a:pPr>
              <a:defRPr/>
            </a:pPr>
            <a:r>
              <a:rPr lang="en-AU" sz="1500" b="1" dirty="0">
                <a:solidFill>
                  <a:srgbClr val="0033CC"/>
                </a:solidFill>
              </a:rPr>
              <a:t>Behaviour change (price effect)</a:t>
            </a:r>
          </a:p>
        </p:txBody>
      </p:sp>
      <p:cxnSp>
        <p:nvCxnSpPr>
          <p:cNvPr id="21" name="Straight Connector 6"/>
          <p:cNvCxnSpPr>
            <a:cxnSpLocks noChangeShapeType="1"/>
          </p:cNvCxnSpPr>
          <p:nvPr/>
        </p:nvCxnSpPr>
        <p:spPr bwMode="auto">
          <a:xfrm>
            <a:off x="1240606" y="2771861"/>
            <a:ext cx="7572171" cy="0"/>
          </a:xfrm>
          <a:prstGeom prst="line">
            <a:avLst/>
          </a:prstGeom>
          <a:noFill/>
          <a:ln w="28575" algn="ctr">
            <a:solidFill>
              <a:srgbClr val="FFFFCC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8000173" y="5396243"/>
            <a:ext cx="1905851" cy="1447016"/>
          </a:xfrm>
          <a:prstGeom prst="rect">
            <a:avLst/>
          </a:prstGeom>
          <a:solidFill>
            <a:schemeClr val="bg1"/>
          </a:solidFill>
        </p:spPr>
        <p:txBody>
          <a:bodyPr wrap="square" lIns="122382" tIns="61191" rIns="122382" bIns="61191">
            <a:spAutoFit/>
          </a:bodyPr>
          <a:lstStyle/>
          <a:p>
            <a:pPr>
              <a:defRPr/>
            </a:pPr>
            <a:r>
              <a:rPr lang="en-AU" sz="1800" b="1" dirty="0">
                <a:solidFill>
                  <a:schemeClr val="accent1"/>
                </a:solidFill>
              </a:rPr>
              <a:t>ANNUAL ENERGY FORECAST FOR THE NEM </a:t>
            </a:r>
            <a:r>
              <a:rPr lang="en-AU" sz="1400" b="1" dirty="0">
                <a:solidFill>
                  <a:schemeClr val="accent1"/>
                </a:solidFill>
              </a:rPr>
              <a:t>(June 2014 NEFR)</a:t>
            </a:r>
          </a:p>
        </p:txBody>
      </p:sp>
    </p:spTree>
    <p:extLst>
      <p:ext uri="{BB962C8B-B14F-4D97-AF65-F5344CB8AC3E}">
        <p14:creationId xmlns:p14="http://schemas.microsoft.com/office/powerpoint/2010/main" val="11444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2790649" y="3966855"/>
            <a:ext cx="3618578" cy="23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86" y="1553436"/>
            <a:ext cx="2420168" cy="22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16" y="3680536"/>
            <a:ext cx="1789835" cy="7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988" r="29746" b="77551"/>
          <a:stretch/>
        </p:blipFill>
        <p:spPr bwMode="auto">
          <a:xfrm>
            <a:off x="4154416" y="282511"/>
            <a:ext cx="1593569" cy="134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3385073" y="1592075"/>
            <a:ext cx="2042900" cy="2751419"/>
            <a:chOff x="3549821" y="1615604"/>
            <a:chExt cx="2500503" cy="3394504"/>
          </a:xfrm>
        </p:grpSpPr>
        <p:pic>
          <p:nvPicPr>
            <p:cNvPr id="52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21" y="1615604"/>
              <a:ext cx="2209800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724" y="4305258"/>
              <a:ext cx="21336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66" y="4129368"/>
            <a:ext cx="762626" cy="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2790672" y="5554542"/>
            <a:ext cx="2280637" cy="242813"/>
            <a:chOff x="2822249" y="6504202"/>
            <a:chExt cx="2791490" cy="299566"/>
          </a:xfrm>
        </p:grpSpPr>
        <p:pic>
          <p:nvPicPr>
            <p:cNvPr id="56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49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314" y="6518018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3191261" y="4784159"/>
            <a:ext cx="2654552" cy="1454931"/>
            <a:chOff x="3312597" y="5553762"/>
            <a:chExt cx="3249161" cy="1794989"/>
          </a:xfrm>
        </p:grpSpPr>
        <p:pic>
          <p:nvPicPr>
            <p:cNvPr id="59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152" y="55537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597" y="70535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333" y="7063001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2790674" y="4753279"/>
            <a:ext cx="3638805" cy="1032877"/>
            <a:chOff x="2822250" y="5515662"/>
            <a:chExt cx="4453883" cy="1274290"/>
          </a:xfrm>
        </p:grpSpPr>
        <p:pic>
          <p:nvPicPr>
            <p:cNvPr id="63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50" y="5563287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212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938" y="56680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2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733" y="5515662"/>
              <a:ext cx="533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6013124" y="3907290"/>
            <a:ext cx="961064" cy="1910057"/>
            <a:chOff x="6766545" y="4471945"/>
            <a:chExt cx="1176338" cy="2356493"/>
          </a:xfrm>
        </p:grpSpPr>
        <p:pic>
          <p:nvPicPr>
            <p:cNvPr id="69" name="Picture 1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3" y="4471945"/>
              <a:ext cx="6858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45" y="6437913"/>
              <a:ext cx="4667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Group 92"/>
          <p:cNvGrpSpPr/>
          <p:nvPr/>
        </p:nvGrpSpPr>
        <p:grpSpPr>
          <a:xfrm>
            <a:off x="3299159" y="3618985"/>
            <a:ext cx="2455534" cy="1149693"/>
            <a:chOff x="3444661" y="4116303"/>
            <a:chExt cx="3005565" cy="1418409"/>
          </a:xfrm>
        </p:grpSpPr>
        <p:pic>
          <p:nvPicPr>
            <p:cNvPr id="94" name="Picture 12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661" y="4116303"/>
              <a:ext cx="6572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9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385" y="5039412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1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876" y="4603107"/>
              <a:ext cx="514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120948" y="257650"/>
            <a:ext cx="4166824" cy="1292662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800" b="1" dirty="0">
                <a:solidFill>
                  <a:schemeClr val="accent1"/>
                </a:solidFill>
              </a:rPr>
              <a:t>Today:</a:t>
            </a:r>
            <a:br>
              <a:rPr lang="en-AU" sz="2800" b="1" dirty="0">
                <a:solidFill>
                  <a:schemeClr val="accent1"/>
                </a:solidFill>
              </a:rPr>
            </a:br>
            <a:r>
              <a:rPr lang="en-AU" sz="2800" b="1" dirty="0">
                <a:solidFill>
                  <a:schemeClr val="accent1"/>
                </a:solidFill>
              </a:rPr>
              <a:t>Highly centralised network</a:t>
            </a:r>
          </a:p>
        </p:txBody>
      </p:sp>
    </p:spTree>
    <p:extLst>
      <p:ext uri="{BB962C8B-B14F-4D97-AF65-F5344CB8AC3E}">
        <p14:creationId xmlns:p14="http://schemas.microsoft.com/office/powerpoint/2010/main" val="36576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2790649" y="3966855"/>
            <a:ext cx="3618578" cy="23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86" y="1553436"/>
            <a:ext cx="2420168" cy="22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16" y="3680536"/>
            <a:ext cx="1789835" cy="7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988" r="29746" b="77551"/>
          <a:stretch/>
        </p:blipFill>
        <p:spPr bwMode="auto">
          <a:xfrm>
            <a:off x="4154416" y="282511"/>
            <a:ext cx="1593569" cy="134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385073" y="1592075"/>
            <a:ext cx="2042900" cy="2751419"/>
            <a:chOff x="3549821" y="1615604"/>
            <a:chExt cx="2500503" cy="3394504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21" y="1615604"/>
              <a:ext cx="2209800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724" y="4305258"/>
              <a:ext cx="21336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66" y="4129368"/>
            <a:ext cx="762626" cy="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790672" y="5554542"/>
            <a:ext cx="2280637" cy="242813"/>
            <a:chOff x="2822249" y="6504202"/>
            <a:chExt cx="2791490" cy="299566"/>
          </a:xfrm>
        </p:grpSpPr>
        <p:pic>
          <p:nvPicPr>
            <p:cNvPr id="86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49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314" y="6518018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191261" y="4784159"/>
            <a:ext cx="2654552" cy="1454931"/>
            <a:chOff x="3312597" y="5553762"/>
            <a:chExt cx="3249161" cy="1794989"/>
          </a:xfrm>
        </p:grpSpPr>
        <p:pic>
          <p:nvPicPr>
            <p:cNvPr id="85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152" y="55537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597" y="70535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333" y="7063001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790674" y="4753279"/>
            <a:ext cx="3638805" cy="1032877"/>
            <a:chOff x="2822250" y="5515662"/>
            <a:chExt cx="4453883" cy="1274290"/>
          </a:xfrm>
        </p:grpSpPr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50" y="5563287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212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938" y="56680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733" y="5515662"/>
              <a:ext cx="533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013124" y="3907290"/>
            <a:ext cx="961064" cy="1910057"/>
            <a:chOff x="6766545" y="4471945"/>
            <a:chExt cx="1176338" cy="2356493"/>
          </a:xfrm>
        </p:grpSpPr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3" y="4471945"/>
              <a:ext cx="6858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45" y="6437913"/>
              <a:ext cx="4667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3299159" y="3618985"/>
            <a:ext cx="2455534" cy="1149693"/>
            <a:chOff x="3444661" y="4116303"/>
            <a:chExt cx="3005565" cy="1418409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661" y="4116303"/>
              <a:ext cx="6572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385" y="5039412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876" y="4603107"/>
              <a:ext cx="514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76670" y="3106023"/>
            <a:ext cx="3696451" cy="1047311"/>
            <a:chOff x="2560311" y="3483448"/>
            <a:chExt cx="4524440" cy="1292096"/>
          </a:xfrm>
        </p:grpSpPr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976" y="3483448"/>
              <a:ext cx="124777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11" y="3746844"/>
              <a:ext cx="10096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/>
          <p:cNvGrpSpPr/>
          <p:nvPr/>
        </p:nvGrpSpPr>
        <p:grpSpPr>
          <a:xfrm>
            <a:off x="2759530" y="4640984"/>
            <a:ext cx="3689388" cy="1166457"/>
            <a:chOff x="2784149" y="5377120"/>
            <a:chExt cx="4515795" cy="1439091"/>
          </a:xfrm>
        </p:grpSpPr>
        <p:pic>
          <p:nvPicPr>
            <p:cNvPr id="171" name="Picture 17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719" y="5377120"/>
              <a:ext cx="6572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9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149" y="5506824"/>
              <a:ext cx="5048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2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6454261"/>
              <a:ext cx="514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9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728" y="5585082"/>
              <a:ext cx="5429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" name="Group 174"/>
          <p:cNvGrpSpPr/>
          <p:nvPr/>
        </p:nvGrpSpPr>
        <p:grpSpPr>
          <a:xfrm>
            <a:off x="5612358" y="3858146"/>
            <a:ext cx="1361831" cy="1999469"/>
            <a:chOff x="6276008" y="4411320"/>
            <a:chExt cx="1666875" cy="2466803"/>
          </a:xfrm>
        </p:grpSpPr>
        <p:pic>
          <p:nvPicPr>
            <p:cNvPr id="176" name="Picture 18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375" y="6373298"/>
              <a:ext cx="8096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08" y="4411320"/>
              <a:ext cx="16668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" name="Group 177"/>
          <p:cNvGrpSpPr/>
          <p:nvPr/>
        </p:nvGrpSpPr>
        <p:grpSpPr>
          <a:xfrm>
            <a:off x="2525049" y="5523275"/>
            <a:ext cx="2685034" cy="285659"/>
            <a:chOff x="2497154" y="6465630"/>
            <a:chExt cx="3286470" cy="352425"/>
          </a:xfrm>
        </p:grpSpPr>
        <p:pic>
          <p:nvPicPr>
            <p:cNvPr id="179" name="Picture 10"/>
            <p:cNvPicPr>
              <a:picLocks noChangeAspect="1" noChangeArrowheads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54" y="6492361"/>
              <a:ext cx="8001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15"/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4" y="6465630"/>
              <a:ext cx="857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1" name="Group 180"/>
          <p:cNvGrpSpPr/>
          <p:nvPr/>
        </p:nvGrpSpPr>
        <p:grpSpPr>
          <a:xfrm>
            <a:off x="3058995" y="4753278"/>
            <a:ext cx="2926919" cy="1530673"/>
            <a:chOff x="3150672" y="5515662"/>
            <a:chExt cx="3582536" cy="1888435"/>
          </a:xfrm>
        </p:grpSpPr>
        <p:pic>
          <p:nvPicPr>
            <p:cNvPr id="182" name="Picture 11"/>
            <p:cNvPicPr>
              <a:picLocks noChangeAspect="1" noChangeArrowheads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72" y="6918322"/>
              <a:ext cx="5429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13"/>
            <p:cNvPicPr>
              <a:picLocks noChangeAspect="1" noChangeArrowheads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5515662"/>
              <a:ext cx="6000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Picture 16"/>
            <p:cNvPicPr>
              <a:picLocks noChangeAspect="1" noChangeArrowheads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83" y="6860659"/>
              <a:ext cx="581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5" name="Group 184"/>
          <p:cNvGrpSpPr/>
          <p:nvPr/>
        </p:nvGrpSpPr>
        <p:grpSpPr>
          <a:xfrm>
            <a:off x="4248507" y="282508"/>
            <a:ext cx="1517468" cy="1335647"/>
            <a:chOff x="4606663" y="0"/>
            <a:chExt cx="1857375" cy="1647825"/>
          </a:xfrm>
        </p:grpSpPr>
        <p:pic>
          <p:nvPicPr>
            <p:cNvPr id="186" name="Picture 8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09"/>
            <a:stretch/>
          </p:blipFill>
          <p:spPr bwMode="auto">
            <a:xfrm>
              <a:off x="4606663" y="733425"/>
              <a:ext cx="18573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25"/>
            <p:cNvPicPr>
              <a:picLocks noChangeAspect="1" noChangeArrowheads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065" y="0"/>
              <a:ext cx="10001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8" name="Group 187"/>
          <p:cNvGrpSpPr/>
          <p:nvPr/>
        </p:nvGrpSpPr>
        <p:grpSpPr>
          <a:xfrm>
            <a:off x="3347053" y="3661489"/>
            <a:ext cx="2328248" cy="1068161"/>
            <a:chOff x="3503286" y="4168690"/>
            <a:chExt cx="2849766" cy="1317822"/>
          </a:xfrm>
        </p:grpSpPr>
        <p:pic>
          <p:nvPicPr>
            <p:cNvPr id="189" name="Picture 4"/>
            <p:cNvPicPr>
              <a:picLocks noChangeAspect="1" noChangeArrowheads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286" y="4168690"/>
              <a:ext cx="486353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" name="Picture 5"/>
            <p:cNvPicPr>
              <a:picLocks noChangeAspect="1" noChangeArrowheads="1"/>
            </p:cNvPicPr>
            <p:nvPr/>
          </p:nvPicPr>
          <p:blipFill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272" y="4663691"/>
              <a:ext cx="36878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6"/>
            <p:cNvPicPr>
              <a:picLocks noChangeAspect="1" noChangeArrowheads="1"/>
            </p:cNvPicPr>
            <p:nvPr/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008" y="5090512"/>
              <a:ext cx="42362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itle 4"/>
          <p:cNvSpPr>
            <a:spLocks noGrp="1"/>
          </p:cNvSpPr>
          <p:nvPr>
            <p:ph type="title"/>
          </p:nvPr>
        </p:nvSpPr>
        <p:spPr>
          <a:xfrm>
            <a:off x="120948" y="248991"/>
            <a:ext cx="4166824" cy="1269578"/>
          </a:xfr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1"/>
                </a:solidFill>
              </a:rPr>
              <a:t>The future:</a:t>
            </a:r>
            <a:br>
              <a:rPr lang="en-AU" sz="2800" b="1" dirty="0">
                <a:solidFill>
                  <a:schemeClr val="accent1"/>
                </a:solidFill>
              </a:rPr>
            </a:br>
            <a:r>
              <a:rPr lang="en-AU" sz="2800" b="1" dirty="0">
                <a:solidFill>
                  <a:schemeClr val="accent1"/>
                </a:solidFill>
              </a:rPr>
              <a:t>decentralised network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4009" y="760285"/>
            <a:ext cx="471803" cy="116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3" tIns="41981" rIns="83963" bIns="41981"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7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2790649" y="3966855"/>
            <a:ext cx="3618578" cy="23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86" y="1553436"/>
            <a:ext cx="2420168" cy="22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16" y="3680536"/>
            <a:ext cx="1789835" cy="7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66" y="4129368"/>
            <a:ext cx="762626" cy="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2576670" y="3106023"/>
            <a:ext cx="3696451" cy="1047311"/>
            <a:chOff x="2560311" y="3483448"/>
            <a:chExt cx="4524440" cy="1292096"/>
          </a:xfrm>
        </p:grpSpPr>
        <p:pic>
          <p:nvPicPr>
            <p:cNvPr id="155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976" y="3483448"/>
              <a:ext cx="124777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11" y="3746844"/>
              <a:ext cx="10096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248507" y="282508"/>
            <a:ext cx="1517468" cy="1335647"/>
            <a:chOff x="4606663" y="0"/>
            <a:chExt cx="1857375" cy="1647825"/>
          </a:xfrm>
        </p:grpSpPr>
        <p:pic>
          <p:nvPicPr>
            <p:cNvPr id="165" name="Picture 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09"/>
            <a:stretch/>
          </p:blipFill>
          <p:spPr bwMode="auto">
            <a:xfrm>
              <a:off x="4606663" y="733425"/>
              <a:ext cx="18573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2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065" y="0"/>
              <a:ext cx="10001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1" name="Group 170"/>
          <p:cNvGrpSpPr/>
          <p:nvPr/>
        </p:nvGrpSpPr>
        <p:grpSpPr>
          <a:xfrm>
            <a:off x="5612358" y="3858146"/>
            <a:ext cx="1361831" cy="1999469"/>
            <a:chOff x="6276008" y="4411320"/>
            <a:chExt cx="1666875" cy="2466803"/>
          </a:xfrm>
        </p:grpSpPr>
        <p:pic>
          <p:nvPicPr>
            <p:cNvPr id="172" name="Picture 18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375" y="6373298"/>
              <a:ext cx="8096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08" y="4411320"/>
              <a:ext cx="16668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" name="Group 173"/>
          <p:cNvGrpSpPr/>
          <p:nvPr/>
        </p:nvGrpSpPr>
        <p:grpSpPr>
          <a:xfrm>
            <a:off x="3058995" y="4753278"/>
            <a:ext cx="2926919" cy="1530673"/>
            <a:chOff x="3150672" y="5515662"/>
            <a:chExt cx="3582536" cy="1888435"/>
          </a:xfrm>
        </p:grpSpPr>
        <p:pic>
          <p:nvPicPr>
            <p:cNvPr id="175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72" y="6918322"/>
              <a:ext cx="5429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" name="Picture 13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5515662"/>
              <a:ext cx="6000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6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83" y="6860659"/>
              <a:ext cx="581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" name="Group 177"/>
          <p:cNvGrpSpPr/>
          <p:nvPr/>
        </p:nvGrpSpPr>
        <p:grpSpPr>
          <a:xfrm>
            <a:off x="2525049" y="5523275"/>
            <a:ext cx="2685034" cy="285659"/>
            <a:chOff x="2497154" y="6465630"/>
            <a:chExt cx="3286470" cy="352425"/>
          </a:xfrm>
        </p:grpSpPr>
        <p:pic>
          <p:nvPicPr>
            <p:cNvPr id="179" name="Picture 10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54" y="6492361"/>
              <a:ext cx="8001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15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4" y="6465630"/>
              <a:ext cx="857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1" name="Group 180"/>
          <p:cNvGrpSpPr/>
          <p:nvPr/>
        </p:nvGrpSpPr>
        <p:grpSpPr>
          <a:xfrm>
            <a:off x="2759530" y="4640984"/>
            <a:ext cx="3689388" cy="1166457"/>
            <a:chOff x="2784149" y="5377120"/>
            <a:chExt cx="4515795" cy="1439091"/>
          </a:xfrm>
        </p:grpSpPr>
        <p:pic>
          <p:nvPicPr>
            <p:cNvPr id="182" name="Picture 17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719" y="5377120"/>
              <a:ext cx="6572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9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149" y="5506824"/>
              <a:ext cx="5048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Picture 12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6454261"/>
              <a:ext cx="514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19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728" y="5585082"/>
              <a:ext cx="5429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7" name="Group 166"/>
          <p:cNvGrpSpPr/>
          <p:nvPr/>
        </p:nvGrpSpPr>
        <p:grpSpPr>
          <a:xfrm>
            <a:off x="3347053" y="3661489"/>
            <a:ext cx="2328248" cy="1068161"/>
            <a:chOff x="3503286" y="4168690"/>
            <a:chExt cx="2849766" cy="1317822"/>
          </a:xfrm>
        </p:grpSpPr>
        <p:pic>
          <p:nvPicPr>
            <p:cNvPr id="168" name="Picture 4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286" y="4168690"/>
              <a:ext cx="486353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5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272" y="4663691"/>
              <a:ext cx="36878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6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008" y="5090512"/>
              <a:ext cx="42362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itle 4"/>
          <p:cNvSpPr>
            <a:spLocks noGrp="1"/>
          </p:cNvSpPr>
          <p:nvPr>
            <p:ph type="title"/>
          </p:nvPr>
        </p:nvSpPr>
        <p:spPr>
          <a:xfrm>
            <a:off x="120948" y="224160"/>
            <a:ext cx="4166824" cy="846386"/>
          </a:xfr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1"/>
                </a:solidFill>
              </a:rPr>
              <a:t>…</a:t>
            </a:r>
            <a:r>
              <a:rPr lang="en-AU" sz="2800" b="1" dirty="0" err="1">
                <a:solidFill>
                  <a:schemeClr val="accent1"/>
                </a:solidFill>
              </a:rPr>
              <a:t>WITh</a:t>
            </a:r>
            <a:r>
              <a:rPr lang="en-AU" sz="2800" b="1" dirty="0">
                <a:solidFill>
                  <a:schemeClr val="accent1"/>
                </a:solidFill>
              </a:rPr>
              <a:t> far more </a:t>
            </a:r>
            <a:br>
              <a:rPr lang="en-AU" sz="2800" b="1" dirty="0">
                <a:solidFill>
                  <a:schemeClr val="accent1"/>
                </a:solidFill>
              </a:rPr>
            </a:br>
            <a:r>
              <a:rPr lang="en-AU" sz="2800" b="1" dirty="0">
                <a:solidFill>
                  <a:schemeClr val="accent1"/>
                </a:solidFill>
              </a:rPr>
              <a:t>LOCAL ENERGY</a:t>
            </a:r>
          </a:p>
        </p:txBody>
      </p:sp>
      <p:sp>
        <p:nvSpPr>
          <p:cNvPr id="35" name="Rounded Rectangle 34"/>
          <p:cNvSpPr/>
          <p:nvPr/>
        </p:nvSpPr>
        <p:spPr>
          <a:xfrm rot="21184975">
            <a:off x="2341744" y="4028118"/>
            <a:ext cx="4817566" cy="2415863"/>
          </a:xfrm>
          <a:prstGeom prst="round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3" tIns="41981" rIns="83963" bIns="41981"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7290358" y="4821987"/>
            <a:ext cx="1157016" cy="731113"/>
          </a:xfrm>
          <a:prstGeom prst="rect">
            <a:avLst/>
          </a:prstGeom>
          <a:noFill/>
        </p:spPr>
        <p:txBody>
          <a:bodyPr wrap="none" lIns="83963" tIns="41981" rIns="83963" bIns="41981" rtlCol="0">
            <a:spAutoFit/>
          </a:bodyPr>
          <a:lstStyle/>
          <a:p>
            <a:r>
              <a:rPr lang="en-AU" b="1" dirty="0" smtClean="0">
                <a:solidFill>
                  <a:srgbClr val="92D050"/>
                </a:solidFill>
              </a:rPr>
              <a:t>Local </a:t>
            </a:r>
          </a:p>
          <a:p>
            <a:r>
              <a:rPr lang="en-AU" b="1" dirty="0" smtClean="0">
                <a:solidFill>
                  <a:srgbClr val="92D050"/>
                </a:solidFill>
              </a:rPr>
              <a:t> Energy</a:t>
            </a:r>
            <a:endParaRPr lang="en-A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F_2015_PPT_16x9">
  <a:themeElements>
    <a:clrScheme name="ISF colours">
      <a:dk1>
        <a:sysClr val="windowText" lastClr="000000"/>
      </a:dk1>
      <a:lt1>
        <a:sysClr val="window" lastClr="FFFFFF"/>
      </a:lt1>
      <a:dk2>
        <a:srgbClr val="D0C8BF"/>
      </a:dk2>
      <a:lt2>
        <a:srgbClr val="FFFFFF"/>
      </a:lt2>
      <a:accent1>
        <a:srgbClr val="B1005D"/>
      </a:accent1>
      <a:accent2>
        <a:srgbClr val="B1A495"/>
      </a:accent2>
      <a:accent3>
        <a:srgbClr val="E6DFDC"/>
      </a:accent3>
      <a:accent4>
        <a:srgbClr val="640034"/>
      </a:accent4>
      <a:accent5>
        <a:srgbClr val="FF79B6"/>
      </a:accent5>
      <a:accent6>
        <a:srgbClr val="D0C8BF"/>
      </a:accent6>
      <a:hlink>
        <a:srgbClr val="B1005D"/>
      </a:hlink>
      <a:folHlink>
        <a:srgbClr val="6400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Powerpoint Presentatio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owerpoint Presentatio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owerpoint Presentatio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owerpoint Presentatio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owerpoint Presentatio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Powerpoint Presentatio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Powerpoint Presentatio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1005</Words>
  <Application>Microsoft Office PowerPoint</Application>
  <PresentationFormat>A4 Paper (210x297 mm)</PresentationFormat>
  <Paragraphs>229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ISF_2015_PPT_16x9</vt:lpstr>
      <vt:lpstr>Office Theme</vt:lpstr>
      <vt:lpstr>1_Office Theme</vt:lpstr>
      <vt:lpstr>Powerpoint Presentation Template</vt:lpstr>
      <vt:lpstr>1_Powerpoint Presentation Template</vt:lpstr>
      <vt:lpstr>2_Powerpoint Presentation Template</vt:lpstr>
      <vt:lpstr>3_Powerpoint Presentation Template</vt:lpstr>
      <vt:lpstr>4_Powerpoint Presentation Template</vt:lpstr>
      <vt:lpstr>5_Powerpoint Presentation Template</vt:lpstr>
      <vt:lpstr>6_Powerpoint Presentation Template</vt:lpstr>
      <vt:lpstr>  Virtual Net Metering and local network charges in Australia: an update</vt:lpstr>
      <vt:lpstr>PowerPoint Presentation</vt:lpstr>
      <vt:lpstr>Where are electricity’s costs? </vt:lpstr>
      <vt:lpstr>Virtual Net Metering (VNM) – Location matters</vt:lpstr>
      <vt:lpstr>Context </vt:lpstr>
      <vt:lpstr>HISTORIC POINT OF TRANSFORMATION</vt:lpstr>
      <vt:lpstr>Today: Highly centralised network</vt:lpstr>
      <vt:lpstr>The future: decentralised network</vt:lpstr>
      <vt:lpstr>…WITh far more  LOCAL ENERGY</vt:lpstr>
      <vt:lpstr>Possible outcome                  - the death spiral   </vt:lpstr>
      <vt:lpstr>Possible outcome : MUTUAL BENEFITS</vt:lpstr>
      <vt:lpstr>PowerPoint Presentation</vt:lpstr>
      <vt:lpstr>PowerPoint Presentation</vt:lpstr>
      <vt:lpstr>The problem</vt:lpstr>
      <vt:lpstr>The concepts</vt:lpstr>
      <vt:lpstr>The project: FACILITATING Local network charges AND LOCAL ELECTRICITY TRADING**       ** Virtual Net Metering (VNM)</vt:lpstr>
      <vt:lpstr>PowerPoint Presentation</vt:lpstr>
      <vt:lpstr>PARTNERS: A BROAD COALITION</vt:lpstr>
      <vt:lpstr>PowerPoint Presentation</vt:lpstr>
      <vt:lpstr>PowerPoint Presentation</vt:lpstr>
      <vt:lpstr>The Rule Change proposal        </vt:lpstr>
      <vt:lpstr>Virtual Net Metering Trial in the Byron Shire</vt:lpstr>
      <vt:lpstr>Key benefits to Council and our community</vt:lpstr>
      <vt:lpstr>Why the Byron Region?</vt:lpstr>
      <vt:lpstr>How will the trial work?</vt:lpstr>
      <vt:lpstr>PowerPoint Presentation</vt:lpstr>
      <vt:lpstr>        Willoughby City Council</vt:lpstr>
      <vt:lpstr>Any questions</vt:lpstr>
    </vt:vector>
  </TitlesOfParts>
  <Company>University of Technology, Sydney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network charges  and virtual net metering:  WHAT, WHY AND HOW</dc:title>
  <dc:creator>Jenni Downes</dc:creator>
  <cp:lastModifiedBy>Jay</cp:lastModifiedBy>
  <cp:revision>50</cp:revision>
  <dcterms:created xsi:type="dcterms:W3CDTF">2015-07-07T01:55:06Z</dcterms:created>
  <dcterms:modified xsi:type="dcterms:W3CDTF">2015-09-24T07:53:47Z</dcterms:modified>
</cp:coreProperties>
</file>