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1" r:id="rId6"/>
    <p:sldId id="264" r:id="rId7"/>
    <p:sldId id="277" r:id="rId8"/>
    <p:sldId id="274" r:id="rId9"/>
    <p:sldId id="262" r:id="rId10"/>
    <p:sldId id="278" r:id="rId11"/>
    <p:sldId id="265" r:id="rId12"/>
    <p:sldId id="268" r:id="rId13"/>
    <p:sldId id="266" r:id="rId14"/>
    <p:sldId id="270" r:id="rId15"/>
    <p:sldId id="269" r:id="rId16"/>
    <p:sldId id="271" r:id="rId17"/>
    <p:sldId id="267" r:id="rId18"/>
    <p:sldId id="272" r:id="rId19"/>
    <p:sldId id="273" r:id="rId20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C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>
        <p:scale>
          <a:sx n="100" d="100"/>
          <a:sy n="100" d="100"/>
        </p:scale>
        <p:origin x="822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C42EC-FDC5-485D-AAFF-2B78D2ED12A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18D22-955C-4C55-B404-39FFCB2CA56A}">
      <dgm:prSet phldrT="[Text]" custT="1"/>
      <dgm:spPr>
        <a:solidFill>
          <a:srgbClr val="240CD8"/>
        </a:solidFill>
      </dgm:spPr>
      <dgm:t>
        <a:bodyPr lIns="0" tIns="0" rIns="0" bIns="0"/>
        <a:lstStyle/>
        <a:p>
          <a:r>
            <a:rPr lang="en-AU" sz="1200" dirty="0">
              <a:solidFill>
                <a:schemeClr val="bg1"/>
              </a:solidFill>
            </a:rPr>
            <a:t>Quantum computing</a:t>
          </a:r>
          <a:endParaRPr lang="en-US" sz="1200" dirty="0"/>
        </a:p>
      </dgm:t>
    </dgm:pt>
    <dgm:pt modelId="{ACD2A150-2BE5-4E25-AC55-39BEB59FB9F7}" type="parTrans" cxnId="{29CCD74E-570F-4EA2-BC80-936E6903A18C}">
      <dgm:prSet/>
      <dgm:spPr/>
      <dgm:t>
        <a:bodyPr/>
        <a:lstStyle/>
        <a:p>
          <a:endParaRPr lang="en-US"/>
        </a:p>
      </dgm:t>
    </dgm:pt>
    <dgm:pt modelId="{272484C2-D97A-4DF8-ADD9-4CC9D281B0B2}" type="sibTrans" cxnId="{29CCD74E-570F-4EA2-BC80-936E6903A18C}">
      <dgm:prSet/>
      <dgm:spPr>
        <a:solidFill>
          <a:srgbClr val="240CD8"/>
        </a:solidFill>
      </dgm:spPr>
      <dgm:t>
        <a:bodyPr/>
        <a:lstStyle/>
        <a:p>
          <a:r>
            <a:rPr lang="en-AU" dirty="0"/>
            <a:t>Computer graphics and animation</a:t>
          </a:r>
          <a:endParaRPr lang="en-US" dirty="0"/>
        </a:p>
      </dgm:t>
    </dgm:pt>
    <dgm:pt modelId="{E657A091-25B6-446B-9306-D171141FE6F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03A1B5C-38AD-49A8-9AA0-D988F7F9B29A}" type="parTrans" cxnId="{EBD2258D-042E-42B4-AC40-A9557D138C00}">
      <dgm:prSet/>
      <dgm:spPr/>
      <dgm:t>
        <a:bodyPr/>
        <a:lstStyle/>
        <a:p>
          <a:endParaRPr lang="en-US"/>
        </a:p>
      </dgm:t>
    </dgm:pt>
    <dgm:pt modelId="{6778AC06-3E75-4527-855C-BCB50D02D355}" type="sibTrans" cxnId="{EBD2258D-042E-42B4-AC40-A9557D138C00}">
      <dgm:prSet/>
      <dgm:spPr/>
      <dgm:t>
        <a:bodyPr/>
        <a:lstStyle/>
        <a:p>
          <a:endParaRPr lang="en-US"/>
        </a:p>
      </dgm:t>
    </dgm:pt>
    <dgm:pt modelId="{346C82D3-A3AF-46DC-AD3A-DD0B6770C5E4}">
      <dgm:prSet phldrT="[Text]" custT="1"/>
      <dgm:spPr>
        <a:solidFill>
          <a:srgbClr val="240CD8"/>
        </a:solidFill>
      </dgm:spPr>
      <dgm:t>
        <a:bodyPr/>
        <a:lstStyle/>
        <a:p>
          <a:r>
            <a:rPr lang="en-AU" sz="1800" kern="100" spc="10" baseline="0" dirty="0">
              <a:solidFill>
                <a:schemeClr val="bg1"/>
              </a:solidFill>
            </a:rPr>
            <a:t>Big</a:t>
          </a:r>
          <a:r>
            <a:rPr lang="en-AU" sz="1800" kern="100" baseline="0" dirty="0">
              <a:solidFill>
                <a:schemeClr val="bg1"/>
              </a:solidFill>
            </a:rPr>
            <a:t> </a:t>
          </a:r>
          <a:r>
            <a:rPr lang="en-AU" sz="1800" kern="100" baseline="0" dirty="0" smtClean="0"/>
            <a:t>data</a:t>
          </a:r>
          <a:endParaRPr lang="en-US" sz="1800" kern="100" baseline="0" dirty="0"/>
        </a:p>
      </dgm:t>
    </dgm:pt>
    <dgm:pt modelId="{7DA7B631-0C31-4EE4-B79D-995EBCDE3DE5}" type="parTrans" cxnId="{97522264-C7E3-47CD-BB07-F0A09C4080CC}">
      <dgm:prSet/>
      <dgm:spPr/>
      <dgm:t>
        <a:bodyPr/>
        <a:lstStyle/>
        <a:p>
          <a:endParaRPr lang="en-US"/>
        </a:p>
      </dgm:t>
    </dgm:pt>
    <dgm:pt modelId="{8FAED58A-358D-47A7-8F75-2A9E979E39E7}" type="sibTrans" cxnId="{97522264-C7E3-47CD-BB07-F0A09C4080CC}">
      <dgm:prSet/>
      <dgm:spPr>
        <a:solidFill>
          <a:srgbClr val="240CD8"/>
        </a:solidFill>
      </dgm:spPr>
      <dgm:t>
        <a:bodyPr/>
        <a:lstStyle/>
        <a:p>
          <a:r>
            <a:rPr lang="en-AU" dirty="0"/>
            <a:t>Robotics</a:t>
          </a:r>
          <a:endParaRPr lang="en-US" dirty="0"/>
        </a:p>
      </dgm:t>
    </dgm:pt>
    <dgm:pt modelId="{7E7F6CE2-A43D-4488-B29F-F69757DE77A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E4D3493C-633E-4326-BFD8-8C203923DA2A}" type="parTrans" cxnId="{8DE87AEF-4DC6-454C-AF4D-9642E079853B}">
      <dgm:prSet/>
      <dgm:spPr/>
      <dgm:t>
        <a:bodyPr/>
        <a:lstStyle/>
        <a:p>
          <a:endParaRPr lang="en-US"/>
        </a:p>
      </dgm:t>
    </dgm:pt>
    <dgm:pt modelId="{5D3B44C6-542A-4AF5-83C8-9E5DACB0F8D4}" type="sibTrans" cxnId="{8DE87AEF-4DC6-454C-AF4D-9642E079853B}">
      <dgm:prSet/>
      <dgm:spPr/>
      <dgm:t>
        <a:bodyPr/>
        <a:lstStyle/>
        <a:p>
          <a:endParaRPr lang="en-US"/>
        </a:p>
      </dgm:t>
    </dgm:pt>
    <dgm:pt modelId="{3DA97AEA-FE8C-4CA8-9D4F-32FE1C7E56D5}">
      <dgm:prSet phldrT="[Text]" custT="1"/>
      <dgm:spPr>
        <a:solidFill>
          <a:srgbClr val="240CD8"/>
        </a:solidFill>
      </dgm:spPr>
      <dgm:t>
        <a:bodyPr lIns="0" tIns="0" rIns="0" bIns="0"/>
        <a:lstStyle/>
        <a:p>
          <a:r>
            <a:rPr lang="en-AU" sz="1200" dirty="0"/>
            <a:t>Interaction design</a:t>
          </a:r>
        </a:p>
      </dgm:t>
    </dgm:pt>
    <dgm:pt modelId="{A077A4F6-95BC-4DA7-956B-6D764313AA6F}" type="parTrans" cxnId="{098713CE-9330-4848-8765-ACF3B7440E50}">
      <dgm:prSet/>
      <dgm:spPr/>
      <dgm:t>
        <a:bodyPr/>
        <a:lstStyle/>
        <a:p>
          <a:endParaRPr lang="en-US"/>
        </a:p>
      </dgm:t>
    </dgm:pt>
    <dgm:pt modelId="{03FABE01-0F2B-40F9-8F8A-79C02849B600}" type="sibTrans" cxnId="{098713CE-9330-4848-8765-ACF3B7440E50}">
      <dgm:prSet custT="1"/>
      <dgm:spPr>
        <a:solidFill>
          <a:srgbClr val="240CD8"/>
        </a:solidFill>
      </dgm:spPr>
      <dgm:t>
        <a:bodyPr/>
        <a:lstStyle/>
        <a:p>
          <a:r>
            <a:rPr lang="en-US" sz="3600" dirty="0" smtClean="0"/>
            <a:t>AI</a:t>
          </a:r>
          <a:endParaRPr lang="en-US" sz="3600" dirty="0"/>
        </a:p>
      </dgm:t>
    </dgm:pt>
    <dgm:pt modelId="{0B14CFD0-8829-42E5-9630-99215FD8290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34F54AA-55B2-4B30-9976-087403DC2482}" type="parTrans" cxnId="{D589A836-DD14-4F2F-B0E0-79E2D55927B9}">
      <dgm:prSet/>
      <dgm:spPr/>
      <dgm:t>
        <a:bodyPr/>
        <a:lstStyle/>
        <a:p>
          <a:endParaRPr lang="en-US"/>
        </a:p>
      </dgm:t>
    </dgm:pt>
    <dgm:pt modelId="{E581B941-5F0B-43D9-9378-589C1FC6C8F3}" type="sibTrans" cxnId="{D589A836-DD14-4F2F-B0E0-79E2D55927B9}">
      <dgm:prSet/>
      <dgm:spPr/>
      <dgm:t>
        <a:bodyPr/>
        <a:lstStyle/>
        <a:p>
          <a:endParaRPr lang="en-US"/>
        </a:p>
      </dgm:t>
    </dgm:pt>
    <dgm:pt modelId="{A6237F25-1DA8-4960-BCE6-5056D34CBD5E}">
      <dgm:prSet phldrT="[Text]" custT="1"/>
      <dgm:spPr>
        <a:solidFill>
          <a:srgbClr val="240CD8"/>
        </a:solidFill>
      </dgm:spPr>
      <dgm:t>
        <a:bodyPr lIns="0" tIns="0" rIns="0" bIns="0"/>
        <a:lstStyle/>
        <a:p>
          <a:r>
            <a:rPr lang="en-AU" sz="1000" dirty="0"/>
            <a:t>Additive Manufacturing</a:t>
          </a:r>
          <a:endParaRPr lang="en-US" sz="1000" dirty="0"/>
        </a:p>
      </dgm:t>
    </dgm:pt>
    <dgm:pt modelId="{46EBF61C-8CE3-4EC6-8D47-9B4E41A1A625}" type="parTrans" cxnId="{985B5039-C166-4245-8CC6-9FD80473ED5A}">
      <dgm:prSet/>
      <dgm:spPr/>
      <dgm:t>
        <a:bodyPr/>
        <a:lstStyle/>
        <a:p>
          <a:endParaRPr lang="en-US"/>
        </a:p>
      </dgm:t>
    </dgm:pt>
    <dgm:pt modelId="{844179F8-60B5-4188-8936-5B99FC736900}" type="sibTrans" cxnId="{985B5039-C166-4245-8CC6-9FD80473ED5A}">
      <dgm:prSet phldrT="[Text]" custT="1"/>
      <dgm:spPr>
        <a:solidFill>
          <a:srgbClr val="240CD8"/>
        </a:solidFill>
      </dgm:spPr>
      <dgm:t>
        <a:bodyPr/>
        <a:lstStyle/>
        <a:p>
          <a:r>
            <a:rPr lang="en-US" sz="3600" dirty="0" err="1" smtClean="0"/>
            <a:t>loT</a:t>
          </a:r>
          <a:endParaRPr lang="en-US" sz="3600" dirty="0"/>
        </a:p>
      </dgm:t>
    </dgm:pt>
    <dgm:pt modelId="{8A3FECF3-DC57-4AE9-933A-A679A4A3456F}" type="pres">
      <dgm:prSet presAssocID="{F6DC42EC-FDC5-485D-AAFF-2B78D2ED12A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5AC12C-6975-42C8-A28C-D615990E9670}" type="pres">
      <dgm:prSet presAssocID="{31D18D22-955C-4C55-B404-39FFCB2CA56A}" presName="composite" presStyleCnt="0"/>
      <dgm:spPr/>
    </dgm:pt>
    <dgm:pt modelId="{5B89B0E9-1B2D-4FA1-8746-7B3C0EA17F21}" type="pres">
      <dgm:prSet presAssocID="{31D18D22-955C-4C55-B404-39FFCB2CA56A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3CB79-1EA7-4194-8865-3616E83E5F71}" type="pres">
      <dgm:prSet presAssocID="{31D18D22-955C-4C55-B404-39FFCB2CA56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7C9BF-C1C3-482A-AE7A-FDB928B7071D}" type="pres">
      <dgm:prSet presAssocID="{31D18D22-955C-4C55-B404-39FFCB2CA56A}" presName="BalanceSpacing" presStyleCnt="0"/>
      <dgm:spPr/>
    </dgm:pt>
    <dgm:pt modelId="{F9CC11FA-2835-4E49-B172-028A8E73BED2}" type="pres">
      <dgm:prSet presAssocID="{31D18D22-955C-4C55-B404-39FFCB2CA56A}" presName="BalanceSpacing1" presStyleCnt="0"/>
      <dgm:spPr/>
    </dgm:pt>
    <dgm:pt modelId="{CCA560E4-DCCB-44BC-97D3-5EE9C864091C}" type="pres">
      <dgm:prSet presAssocID="{272484C2-D97A-4DF8-ADD9-4CC9D281B0B2}" presName="Accent1Text" presStyleLbl="node1" presStyleIdx="1" presStyleCnt="8"/>
      <dgm:spPr/>
      <dgm:t>
        <a:bodyPr/>
        <a:lstStyle/>
        <a:p>
          <a:endParaRPr lang="en-US"/>
        </a:p>
      </dgm:t>
    </dgm:pt>
    <dgm:pt modelId="{9FA11058-0CB6-4618-BAE2-3853389563D4}" type="pres">
      <dgm:prSet presAssocID="{272484C2-D97A-4DF8-ADD9-4CC9D281B0B2}" presName="spaceBetweenRectangles" presStyleCnt="0"/>
      <dgm:spPr/>
    </dgm:pt>
    <dgm:pt modelId="{36085BA1-F464-4468-BDD3-BB3114FED287}" type="pres">
      <dgm:prSet presAssocID="{346C82D3-A3AF-46DC-AD3A-DD0B6770C5E4}" presName="composite" presStyleCnt="0"/>
      <dgm:spPr/>
    </dgm:pt>
    <dgm:pt modelId="{60A3579E-F786-4FC1-B7AC-0E059BDC028A}" type="pres">
      <dgm:prSet presAssocID="{346C82D3-A3AF-46DC-AD3A-DD0B6770C5E4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95CB6-DB97-4486-A6A0-DEA37319E46C}" type="pres">
      <dgm:prSet presAssocID="{346C82D3-A3AF-46DC-AD3A-DD0B6770C5E4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1A57A-415C-4643-B970-6678550C32F8}" type="pres">
      <dgm:prSet presAssocID="{346C82D3-A3AF-46DC-AD3A-DD0B6770C5E4}" presName="BalanceSpacing" presStyleCnt="0"/>
      <dgm:spPr/>
    </dgm:pt>
    <dgm:pt modelId="{5D8CCEF6-2CF7-4A2E-B76A-86BF9AD01BD6}" type="pres">
      <dgm:prSet presAssocID="{346C82D3-A3AF-46DC-AD3A-DD0B6770C5E4}" presName="BalanceSpacing1" presStyleCnt="0"/>
      <dgm:spPr/>
    </dgm:pt>
    <dgm:pt modelId="{E42B58E9-D1C9-40EB-8EFB-5DA099DD8561}" type="pres">
      <dgm:prSet presAssocID="{8FAED58A-358D-47A7-8F75-2A9E979E39E7}" presName="Accent1Text" presStyleLbl="node1" presStyleIdx="3" presStyleCnt="8"/>
      <dgm:spPr/>
      <dgm:t>
        <a:bodyPr/>
        <a:lstStyle/>
        <a:p>
          <a:endParaRPr lang="en-US"/>
        </a:p>
      </dgm:t>
    </dgm:pt>
    <dgm:pt modelId="{30BB3A67-FDFC-41DA-BFBE-0037527C84A6}" type="pres">
      <dgm:prSet presAssocID="{8FAED58A-358D-47A7-8F75-2A9E979E39E7}" presName="spaceBetweenRectangles" presStyleCnt="0"/>
      <dgm:spPr/>
    </dgm:pt>
    <dgm:pt modelId="{2D584770-E1F5-47F5-B029-1C6ECFFF3413}" type="pres">
      <dgm:prSet presAssocID="{3DA97AEA-FE8C-4CA8-9D4F-32FE1C7E56D5}" presName="composite" presStyleCnt="0"/>
      <dgm:spPr/>
    </dgm:pt>
    <dgm:pt modelId="{1442FF65-00D2-41DE-AFF3-39387344F178}" type="pres">
      <dgm:prSet presAssocID="{3DA97AEA-FE8C-4CA8-9D4F-32FE1C7E56D5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F9D62-45AA-49B2-8C79-A6BB6CA636D7}" type="pres">
      <dgm:prSet presAssocID="{3DA97AEA-FE8C-4CA8-9D4F-32FE1C7E56D5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B01BE-672C-4421-B609-CEA39759DF50}" type="pres">
      <dgm:prSet presAssocID="{3DA97AEA-FE8C-4CA8-9D4F-32FE1C7E56D5}" presName="BalanceSpacing" presStyleCnt="0"/>
      <dgm:spPr/>
    </dgm:pt>
    <dgm:pt modelId="{55A368F1-46CC-4CAB-B77B-2F86FA9C24D7}" type="pres">
      <dgm:prSet presAssocID="{3DA97AEA-FE8C-4CA8-9D4F-32FE1C7E56D5}" presName="BalanceSpacing1" presStyleCnt="0"/>
      <dgm:spPr/>
    </dgm:pt>
    <dgm:pt modelId="{460A6E8D-6B52-439F-A5A7-205E73F96F8D}" type="pres">
      <dgm:prSet presAssocID="{03FABE01-0F2B-40F9-8F8A-79C02849B600}" presName="Accent1Text" presStyleLbl="node1" presStyleIdx="5" presStyleCnt="8"/>
      <dgm:spPr/>
      <dgm:t>
        <a:bodyPr/>
        <a:lstStyle/>
        <a:p>
          <a:endParaRPr lang="en-US"/>
        </a:p>
      </dgm:t>
    </dgm:pt>
    <dgm:pt modelId="{CEF47DD9-4BBF-4A5B-97F1-4EA8204365F8}" type="pres">
      <dgm:prSet presAssocID="{03FABE01-0F2B-40F9-8F8A-79C02849B600}" presName="spaceBetweenRectangles" presStyleCnt="0"/>
      <dgm:spPr/>
    </dgm:pt>
    <dgm:pt modelId="{B95EC992-AACD-489E-B584-B83B3FAA8F5D}" type="pres">
      <dgm:prSet presAssocID="{A6237F25-1DA8-4960-BCE6-5056D34CBD5E}" presName="composite" presStyleCnt="0"/>
      <dgm:spPr/>
    </dgm:pt>
    <dgm:pt modelId="{9A5793CD-6625-49FF-BCAE-EFCEA182E005}" type="pres">
      <dgm:prSet presAssocID="{A6237F25-1DA8-4960-BCE6-5056D34CBD5E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B7DD1-0FF7-426B-9406-0DF073C5BD76}" type="pres">
      <dgm:prSet presAssocID="{A6237F25-1DA8-4960-BCE6-5056D34CBD5E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4D1DAF1-69A8-4A57-A28C-EDC26E000908}" type="pres">
      <dgm:prSet presAssocID="{A6237F25-1DA8-4960-BCE6-5056D34CBD5E}" presName="BalanceSpacing" presStyleCnt="0"/>
      <dgm:spPr/>
    </dgm:pt>
    <dgm:pt modelId="{C93B35E1-18FF-45B9-8280-9543905558F7}" type="pres">
      <dgm:prSet presAssocID="{A6237F25-1DA8-4960-BCE6-5056D34CBD5E}" presName="BalanceSpacing1" presStyleCnt="0"/>
      <dgm:spPr/>
    </dgm:pt>
    <dgm:pt modelId="{46F4DCE2-9540-4CCE-86C0-BD30A399F475}" type="pres">
      <dgm:prSet presAssocID="{844179F8-60B5-4188-8936-5B99FC736900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985B5039-C166-4245-8CC6-9FD80473ED5A}" srcId="{F6DC42EC-FDC5-485D-AAFF-2B78D2ED12A6}" destId="{A6237F25-1DA8-4960-BCE6-5056D34CBD5E}" srcOrd="3" destOrd="0" parTransId="{46EBF61C-8CE3-4EC6-8D47-9B4E41A1A625}" sibTransId="{844179F8-60B5-4188-8936-5B99FC736900}"/>
    <dgm:cxn modelId="{7900E48A-5049-48C8-8AA2-C61CE0B0834F}" type="presOf" srcId="{03FABE01-0F2B-40F9-8F8A-79C02849B600}" destId="{460A6E8D-6B52-439F-A5A7-205E73F96F8D}" srcOrd="0" destOrd="0" presId="urn:microsoft.com/office/officeart/2008/layout/AlternatingHexagons"/>
    <dgm:cxn modelId="{6C48ECCA-23FE-4F43-A76F-300AAE4122C2}" type="presOf" srcId="{31D18D22-955C-4C55-B404-39FFCB2CA56A}" destId="{5B89B0E9-1B2D-4FA1-8746-7B3C0EA17F21}" srcOrd="0" destOrd="0" presId="urn:microsoft.com/office/officeart/2008/layout/AlternatingHexagons"/>
    <dgm:cxn modelId="{EBD2258D-042E-42B4-AC40-A9557D138C00}" srcId="{31D18D22-955C-4C55-B404-39FFCB2CA56A}" destId="{E657A091-25B6-446B-9306-D171141FE6FF}" srcOrd="0" destOrd="0" parTransId="{403A1B5C-38AD-49A8-9AA0-D988F7F9B29A}" sibTransId="{6778AC06-3E75-4527-855C-BCB50D02D355}"/>
    <dgm:cxn modelId="{21A2BC40-3704-41F8-AD0D-2A890B14C66E}" type="presOf" srcId="{844179F8-60B5-4188-8936-5B99FC736900}" destId="{46F4DCE2-9540-4CCE-86C0-BD30A399F475}" srcOrd="0" destOrd="0" presId="urn:microsoft.com/office/officeart/2008/layout/AlternatingHexagons"/>
    <dgm:cxn modelId="{098713CE-9330-4848-8765-ACF3B7440E50}" srcId="{F6DC42EC-FDC5-485D-AAFF-2B78D2ED12A6}" destId="{3DA97AEA-FE8C-4CA8-9D4F-32FE1C7E56D5}" srcOrd="2" destOrd="0" parTransId="{A077A4F6-95BC-4DA7-956B-6D764313AA6F}" sibTransId="{03FABE01-0F2B-40F9-8F8A-79C02849B600}"/>
    <dgm:cxn modelId="{1AB8F214-ACE4-428A-A961-0D5B8067DBB5}" type="presOf" srcId="{F6DC42EC-FDC5-485D-AAFF-2B78D2ED12A6}" destId="{8A3FECF3-DC57-4AE9-933A-A679A4A3456F}" srcOrd="0" destOrd="0" presId="urn:microsoft.com/office/officeart/2008/layout/AlternatingHexagons"/>
    <dgm:cxn modelId="{71B5F4DC-C782-4F7E-AA5A-0F1BB1AC4647}" type="presOf" srcId="{346C82D3-A3AF-46DC-AD3A-DD0B6770C5E4}" destId="{60A3579E-F786-4FC1-B7AC-0E059BDC028A}" srcOrd="0" destOrd="0" presId="urn:microsoft.com/office/officeart/2008/layout/AlternatingHexagons"/>
    <dgm:cxn modelId="{694FCAE3-BE51-4983-80DE-22CDE94E876E}" type="presOf" srcId="{8FAED58A-358D-47A7-8F75-2A9E979E39E7}" destId="{E42B58E9-D1C9-40EB-8EFB-5DA099DD8561}" srcOrd="0" destOrd="0" presId="urn:microsoft.com/office/officeart/2008/layout/AlternatingHexagons"/>
    <dgm:cxn modelId="{8DE87AEF-4DC6-454C-AF4D-9642E079853B}" srcId="{346C82D3-A3AF-46DC-AD3A-DD0B6770C5E4}" destId="{7E7F6CE2-A43D-4488-B29F-F69757DE77A2}" srcOrd="0" destOrd="0" parTransId="{E4D3493C-633E-4326-BFD8-8C203923DA2A}" sibTransId="{5D3B44C6-542A-4AF5-83C8-9E5DACB0F8D4}"/>
    <dgm:cxn modelId="{D589A836-DD14-4F2F-B0E0-79E2D55927B9}" srcId="{3DA97AEA-FE8C-4CA8-9D4F-32FE1C7E56D5}" destId="{0B14CFD0-8829-42E5-9630-99215FD8290D}" srcOrd="0" destOrd="0" parTransId="{B34F54AA-55B2-4B30-9976-087403DC2482}" sibTransId="{E581B941-5F0B-43D9-9378-589C1FC6C8F3}"/>
    <dgm:cxn modelId="{97522264-C7E3-47CD-BB07-F0A09C4080CC}" srcId="{F6DC42EC-FDC5-485D-AAFF-2B78D2ED12A6}" destId="{346C82D3-A3AF-46DC-AD3A-DD0B6770C5E4}" srcOrd="1" destOrd="0" parTransId="{7DA7B631-0C31-4EE4-B79D-995EBCDE3DE5}" sibTransId="{8FAED58A-358D-47A7-8F75-2A9E979E39E7}"/>
    <dgm:cxn modelId="{FD11DE0F-4986-4D87-9C17-665A9AFF42E0}" type="presOf" srcId="{3DA97AEA-FE8C-4CA8-9D4F-32FE1C7E56D5}" destId="{1442FF65-00D2-41DE-AFF3-39387344F178}" srcOrd="0" destOrd="0" presId="urn:microsoft.com/office/officeart/2008/layout/AlternatingHexagons"/>
    <dgm:cxn modelId="{7637C77A-C7DE-4D99-949B-A22087341033}" type="presOf" srcId="{7E7F6CE2-A43D-4488-B29F-F69757DE77A2}" destId="{4F195CB6-DB97-4486-A6A0-DEA37319E46C}" srcOrd="0" destOrd="0" presId="urn:microsoft.com/office/officeart/2008/layout/AlternatingHexagons"/>
    <dgm:cxn modelId="{6A6CD5CF-BCF6-42A1-9779-665CF6B2F747}" type="presOf" srcId="{0B14CFD0-8829-42E5-9630-99215FD8290D}" destId="{945F9D62-45AA-49B2-8C79-A6BB6CA636D7}" srcOrd="0" destOrd="0" presId="urn:microsoft.com/office/officeart/2008/layout/AlternatingHexagons"/>
    <dgm:cxn modelId="{FBBE9B1A-C353-4FC7-A1AD-473163925F15}" type="presOf" srcId="{E657A091-25B6-446B-9306-D171141FE6FF}" destId="{27F3CB79-1EA7-4194-8865-3616E83E5F71}" srcOrd="0" destOrd="0" presId="urn:microsoft.com/office/officeart/2008/layout/AlternatingHexagons"/>
    <dgm:cxn modelId="{162D96CA-A768-494D-B104-D2F4A64CCC5A}" type="presOf" srcId="{A6237F25-1DA8-4960-BCE6-5056D34CBD5E}" destId="{9A5793CD-6625-49FF-BCAE-EFCEA182E005}" srcOrd="0" destOrd="0" presId="urn:microsoft.com/office/officeart/2008/layout/AlternatingHexagons"/>
    <dgm:cxn modelId="{29CCD74E-570F-4EA2-BC80-936E6903A18C}" srcId="{F6DC42EC-FDC5-485D-AAFF-2B78D2ED12A6}" destId="{31D18D22-955C-4C55-B404-39FFCB2CA56A}" srcOrd="0" destOrd="0" parTransId="{ACD2A150-2BE5-4E25-AC55-39BEB59FB9F7}" sibTransId="{272484C2-D97A-4DF8-ADD9-4CC9D281B0B2}"/>
    <dgm:cxn modelId="{5929DDD9-0340-4263-B62A-25157BA43FA9}" type="presOf" srcId="{272484C2-D97A-4DF8-ADD9-4CC9D281B0B2}" destId="{CCA560E4-DCCB-44BC-97D3-5EE9C864091C}" srcOrd="0" destOrd="0" presId="urn:microsoft.com/office/officeart/2008/layout/AlternatingHexagons"/>
    <dgm:cxn modelId="{DE1D318D-3B4F-4E2B-8936-A738037B1131}" type="presParOf" srcId="{8A3FECF3-DC57-4AE9-933A-A679A4A3456F}" destId="{125AC12C-6975-42C8-A28C-D615990E9670}" srcOrd="0" destOrd="0" presId="urn:microsoft.com/office/officeart/2008/layout/AlternatingHexagons"/>
    <dgm:cxn modelId="{C09B9A2F-6F49-440D-91FF-26B4F45078A7}" type="presParOf" srcId="{125AC12C-6975-42C8-A28C-D615990E9670}" destId="{5B89B0E9-1B2D-4FA1-8746-7B3C0EA17F21}" srcOrd="0" destOrd="0" presId="urn:microsoft.com/office/officeart/2008/layout/AlternatingHexagons"/>
    <dgm:cxn modelId="{EF9EAA79-80F3-41B8-BC10-735926A7F12D}" type="presParOf" srcId="{125AC12C-6975-42C8-A28C-D615990E9670}" destId="{27F3CB79-1EA7-4194-8865-3616E83E5F71}" srcOrd="1" destOrd="0" presId="urn:microsoft.com/office/officeart/2008/layout/AlternatingHexagons"/>
    <dgm:cxn modelId="{49A07B07-13CB-43D9-B7C4-3CC6F5846663}" type="presParOf" srcId="{125AC12C-6975-42C8-A28C-D615990E9670}" destId="{5A37C9BF-C1C3-482A-AE7A-FDB928B7071D}" srcOrd="2" destOrd="0" presId="urn:microsoft.com/office/officeart/2008/layout/AlternatingHexagons"/>
    <dgm:cxn modelId="{3ADD39FC-91DE-46C5-A02A-1107A56A9ED7}" type="presParOf" srcId="{125AC12C-6975-42C8-A28C-D615990E9670}" destId="{F9CC11FA-2835-4E49-B172-028A8E73BED2}" srcOrd="3" destOrd="0" presId="urn:microsoft.com/office/officeart/2008/layout/AlternatingHexagons"/>
    <dgm:cxn modelId="{6B7C96DA-8992-439E-85D3-0AB252B06CD4}" type="presParOf" srcId="{125AC12C-6975-42C8-A28C-D615990E9670}" destId="{CCA560E4-DCCB-44BC-97D3-5EE9C864091C}" srcOrd="4" destOrd="0" presId="urn:microsoft.com/office/officeart/2008/layout/AlternatingHexagons"/>
    <dgm:cxn modelId="{4E5C8CF9-8D3D-47A1-AE1B-991450477281}" type="presParOf" srcId="{8A3FECF3-DC57-4AE9-933A-A679A4A3456F}" destId="{9FA11058-0CB6-4618-BAE2-3853389563D4}" srcOrd="1" destOrd="0" presId="urn:microsoft.com/office/officeart/2008/layout/AlternatingHexagons"/>
    <dgm:cxn modelId="{367D247B-0A0D-478C-8BA3-BB91C5666E24}" type="presParOf" srcId="{8A3FECF3-DC57-4AE9-933A-A679A4A3456F}" destId="{36085BA1-F464-4468-BDD3-BB3114FED287}" srcOrd="2" destOrd="0" presId="urn:microsoft.com/office/officeart/2008/layout/AlternatingHexagons"/>
    <dgm:cxn modelId="{E45A9D7C-4997-49F5-BCDB-931D397CB7FF}" type="presParOf" srcId="{36085BA1-F464-4468-BDD3-BB3114FED287}" destId="{60A3579E-F786-4FC1-B7AC-0E059BDC028A}" srcOrd="0" destOrd="0" presId="urn:microsoft.com/office/officeart/2008/layout/AlternatingHexagons"/>
    <dgm:cxn modelId="{66A18A36-5983-48D9-8DAA-E6C635189315}" type="presParOf" srcId="{36085BA1-F464-4468-BDD3-BB3114FED287}" destId="{4F195CB6-DB97-4486-A6A0-DEA37319E46C}" srcOrd="1" destOrd="0" presId="urn:microsoft.com/office/officeart/2008/layout/AlternatingHexagons"/>
    <dgm:cxn modelId="{1EAC1FDD-FBA0-42FF-8CE2-EF7CFB055E53}" type="presParOf" srcId="{36085BA1-F464-4468-BDD3-BB3114FED287}" destId="{CC01A57A-415C-4643-B970-6678550C32F8}" srcOrd="2" destOrd="0" presId="urn:microsoft.com/office/officeart/2008/layout/AlternatingHexagons"/>
    <dgm:cxn modelId="{F09D878B-0F2B-4846-924F-E013FC8F8563}" type="presParOf" srcId="{36085BA1-F464-4468-BDD3-BB3114FED287}" destId="{5D8CCEF6-2CF7-4A2E-B76A-86BF9AD01BD6}" srcOrd="3" destOrd="0" presId="urn:microsoft.com/office/officeart/2008/layout/AlternatingHexagons"/>
    <dgm:cxn modelId="{707F2DF2-A68F-4D6C-A1CF-01014F1893D7}" type="presParOf" srcId="{36085BA1-F464-4468-BDD3-BB3114FED287}" destId="{E42B58E9-D1C9-40EB-8EFB-5DA099DD8561}" srcOrd="4" destOrd="0" presId="urn:microsoft.com/office/officeart/2008/layout/AlternatingHexagons"/>
    <dgm:cxn modelId="{E3DA7F84-9DC5-4F1F-9A80-221D23F79312}" type="presParOf" srcId="{8A3FECF3-DC57-4AE9-933A-A679A4A3456F}" destId="{30BB3A67-FDFC-41DA-BFBE-0037527C84A6}" srcOrd="3" destOrd="0" presId="urn:microsoft.com/office/officeart/2008/layout/AlternatingHexagons"/>
    <dgm:cxn modelId="{4B86F1D5-007E-42F6-8E2F-0491E4D08E39}" type="presParOf" srcId="{8A3FECF3-DC57-4AE9-933A-A679A4A3456F}" destId="{2D584770-E1F5-47F5-B029-1C6ECFFF3413}" srcOrd="4" destOrd="0" presId="urn:microsoft.com/office/officeart/2008/layout/AlternatingHexagons"/>
    <dgm:cxn modelId="{9EBE487B-3430-42C6-AD58-739360E9FD18}" type="presParOf" srcId="{2D584770-E1F5-47F5-B029-1C6ECFFF3413}" destId="{1442FF65-00D2-41DE-AFF3-39387344F178}" srcOrd="0" destOrd="0" presId="urn:microsoft.com/office/officeart/2008/layout/AlternatingHexagons"/>
    <dgm:cxn modelId="{362F3D45-AF77-47BC-8558-CD9AE3AFDF65}" type="presParOf" srcId="{2D584770-E1F5-47F5-B029-1C6ECFFF3413}" destId="{945F9D62-45AA-49B2-8C79-A6BB6CA636D7}" srcOrd="1" destOrd="0" presId="urn:microsoft.com/office/officeart/2008/layout/AlternatingHexagons"/>
    <dgm:cxn modelId="{115FE1E5-FC5F-4FE2-9C93-AEDDA3DA1CA6}" type="presParOf" srcId="{2D584770-E1F5-47F5-B029-1C6ECFFF3413}" destId="{73BB01BE-672C-4421-B609-CEA39759DF50}" srcOrd="2" destOrd="0" presId="urn:microsoft.com/office/officeart/2008/layout/AlternatingHexagons"/>
    <dgm:cxn modelId="{3F6403C2-0DA5-48CC-9238-90CD8BF8A64D}" type="presParOf" srcId="{2D584770-E1F5-47F5-B029-1C6ECFFF3413}" destId="{55A368F1-46CC-4CAB-B77B-2F86FA9C24D7}" srcOrd="3" destOrd="0" presId="urn:microsoft.com/office/officeart/2008/layout/AlternatingHexagons"/>
    <dgm:cxn modelId="{F01C228A-A76A-45F2-B824-A276729E34A5}" type="presParOf" srcId="{2D584770-E1F5-47F5-B029-1C6ECFFF3413}" destId="{460A6E8D-6B52-439F-A5A7-205E73F96F8D}" srcOrd="4" destOrd="0" presId="urn:microsoft.com/office/officeart/2008/layout/AlternatingHexagons"/>
    <dgm:cxn modelId="{528FA23E-8BC2-4F8F-8D2A-93A24965D265}" type="presParOf" srcId="{8A3FECF3-DC57-4AE9-933A-A679A4A3456F}" destId="{CEF47DD9-4BBF-4A5B-97F1-4EA8204365F8}" srcOrd="5" destOrd="0" presId="urn:microsoft.com/office/officeart/2008/layout/AlternatingHexagons"/>
    <dgm:cxn modelId="{C5F6E92A-C4A7-404F-89CD-84B2AC93D2AF}" type="presParOf" srcId="{8A3FECF3-DC57-4AE9-933A-A679A4A3456F}" destId="{B95EC992-AACD-489E-B584-B83B3FAA8F5D}" srcOrd="6" destOrd="0" presId="urn:microsoft.com/office/officeart/2008/layout/AlternatingHexagons"/>
    <dgm:cxn modelId="{16CF5C76-2F68-45F7-ABC3-936539AC75D4}" type="presParOf" srcId="{B95EC992-AACD-489E-B584-B83B3FAA8F5D}" destId="{9A5793CD-6625-49FF-BCAE-EFCEA182E005}" srcOrd="0" destOrd="0" presId="urn:microsoft.com/office/officeart/2008/layout/AlternatingHexagons"/>
    <dgm:cxn modelId="{5DE33A79-1965-4624-88D7-78107F94653C}" type="presParOf" srcId="{B95EC992-AACD-489E-B584-B83B3FAA8F5D}" destId="{19BB7DD1-0FF7-426B-9406-0DF073C5BD76}" srcOrd="1" destOrd="0" presId="urn:microsoft.com/office/officeart/2008/layout/AlternatingHexagons"/>
    <dgm:cxn modelId="{A987373D-F62E-4E18-A289-5499A2F63D4E}" type="presParOf" srcId="{B95EC992-AACD-489E-B584-B83B3FAA8F5D}" destId="{94D1DAF1-69A8-4A57-A28C-EDC26E000908}" srcOrd="2" destOrd="0" presId="urn:microsoft.com/office/officeart/2008/layout/AlternatingHexagons"/>
    <dgm:cxn modelId="{E3EDEF62-ABB4-4BB9-B248-C6CC667AEC59}" type="presParOf" srcId="{B95EC992-AACD-489E-B584-B83B3FAA8F5D}" destId="{C93B35E1-18FF-45B9-8280-9543905558F7}" srcOrd="3" destOrd="0" presId="urn:microsoft.com/office/officeart/2008/layout/AlternatingHexagons"/>
    <dgm:cxn modelId="{52E01A4B-FDC7-4983-9A6B-D4900C7D1CC6}" type="presParOf" srcId="{B95EC992-AACD-489E-B584-B83B3FAA8F5D}" destId="{46F4DCE2-9540-4CCE-86C0-BD30A399F47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67FCB1-1FE8-4C7F-8107-4FF754B2FBC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E540F1-BE4C-4231-875F-ED02DCE40851}">
      <dgm:prSet phldrT="[Text]" custT="1"/>
      <dgm:spPr>
        <a:solidFill>
          <a:srgbClr val="240CD8"/>
        </a:solidFill>
      </dgm:spPr>
      <dgm:t>
        <a:bodyPr/>
        <a:lstStyle/>
        <a:p>
          <a:r>
            <a:rPr lang="en-AU" sz="1400" dirty="0">
              <a:solidFill>
                <a:schemeClr val="bg1"/>
              </a:solidFill>
            </a:rPr>
            <a:t>Software</a:t>
          </a:r>
          <a:endParaRPr lang="en-US" sz="1400" dirty="0"/>
        </a:p>
      </dgm:t>
    </dgm:pt>
    <dgm:pt modelId="{D952CCCC-1DA0-4A85-81C5-B4CF242DE246}" type="parTrans" cxnId="{4C4A0D82-F183-4B34-9A9A-1165E4D5B72F}">
      <dgm:prSet/>
      <dgm:spPr/>
      <dgm:t>
        <a:bodyPr/>
        <a:lstStyle/>
        <a:p>
          <a:endParaRPr lang="en-US"/>
        </a:p>
      </dgm:t>
    </dgm:pt>
    <dgm:pt modelId="{7C85DB74-8C6E-49F8-B345-239062F60BD0}" type="sibTrans" cxnId="{4C4A0D82-F183-4B34-9A9A-1165E4D5B72F}">
      <dgm:prSet phldrT="[Text]"/>
      <dgm:spPr>
        <a:solidFill>
          <a:srgbClr val="240CD8"/>
        </a:solidFill>
      </dgm:spPr>
      <dgm:t>
        <a:bodyPr/>
        <a:lstStyle/>
        <a:p>
          <a:r>
            <a:rPr lang="en-AU" dirty="0">
              <a:solidFill>
                <a:schemeClr val="bg1"/>
              </a:solidFill>
            </a:rPr>
            <a:t>Sustainable technologies</a:t>
          </a:r>
          <a:endParaRPr lang="en-US" dirty="0"/>
        </a:p>
      </dgm:t>
    </dgm:pt>
    <dgm:pt modelId="{E4BE4955-8FD4-4845-B58E-8AE3BAD45A3C}">
      <dgm:prSet phldrT="[Text]"/>
      <dgm:spPr>
        <a:solidFill>
          <a:srgbClr val="240CD8"/>
        </a:solidFill>
      </dgm:spPr>
      <dgm:t>
        <a:bodyPr/>
        <a:lstStyle/>
        <a:p>
          <a:r>
            <a:rPr lang="en-AU" dirty="0">
              <a:solidFill>
                <a:schemeClr val="bg1"/>
              </a:solidFill>
            </a:rPr>
            <a:t>Cloud and security</a:t>
          </a:r>
          <a:endParaRPr lang="en-US" dirty="0"/>
        </a:p>
      </dgm:t>
    </dgm:pt>
    <dgm:pt modelId="{85C82C84-267A-4DC2-A442-0A246C811D7B}" type="parTrans" cxnId="{138B285A-4491-4834-9EED-D165F326760D}">
      <dgm:prSet/>
      <dgm:spPr/>
      <dgm:t>
        <a:bodyPr/>
        <a:lstStyle/>
        <a:p>
          <a:endParaRPr lang="en-US"/>
        </a:p>
      </dgm:t>
    </dgm:pt>
    <dgm:pt modelId="{74DB0F3F-E335-4D92-A022-96FD478AB89F}" type="sibTrans" cxnId="{138B285A-4491-4834-9EED-D165F326760D}">
      <dgm:prSet custT="1"/>
      <dgm:spPr>
        <a:solidFill>
          <a:srgbClr val="240CD8"/>
        </a:solidFill>
      </dgm:spPr>
      <dgm:t>
        <a:bodyPr/>
        <a:lstStyle/>
        <a:p>
          <a:r>
            <a:rPr lang="en-AU" sz="1400" dirty="0" err="1">
              <a:solidFill>
                <a:schemeClr val="bg1"/>
              </a:solidFill>
            </a:rPr>
            <a:t>Blockchain</a:t>
          </a:r>
          <a:endParaRPr lang="en-US" sz="1400" dirty="0"/>
        </a:p>
      </dgm:t>
    </dgm:pt>
    <dgm:pt modelId="{D9B95A09-ADE7-4297-BAFD-A177B2100C4B}">
      <dgm:prSet phldrT="[Text]" custT="1"/>
      <dgm:spPr>
        <a:solidFill>
          <a:srgbClr val="240CD8"/>
        </a:solidFill>
      </dgm:spPr>
      <dgm:t>
        <a:bodyPr/>
        <a:lstStyle/>
        <a:p>
          <a:r>
            <a:rPr lang="en-AU" sz="1000" dirty="0" smtClean="0"/>
            <a:t>Mechatronics</a:t>
          </a:r>
          <a:endParaRPr lang="en-US" sz="1000" dirty="0"/>
        </a:p>
      </dgm:t>
    </dgm:pt>
    <dgm:pt modelId="{75016C15-3978-40CA-BB35-50A0301F3EBA}" type="parTrans" cxnId="{B6816A55-0F0D-4C8E-880F-5B5BFA9A5B33}">
      <dgm:prSet/>
      <dgm:spPr/>
      <dgm:t>
        <a:bodyPr/>
        <a:lstStyle/>
        <a:p>
          <a:endParaRPr lang="en-US"/>
        </a:p>
      </dgm:t>
    </dgm:pt>
    <dgm:pt modelId="{98D392DD-AF7E-4692-9865-B1BF74039232}" type="sibTrans" cxnId="{B6816A55-0F0D-4C8E-880F-5B5BFA9A5B33}">
      <dgm:prSet/>
      <dgm:spPr>
        <a:solidFill>
          <a:srgbClr val="240CD8"/>
        </a:solidFill>
      </dgm:spPr>
      <dgm:t>
        <a:bodyPr/>
        <a:lstStyle/>
        <a:p>
          <a:r>
            <a:rPr lang="en-AU" dirty="0">
              <a:solidFill>
                <a:schemeClr val="bg1"/>
              </a:solidFill>
            </a:rPr>
            <a:t>AR/VR</a:t>
          </a:r>
          <a:endParaRPr lang="en-US" dirty="0"/>
        </a:p>
      </dgm:t>
    </dgm:pt>
    <dgm:pt modelId="{05793DDD-FD41-4F31-BF0B-0D1E9621FCBD}">
      <dgm:prSet phldrT="[Text]"/>
      <dgm:spPr>
        <a:solidFill>
          <a:srgbClr val="240CD8"/>
        </a:solidFill>
      </dgm:spPr>
      <dgm:t>
        <a:bodyPr/>
        <a:lstStyle/>
        <a:p>
          <a:r>
            <a:rPr lang="en-AU" dirty="0">
              <a:solidFill>
                <a:schemeClr val="bg1"/>
              </a:solidFill>
            </a:rPr>
            <a:t>Machine Learning</a:t>
          </a:r>
          <a:endParaRPr lang="en-US" dirty="0"/>
        </a:p>
      </dgm:t>
    </dgm:pt>
    <dgm:pt modelId="{FA813A09-35C3-44F8-951E-9D42715ADBCC}" type="parTrans" cxnId="{0C44A121-6EF9-44FF-9287-EC2170B9EC00}">
      <dgm:prSet/>
      <dgm:spPr/>
      <dgm:t>
        <a:bodyPr/>
        <a:lstStyle/>
        <a:p>
          <a:endParaRPr lang="en-US"/>
        </a:p>
      </dgm:t>
    </dgm:pt>
    <dgm:pt modelId="{EF536E82-2E19-4DFD-999E-33F57B485787}" type="sibTrans" cxnId="{0C44A121-6EF9-44FF-9287-EC2170B9EC00}">
      <dgm:prSet/>
      <dgm:spPr>
        <a:solidFill>
          <a:srgbClr val="240CD8"/>
        </a:solidFill>
      </dgm:spPr>
      <dgm:t>
        <a:bodyPr/>
        <a:lstStyle/>
        <a:p>
          <a:r>
            <a:rPr lang="en-AU" dirty="0" smtClean="0"/>
            <a:t>Bio-engineering</a:t>
          </a:r>
          <a:endParaRPr lang="en-US" dirty="0"/>
        </a:p>
      </dgm:t>
    </dgm:pt>
    <dgm:pt modelId="{50E464C9-2F0F-49B1-A3B7-63AB846666E0}" type="pres">
      <dgm:prSet presAssocID="{7167FCB1-1FE8-4C7F-8107-4FF754B2FBC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BF3449-7110-4CCB-9191-A26F91A6B5E7}" type="pres">
      <dgm:prSet presAssocID="{93E540F1-BE4C-4231-875F-ED02DCE40851}" presName="composite" presStyleCnt="0"/>
      <dgm:spPr/>
    </dgm:pt>
    <dgm:pt modelId="{BE9B00F4-5B72-4519-BF93-11875FA79D06}" type="pres">
      <dgm:prSet presAssocID="{93E540F1-BE4C-4231-875F-ED02DCE4085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F84BD-6FD4-4251-BA25-A2C8F0032201}" type="pres">
      <dgm:prSet presAssocID="{93E540F1-BE4C-4231-875F-ED02DCE4085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CC5FF80-87EC-407B-9E08-23D99F99B694}" type="pres">
      <dgm:prSet presAssocID="{93E540F1-BE4C-4231-875F-ED02DCE40851}" presName="BalanceSpacing" presStyleCnt="0"/>
      <dgm:spPr/>
    </dgm:pt>
    <dgm:pt modelId="{AC7240E0-B4DC-4930-80DD-BC8F1E8AC1AE}" type="pres">
      <dgm:prSet presAssocID="{93E540F1-BE4C-4231-875F-ED02DCE40851}" presName="BalanceSpacing1" presStyleCnt="0"/>
      <dgm:spPr/>
    </dgm:pt>
    <dgm:pt modelId="{3191BCCE-4AD7-4A13-8038-591F3282CD67}" type="pres">
      <dgm:prSet presAssocID="{7C85DB74-8C6E-49F8-B345-239062F60BD0}" presName="Accent1Text" presStyleLbl="node1" presStyleIdx="1" presStyleCnt="8"/>
      <dgm:spPr/>
      <dgm:t>
        <a:bodyPr/>
        <a:lstStyle/>
        <a:p>
          <a:endParaRPr lang="en-US"/>
        </a:p>
      </dgm:t>
    </dgm:pt>
    <dgm:pt modelId="{F7A1720B-E9F5-40F1-8357-012888494193}" type="pres">
      <dgm:prSet presAssocID="{7C85DB74-8C6E-49F8-B345-239062F60BD0}" presName="spaceBetweenRectangles" presStyleCnt="0"/>
      <dgm:spPr/>
    </dgm:pt>
    <dgm:pt modelId="{F2BDC9F1-1FD3-4B27-A681-FB7F47DF53C0}" type="pres">
      <dgm:prSet presAssocID="{E4BE4955-8FD4-4845-B58E-8AE3BAD45A3C}" presName="composite" presStyleCnt="0"/>
      <dgm:spPr/>
    </dgm:pt>
    <dgm:pt modelId="{3F5B20D9-8B80-4D8F-9C6E-6E50A10DFAE9}" type="pres">
      <dgm:prSet presAssocID="{E4BE4955-8FD4-4845-B58E-8AE3BAD45A3C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AEC77-71F6-4FBF-ABE2-1A69289C18B0}" type="pres">
      <dgm:prSet presAssocID="{E4BE4955-8FD4-4845-B58E-8AE3BAD45A3C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D062688-2B89-4EE1-B436-7BD229F2D52E}" type="pres">
      <dgm:prSet presAssocID="{E4BE4955-8FD4-4845-B58E-8AE3BAD45A3C}" presName="BalanceSpacing" presStyleCnt="0"/>
      <dgm:spPr/>
    </dgm:pt>
    <dgm:pt modelId="{E01C0F4C-0D03-425E-8FE8-A85DB6908163}" type="pres">
      <dgm:prSet presAssocID="{E4BE4955-8FD4-4845-B58E-8AE3BAD45A3C}" presName="BalanceSpacing1" presStyleCnt="0"/>
      <dgm:spPr/>
    </dgm:pt>
    <dgm:pt modelId="{4BD33559-C2C1-426B-B7DF-709828B8B4DF}" type="pres">
      <dgm:prSet presAssocID="{74DB0F3F-E335-4D92-A022-96FD478AB89F}" presName="Accent1Text" presStyleLbl="node1" presStyleIdx="3" presStyleCnt="8"/>
      <dgm:spPr/>
      <dgm:t>
        <a:bodyPr/>
        <a:lstStyle/>
        <a:p>
          <a:endParaRPr lang="en-US"/>
        </a:p>
      </dgm:t>
    </dgm:pt>
    <dgm:pt modelId="{8807BB7B-0BB9-4047-A099-9D41786BD6CB}" type="pres">
      <dgm:prSet presAssocID="{74DB0F3F-E335-4D92-A022-96FD478AB89F}" presName="spaceBetweenRectangles" presStyleCnt="0"/>
      <dgm:spPr/>
    </dgm:pt>
    <dgm:pt modelId="{44D6E29D-33AA-4971-B829-5DCBA729D1B4}" type="pres">
      <dgm:prSet presAssocID="{D9B95A09-ADE7-4297-BAFD-A177B2100C4B}" presName="composite" presStyleCnt="0"/>
      <dgm:spPr/>
    </dgm:pt>
    <dgm:pt modelId="{105F22E2-C0C2-460C-8E35-E0EAAC0DD8FA}" type="pres">
      <dgm:prSet presAssocID="{D9B95A09-ADE7-4297-BAFD-A177B2100C4B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CCE60-09E1-4B06-8254-22F59DFE28FC}" type="pres">
      <dgm:prSet presAssocID="{D9B95A09-ADE7-4297-BAFD-A177B2100C4B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5489550-D038-4053-BB5F-850AC899ABB1}" type="pres">
      <dgm:prSet presAssocID="{D9B95A09-ADE7-4297-BAFD-A177B2100C4B}" presName="BalanceSpacing" presStyleCnt="0"/>
      <dgm:spPr/>
    </dgm:pt>
    <dgm:pt modelId="{3AD1FD60-6A4E-443A-9D79-FE2066A805EB}" type="pres">
      <dgm:prSet presAssocID="{D9B95A09-ADE7-4297-BAFD-A177B2100C4B}" presName="BalanceSpacing1" presStyleCnt="0"/>
      <dgm:spPr/>
    </dgm:pt>
    <dgm:pt modelId="{BD417CC5-1418-4228-A0D7-191836EC3B89}" type="pres">
      <dgm:prSet presAssocID="{98D392DD-AF7E-4692-9865-B1BF74039232}" presName="Accent1Text" presStyleLbl="node1" presStyleIdx="5" presStyleCnt="8"/>
      <dgm:spPr/>
      <dgm:t>
        <a:bodyPr/>
        <a:lstStyle/>
        <a:p>
          <a:endParaRPr lang="en-US"/>
        </a:p>
      </dgm:t>
    </dgm:pt>
    <dgm:pt modelId="{27022A23-0F9C-46E8-98AA-3095F7E12CDF}" type="pres">
      <dgm:prSet presAssocID="{98D392DD-AF7E-4692-9865-B1BF74039232}" presName="spaceBetweenRectangles" presStyleCnt="0"/>
      <dgm:spPr/>
    </dgm:pt>
    <dgm:pt modelId="{6772F7E4-80A5-4934-BC2F-39F192A46F59}" type="pres">
      <dgm:prSet presAssocID="{05793DDD-FD41-4F31-BF0B-0D1E9621FCBD}" presName="composite" presStyleCnt="0"/>
      <dgm:spPr/>
    </dgm:pt>
    <dgm:pt modelId="{6A1C58BC-E14C-47AC-9252-C92FE8029AA5}" type="pres">
      <dgm:prSet presAssocID="{05793DDD-FD41-4F31-BF0B-0D1E9621FCB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29B9-9436-402F-A0FD-BFB796695BBF}" type="pres">
      <dgm:prSet presAssocID="{05793DDD-FD41-4F31-BF0B-0D1E9621FCB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7BE8AC1C-D9DF-49CC-891C-7AC22960201B}" type="pres">
      <dgm:prSet presAssocID="{05793DDD-FD41-4F31-BF0B-0D1E9621FCBD}" presName="BalanceSpacing" presStyleCnt="0"/>
      <dgm:spPr/>
    </dgm:pt>
    <dgm:pt modelId="{746BB220-C516-48F9-A28D-DC700A23806E}" type="pres">
      <dgm:prSet presAssocID="{05793DDD-FD41-4F31-BF0B-0D1E9621FCBD}" presName="BalanceSpacing1" presStyleCnt="0"/>
      <dgm:spPr/>
    </dgm:pt>
    <dgm:pt modelId="{093409D2-4126-4CC5-B4CC-B10E073C36A6}" type="pres">
      <dgm:prSet presAssocID="{EF536E82-2E19-4DFD-999E-33F57B485787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7D01DC59-70F6-4AE8-B056-B2B2218ABC55}" type="presOf" srcId="{EF536E82-2E19-4DFD-999E-33F57B485787}" destId="{093409D2-4126-4CC5-B4CC-B10E073C36A6}" srcOrd="0" destOrd="0" presId="urn:microsoft.com/office/officeart/2008/layout/AlternatingHexagons"/>
    <dgm:cxn modelId="{A7503761-A216-470E-954F-0DCE54B9123E}" type="presOf" srcId="{D9B95A09-ADE7-4297-BAFD-A177B2100C4B}" destId="{105F22E2-C0C2-460C-8E35-E0EAAC0DD8FA}" srcOrd="0" destOrd="0" presId="urn:microsoft.com/office/officeart/2008/layout/AlternatingHexagons"/>
    <dgm:cxn modelId="{9EA95CF4-9293-4CA1-8ED3-A196E50DD46F}" type="presOf" srcId="{98D392DD-AF7E-4692-9865-B1BF74039232}" destId="{BD417CC5-1418-4228-A0D7-191836EC3B89}" srcOrd="0" destOrd="0" presId="urn:microsoft.com/office/officeart/2008/layout/AlternatingHexagons"/>
    <dgm:cxn modelId="{138B285A-4491-4834-9EED-D165F326760D}" srcId="{7167FCB1-1FE8-4C7F-8107-4FF754B2FBC1}" destId="{E4BE4955-8FD4-4845-B58E-8AE3BAD45A3C}" srcOrd="1" destOrd="0" parTransId="{85C82C84-267A-4DC2-A442-0A246C811D7B}" sibTransId="{74DB0F3F-E335-4D92-A022-96FD478AB89F}"/>
    <dgm:cxn modelId="{4C4A0D82-F183-4B34-9A9A-1165E4D5B72F}" srcId="{7167FCB1-1FE8-4C7F-8107-4FF754B2FBC1}" destId="{93E540F1-BE4C-4231-875F-ED02DCE40851}" srcOrd="0" destOrd="0" parTransId="{D952CCCC-1DA0-4A85-81C5-B4CF242DE246}" sibTransId="{7C85DB74-8C6E-49F8-B345-239062F60BD0}"/>
    <dgm:cxn modelId="{F3661D4C-557A-457E-9865-D5423325B140}" type="presOf" srcId="{74DB0F3F-E335-4D92-A022-96FD478AB89F}" destId="{4BD33559-C2C1-426B-B7DF-709828B8B4DF}" srcOrd="0" destOrd="0" presId="urn:microsoft.com/office/officeart/2008/layout/AlternatingHexagons"/>
    <dgm:cxn modelId="{4859CBC7-49EE-4DEA-8D59-A826BBAB465A}" type="presOf" srcId="{05793DDD-FD41-4F31-BF0B-0D1E9621FCBD}" destId="{6A1C58BC-E14C-47AC-9252-C92FE8029AA5}" srcOrd="0" destOrd="0" presId="urn:microsoft.com/office/officeart/2008/layout/AlternatingHexagons"/>
    <dgm:cxn modelId="{05BF9C47-2D25-4C3C-A803-A831F6AB04DE}" type="presOf" srcId="{7C85DB74-8C6E-49F8-B345-239062F60BD0}" destId="{3191BCCE-4AD7-4A13-8038-591F3282CD67}" srcOrd="0" destOrd="0" presId="urn:microsoft.com/office/officeart/2008/layout/AlternatingHexagons"/>
    <dgm:cxn modelId="{B6816A55-0F0D-4C8E-880F-5B5BFA9A5B33}" srcId="{7167FCB1-1FE8-4C7F-8107-4FF754B2FBC1}" destId="{D9B95A09-ADE7-4297-BAFD-A177B2100C4B}" srcOrd="2" destOrd="0" parTransId="{75016C15-3978-40CA-BB35-50A0301F3EBA}" sibTransId="{98D392DD-AF7E-4692-9865-B1BF74039232}"/>
    <dgm:cxn modelId="{0C44A121-6EF9-44FF-9287-EC2170B9EC00}" srcId="{7167FCB1-1FE8-4C7F-8107-4FF754B2FBC1}" destId="{05793DDD-FD41-4F31-BF0B-0D1E9621FCBD}" srcOrd="3" destOrd="0" parTransId="{FA813A09-35C3-44F8-951E-9D42715ADBCC}" sibTransId="{EF536E82-2E19-4DFD-999E-33F57B485787}"/>
    <dgm:cxn modelId="{80482795-6E67-4A85-BDB9-E9A12F3BAD3E}" type="presOf" srcId="{93E540F1-BE4C-4231-875F-ED02DCE40851}" destId="{BE9B00F4-5B72-4519-BF93-11875FA79D06}" srcOrd="0" destOrd="0" presId="urn:microsoft.com/office/officeart/2008/layout/AlternatingHexagons"/>
    <dgm:cxn modelId="{C0BE58F6-8D1C-4828-B7DC-D19C6097E120}" type="presOf" srcId="{7167FCB1-1FE8-4C7F-8107-4FF754B2FBC1}" destId="{50E464C9-2F0F-49B1-A3B7-63AB846666E0}" srcOrd="0" destOrd="0" presId="urn:microsoft.com/office/officeart/2008/layout/AlternatingHexagons"/>
    <dgm:cxn modelId="{7D3A6503-7F23-4829-B012-F81492381426}" type="presOf" srcId="{E4BE4955-8FD4-4845-B58E-8AE3BAD45A3C}" destId="{3F5B20D9-8B80-4D8F-9C6E-6E50A10DFAE9}" srcOrd="0" destOrd="0" presId="urn:microsoft.com/office/officeart/2008/layout/AlternatingHexagons"/>
    <dgm:cxn modelId="{B3CE249F-14D4-4B06-8120-44D2C50EAE75}" type="presParOf" srcId="{50E464C9-2F0F-49B1-A3B7-63AB846666E0}" destId="{22BF3449-7110-4CCB-9191-A26F91A6B5E7}" srcOrd="0" destOrd="0" presId="urn:microsoft.com/office/officeart/2008/layout/AlternatingHexagons"/>
    <dgm:cxn modelId="{E6F4976C-E3E4-4E51-9533-6FB550F64997}" type="presParOf" srcId="{22BF3449-7110-4CCB-9191-A26F91A6B5E7}" destId="{BE9B00F4-5B72-4519-BF93-11875FA79D06}" srcOrd="0" destOrd="0" presId="urn:microsoft.com/office/officeart/2008/layout/AlternatingHexagons"/>
    <dgm:cxn modelId="{3C328768-8FF9-4256-A716-3A137BF452C7}" type="presParOf" srcId="{22BF3449-7110-4CCB-9191-A26F91A6B5E7}" destId="{81AF84BD-6FD4-4251-BA25-A2C8F0032201}" srcOrd="1" destOrd="0" presId="urn:microsoft.com/office/officeart/2008/layout/AlternatingHexagons"/>
    <dgm:cxn modelId="{986ED1D5-95D7-443D-91B2-F5AE2460A89E}" type="presParOf" srcId="{22BF3449-7110-4CCB-9191-A26F91A6B5E7}" destId="{DCC5FF80-87EC-407B-9E08-23D99F99B694}" srcOrd="2" destOrd="0" presId="urn:microsoft.com/office/officeart/2008/layout/AlternatingHexagons"/>
    <dgm:cxn modelId="{5FAA7DBA-02E1-466E-8C52-205E24070AB7}" type="presParOf" srcId="{22BF3449-7110-4CCB-9191-A26F91A6B5E7}" destId="{AC7240E0-B4DC-4930-80DD-BC8F1E8AC1AE}" srcOrd="3" destOrd="0" presId="urn:microsoft.com/office/officeart/2008/layout/AlternatingHexagons"/>
    <dgm:cxn modelId="{E80316B8-AF4E-4374-A029-F396A20A585E}" type="presParOf" srcId="{22BF3449-7110-4CCB-9191-A26F91A6B5E7}" destId="{3191BCCE-4AD7-4A13-8038-591F3282CD67}" srcOrd="4" destOrd="0" presId="urn:microsoft.com/office/officeart/2008/layout/AlternatingHexagons"/>
    <dgm:cxn modelId="{7DE0E976-62A4-4724-A0C4-D22E5407F745}" type="presParOf" srcId="{50E464C9-2F0F-49B1-A3B7-63AB846666E0}" destId="{F7A1720B-E9F5-40F1-8357-012888494193}" srcOrd="1" destOrd="0" presId="urn:microsoft.com/office/officeart/2008/layout/AlternatingHexagons"/>
    <dgm:cxn modelId="{18873212-8EF2-4AD6-B7B3-F7355BAB5418}" type="presParOf" srcId="{50E464C9-2F0F-49B1-A3B7-63AB846666E0}" destId="{F2BDC9F1-1FD3-4B27-A681-FB7F47DF53C0}" srcOrd="2" destOrd="0" presId="urn:microsoft.com/office/officeart/2008/layout/AlternatingHexagons"/>
    <dgm:cxn modelId="{3BB65D70-8C75-4680-BB09-D62782348D5A}" type="presParOf" srcId="{F2BDC9F1-1FD3-4B27-A681-FB7F47DF53C0}" destId="{3F5B20D9-8B80-4D8F-9C6E-6E50A10DFAE9}" srcOrd="0" destOrd="0" presId="urn:microsoft.com/office/officeart/2008/layout/AlternatingHexagons"/>
    <dgm:cxn modelId="{318CFBA9-FF9F-420D-94D3-097E172325D3}" type="presParOf" srcId="{F2BDC9F1-1FD3-4B27-A681-FB7F47DF53C0}" destId="{A97AEC77-71F6-4FBF-ABE2-1A69289C18B0}" srcOrd="1" destOrd="0" presId="urn:microsoft.com/office/officeart/2008/layout/AlternatingHexagons"/>
    <dgm:cxn modelId="{F7010231-ADD3-4E12-884F-59C9722DE370}" type="presParOf" srcId="{F2BDC9F1-1FD3-4B27-A681-FB7F47DF53C0}" destId="{3D062688-2B89-4EE1-B436-7BD229F2D52E}" srcOrd="2" destOrd="0" presId="urn:microsoft.com/office/officeart/2008/layout/AlternatingHexagons"/>
    <dgm:cxn modelId="{3D21CE17-7D41-4FBA-9B23-F7C618A7A8AC}" type="presParOf" srcId="{F2BDC9F1-1FD3-4B27-A681-FB7F47DF53C0}" destId="{E01C0F4C-0D03-425E-8FE8-A85DB6908163}" srcOrd="3" destOrd="0" presId="urn:microsoft.com/office/officeart/2008/layout/AlternatingHexagons"/>
    <dgm:cxn modelId="{29D89B47-5DA5-429C-949B-77B037F7FF54}" type="presParOf" srcId="{F2BDC9F1-1FD3-4B27-A681-FB7F47DF53C0}" destId="{4BD33559-C2C1-426B-B7DF-709828B8B4DF}" srcOrd="4" destOrd="0" presId="urn:microsoft.com/office/officeart/2008/layout/AlternatingHexagons"/>
    <dgm:cxn modelId="{CAC52479-F9A1-45F4-8A2B-0FF67C6B736D}" type="presParOf" srcId="{50E464C9-2F0F-49B1-A3B7-63AB846666E0}" destId="{8807BB7B-0BB9-4047-A099-9D41786BD6CB}" srcOrd="3" destOrd="0" presId="urn:microsoft.com/office/officeart/2008/layout/AlternatingHexagons"/>
    <dgm:cxn modelId="{58FAABCF-9AED-49BE-B66F-E8ECBA74DBDF}" type="presParOf" srcId="{50E464C9-2F0F-49B1-A3B7-63AB846666E0}" destId="{44D6E29D-33AA-4971-B829-5DCBA729D1B4}" srcOrd="4" destOrd="0" presId="urn:microsoft.com/office/officeart/2008/layout/AlternatingHexagons"/>
    <dgm:cxn modelId="{D5B353A2-01D6-417E-BE1F-2A6259E8C8DE}" type="presParOf" srcId="{44D6E29D-33AA-4971-B829-5DCBA729D1B4}" destId="{105F22E2-C0C2-460C-8E35-E0EAAC0DD8FA}" srcOrd="0" destOrd="0" presId="urn:microsoft.com/office/officeart/2008/layout/AlternatingHexagons"/>
    <dgm:cxn modelId="{44BE2CAF-434E-4D3D-B86C-C341672B88AD}" type="presParOf" srcId="{44D6E29D-33AA-4971-B829-5DCBA729D1B4}" destId="{9A1CCE60-09E1-4B06-8254-22F59DFE28FC}" srcOrd="1" destOrd="0" presId="urn:microsoft.com/office/officeart/2008/layout/AlternatingHexagons"/>
    <dgm:cxn modelId="{B5921C84-FC05-413D-AB68-6DEEC9215189}" type="presParOf" srcId="{44D6E29D-33AA-4971-B829-5DCBA729D1B4}" destId="{15489550-D038-4053-BB5F-850AC899ABB1}" srcOrd="2" destOrd="0" presId="urn:microsoft.com/office/officeart/2008/layout/AlternatingHexagons"/>
    <dgm:cxn modelId="{C2BF5863-0888-4815-A81E-83A22ED79178}" type="presParOf" srcId="{44D6E29D-33AA-4971-B829-5DCBA729D1B4}" destId="{3AD1FD60-6A4E-443A-9D79-FE2066A805EB}" srcOrd="3" destOrd="0" presId="urn:microsoft.com/office/officeart/2008/layout/AlternatingHexagons"/>
    <dgm:cxn modelId="{00F646B7-B107-484E-B47D-E1682172D3BF}" type="presParOf" srcId="{44D6E29D-33AA-4971-B829-5DCBA729D1B4}" destId="{BD417CC5-1418-4228-A0D7-191836EC3B89}" srcOrd="4" destOrd="0" presId="urn:microsoft.com/office/officeart/2008/layout/AlternatingHexagons"/>
    <dgm:cxn modelId="{91656699-5D9A-43A3-95B8-29FAE1E9227A}" type="presParOf" srcId="{50E464C9-2F0F-49B1-A3B7-63AB846666E0}" destId="{27022A23-0F9C-46E8-98AA-3095F7E12CDF}" srcOrd="5" destOrd="0" presId="urn:microsoft.com/office/officeart/2008/layout/AlternatingHexagons"/>
    <dgm:cxn modelId="{A046B5F6-D383-43BD-8312-58427AD2E6CF}" type="presParOf" srcId="{50E464C9-2F0F-49B1-A3B7-63AB846666E0}" destId="{6772F7E4-80A5-4934-BC2F-39F192A46F59}" srcOrd="6" destOrd="0" presId="urn:microsoft.com/office/officeart/2008/layout/AlternatingHexagons"/>
    <dgm:cxn modelId="{A356E96A-06DD-47FD-BE73-1698C7960081}" type="presParOf" srcId="{6772F7E4-80A5-4934-BC2F-39F192A46F59}" destId="{6A1C58BC-E14C-47AC-9252-C92FE8029AA5}" srcOrd="0" destOrd="0" presId="urn:microsoft.com/office/officeart/2008/layout/AlternatingHexagons"/>
    <dgm:cxn modelId="{8FA73BD1-E809-46B6-9070-98F72718E7D5}" type="presParOf" srcId="{6772F7E4-80A5-4934-BC2F-39F192A46F59}" destId="{799429B9-9436-402F-A0FD-BFB796695BBF}" srcOrd="1" destOrd="0" presId="urn:microsoft.com/office/officeart/2008/layout/AlternatingHexagons"/>
    <dgm:cxn modelId="{321E895C-A866-4A6D-9EB9-043300FCACE0}" type="presParOf" srcId="{6772F7E4-80A5-4934-BC2F-39F192A46F59}" destId="{7BE8AC1C-D9DF-49CC-891C-7AC22960201B}" srcOrd="2" destOrd="0" presId="urn:microsoft.com/office/officeart/2008/layout/AlternatingHexagons"/>
    <dgm:cxn modelId="{6CB45EA0-56F4-46CC-980F-633E5E32DADE}" type="presParOf" srcId="{6772F7E4-80A5-4934-BC2F-39F192A46F59}" destId="{746BB220-C516-48F9-A28D-DC700A23806E}" srcOrd="3" destOrd="0" presId="urn:microsoft.com/office/officeart/2008/layout/AlternatingHexagons"/>
    <dgm:cxn modelId="{81C79749-9D4D-4B45-A83A-1C912A9C24CB}" type="presParOf" srcId="{6772F7E4-80A5-4934-BC2F-39F192A46F59}" destId="{093409D2-4126-4CC5-B4CC-B10E073C36A6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89B0E9-1B2D-4FA1-8746-7B3C0EA17F21}">
      <dsp:nvSpPr>
        <dsp:cNvPr id="0" name=""/>
        <dsp:cNvSpPr/>
      </dsp:nvSpPr>
      <dsp:spPr>
        <a:xfrm rot="5400000">
          <a:off x="2397344" y="88591"/>
          <a:ext cx="1322748" cy="1150791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>
              <a:solidFill>
                <a:schemeClr val="bg1"/>
              </a:solidFill>
            </a:rPr>
            <a:t>Quantum computing</a:t>
          </a:r>
          <a:endParaRPr lang="en-US" sz="1200" kern="1200" dirty="0"/>
        </a:p>
      </dsp:txBody>
      <dsp:txXfrm rot="5400000">
        <a:off x="2397344" y="88591"/>
        <a:ext cx="1322748" cy="1150791"/>
      </dsp:txXfrm>
    </dsp:sp>
    <dsp:sp modelId="{27F3CB79-1EA7-4194-8865-3616E83E5F71}">
      <dsp:nvSpPr>
        <dsp:cNvPr id="0" name=""/>
        <dsp:cNvSpPr/>
      </dsp:nvSpPr>
      <dsp:spPr>
        <a:xfrm>
          <a:off x="3669035" y="267162"/>
          <a:ext cx="1476187" cy="79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 </a:t>
          </a:r>
        </a:p>
      </dsp:txBody>
      <dsp:txXfrm>
        <a:off x="3669035" y="267162"/>
        <a:ext cx="1476187" cy="793649"/>
      </dsp:txXfrm>
    </dsp:sp>
    <dsp:sp modelId="{CCA560E4-DCCB-44BC-97D3-5EE9C864091C}">
      <dsp:nvSpPr>
        <dsp:cNvPr id="0" name=""/>
        <dsp:cNvSpPr/>
      </dsp:nvSpPr>
      <dsp:spPr>
        <a:xfrm rot="5400000">
          <a:off x="1154489" y="88591"/>
          <a:ext cx="1322748" cy="1150791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/>
            <a:t>Computer graphics and animation</a:t>
          </a:r>
          <a:endParaRPr lang="en-US" sz="1500" kern="1200" dirty="0"/>
        </a:p>
      </dsp:txBody>
      <dsp:txXfrm rot="5400000">
        <a:off x="1154489" y="88591"/>
        <a:ext cx="1322748" cy="1150791"/>
      </dsp:txXfrm>
    </dsp:sp>
    <dsp:sp modelId="{60A3579E-F786-4FC1-B7AC-0E059BDC028A}">
      <dsp:nvSpPr>
        <dsp:cNvPr id="0" name=""/>
        <dsp:cNvSpPr/>
      </dsp:nvSpPr>
      <dsp:spPr>
        <a:xfrm rot="5400000">
          <a:off x="1773536" y="1211340"/>
          <a:ext cx="1322748" cy="1150791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00" spc="10" baseline="0" dirty="0">
              <a:solidFill>
                <a:schemeClr val="bg1"/>
              </a:solidFill>
            </a:rPr>
            <a:t>Big</a:t>
          </a:r>
          <a:r>
            <a:rPr lang="en-AU" sz="1800" kern="100" baseline="0" dirty="0">
              <a:solidFill>
                <a:schemeClr val="bg1"/>
              </a:solidFill>
            </a:rPr>
            <a:t> </a:t>
          </a:r>
          <a:r>
            <a:rPr lang="en-AU" sz="1800" kern="100" baseline="0" dirty="0" smtClean="0"/>
            <a:t>data</a:t>
          </a:r>
          <a:endParaRPr lang="en-US" sz="1800" kern="100" baseline="0" dirty="0"/>
        </a:p>
      </dsp:txBody>
      <dsp:txXfrm rot="5400000">
        <a:off x="1773536" y="1211340"/>
        <a:ext cx="1322748" cy="1150791"/>
      </dsp:txXfrm>
    </dsp:sp>
    <dsp:sp modelId="{4F195CB6-DB97-4486-A6A0-DEA37319E46C}">
      <dsp:nvSpPr>
        <dsp:cNvPr id="0" name=""/>
        <dsp:cNvSpPr/>
      </dsp:nvSpPr>
      <dsp:spPr>
        <a:xfrm>
          <a:off x="383327" y="1389911"/>
          <a:ext cx="1428568" cy="79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 </a:t>
          </a:r>
        </a:p>
      </dsp:txBody>
      <dsp:txXfrm>
        <a:off x="383327" y="1389911"/>
        <a:ext cx="1428568" cy="793649"/>
      </dsp:txXfrm>
    </dsp:sp>
    <dsp:sp modelId="{E42B58E9-D1C9-40EB-8EFB-5DA099DD8561}">
      <dsp:nvSpPr>
        <dsp:cNvPr id="0" name=""/>
        <dsp:cNvSpPr/>
      </dsp:nvSpPr>
      <dsp:spPr>
        <a:xfrm rot="5400000">
          <a:off x="3016390" y="1211340"/>
          <a:ext cx="1322748" cy="1150791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/>
            <a:t>Robotics</a:t>
          </a:r>
          <a:endParaRPr lang="en-US" sz="1700" kern="1200" dirty="0"/>
        </a:p>
      </dsp:txBody>
      <dsp:txXfrm rot="5400000">
        <a:off x="3016390" y="1211340"/>
        <a:ext cx="1322748" cy="1150791"/>
      </dsp:txXfrm>
    </dsp:sp>
    <dsp:sp modelId="{1442FF65-00D2-41DE-AFF3-39387344F178}">
      <dsp:nvSpPr>
        <dsp:cNvPr id="0" name=""/>
        <dsp:cNvSpPr/>
      </dsp:nvSpPr>
      <dsp:spPr>
        <a:xfrm rot="5400000">
          <a:off x="2397344" y="2334089"/>
          <a:ext cx="1322748" cy="1150791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/>
            <a:t>Interaction design</a:t>
          </a:r>
        </a:p>
      </dsp:txBody>
      <dsp:txXfrm rot="5400000">
        <a:off x="2397344" y="2334089"/>
        <a:ext cx="1322748" cy="1150791"/>
      </dsp:txXfrm>
    </dsp:sp>
    <dsp:sp modelId="{945F9D62-45AA-49B2-8C79-A6BB6CA636D7}">
      <dsp:nvSpPr>
        <dsp:cNvPr id="0" name=""/>
        <dsp:cNvSpPr/>
      </dsp:nvSpPr>
      <dsp:spPr>
        <a:xfrm>
          <a:off x="3669035" y="2512660"/>
          <a:ext cx="1476187" cy="79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 </a:t>
          </a:r>
        </a:p>
      </dsp:txBody>
      <dsp:txXfrm>
        <a:off x="3669035" y="2512660"/>
        <a:ext cx="1476187" cy="793649"/>
      </dsp:txXfrm>
    </dsp:sp>
    <dsp:sp modelId="{460A6E8D-6B52-439F-A5A7-205E73F96F8D}">
      <dsp:nvSpPr>
        <dsp:cNvPr id="0" name=""/>
        <dsp:cNvSpPr/>
      </dsp:nvSpPr>
      <dsp:spPr>
        <a:xfrm rot="5400000">
          <a:off x="1154489" y="2334089"/>
          <a:ext cx="1322748" cy="1150791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AI</a:t>
          </a:r>
          <a:endParaRPr lang="en-US" sz="3600" kern="1200" dirty="0"/>
        </a:p>
      </dsp:txBody>
      <dsp:txXfrm rot="5400000">
        <a:off x="1154489" y="2334089"/>
        <a:ext cx="1322748" cy="1150791"/>
      </dsp:txXfrm>
    </dsp:sp>
    <dsp:sp modelId="{9A5793CD-6625-49FF-BCAE-EFCEA182E005}">
      <dsp:nvSpPr>
        <dsp:cNvPr id="0" name=""/>
        <dsp:cNvSpPr/>
      </dsp:nvSpPr>
      <dsp:spPr>
        <a:xfrm rot="5400000">
          <a:off x="1773536" y="3456838"/>
          <a:ext cx="1322748" cy="1150791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/>
            <a:t>Additive Manufacturing</a:t>
          </a:r>
          <a:endParaRPr lang="en-US" sz="1000" kern="1200" dirty="0"/>
        </a:p>
      </dsp:txBody>
      <dsp:txXfrm rot="5400000">
        <a:off x="1773536" y="3456838"/>
        <a:ext cx="1322748" cy="1150791"/>
      </dsp:txXfrm>
    </dsp:sp>
    <dsp:sp modelId="{19BB7DD1-0FF7-426B-9406-0DF073C5BD76}">
      <dsp:nvSpPr>
        <dsp:cNvPr id="0" name=""/>
        <dsp:cNvSpPr/>
      </dsp:nvSpPr>
      <dsp:spPr>
        <a:xfrm>
          <a:off x="383327" y="3635409"/>
          <a:ext cx="1428568" cy="79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4DCE2-9540-4CCE-86C0-BD30A399F475}">
      <dsp:nvSpPr>
        <dsp:cNvPr id="0" name=""/>
        <dsp:cNvSpPr/>
      </dsp:nvSpPr>
      <dsp:spPr>
        <a:xfrm rot="5400000">
          <a:off x="3016390" y="3456838"/>
          <a:ext cx="1322748" cy="1150791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loT</a:t>
          </a:r>
          <a:endParaRPr lang="en-US" sz="3600" kern="1200" dirty="0"/>
        </a:p>
      </dsp:txBody>
      <dsp:txXfrm rot="5400000">
        <a:off x="3016390" y="3456838"/>
        <a:ext cx="1322748" cy="11507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B00F4-5B72-4519-BF93-11875FA79D06}">
      <dsp:nvSpPr>
        <dsp:cNvPr id="0" name=""/>
        <dsp:cNvSpPr/>
      </dsp:nvSpPr>
      <dsp:spPr>
        <a:xfrm rot="5400000">
          <a:off x="1990703" y="271710"/>
          <a:ext cx="1307436" cy="1137469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</a:rPr>
            <a:t>Software</a:t>
          </a:r>
          <a:endParaRPr lang="en-US" sz="1400" kern="1200" dirty="0"/>
        </a:p>
      </dsp:txBody>
      <dsp:txXfrm rot="5400000">
        <a:off x="1990703" y="271710"/>
        <a:ext cx="1307436" cy="1137469"/>
      </dsp:txXfrm>
    </dsp:sp>
    <dsp:sp modelId="{81AF84BD-6FD4-4251-BA25-A2C8F0032201}">
      <dsp:nvSpPr>
        <dsp:cNvPr id="0" name=""/>
        <dsp:cNvSpPr/>
      </dsp:nvSpPr>
      <dsp:spPr>
        <a:xfrm>
          <a:off x="3247672" y="448214"/>
          <a:ext cx="1459099" cy="78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1BCCE-4AD7-4A13-8038-591F3282CD67}">
      <dsp:nvSpPr>
        <dsp:cNvPr id="0" name=""/>
        <dsp:cNvSpPr/>
      </dsp:nvSpPr>
      <dsp:spPr>
        <a:xfrm rot="5400000">
          <a:off x="762235" y="271710"/>
          <a:ext cx="1307436" cy="1137469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>
              <a:solidFill>
                <a:schemeClr val="bg1"/>
              </a:solidFill>
            </a:rPr>
            <a:t>Sustainable technologies</a:t>
          </a:r>
          <a:endParaRPr lang="en-US" sz="1100" kern="1200" dirty="0"/>
        </a:p>
      </dsp:txBody>
      <dsp:txXfrm rot="5400000">
        <a:off x="762235" y="271710"/>
        <a:ext cx="1307436" cy="1137469"/>
      </dsp:txXfrm>
    </dsp:sp>
    <dsp:sp modelId="{3F5B20D9-8B80-4D8F-9C6E-6E50A10DFAE9}">
      <dsp:nvSpPr>
        <dsp:cNvPr id="0" name=""/>
        <dsp:cNvSpPr/>
      </dsp:nvSpPr>
      <dsp:spPr>
        <a:xfrm rot="5400000">
          <a:off x="1374115" y="1381462"/>
          <a:ext cx="1307436" cy="1137469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</a:rPr>
            <a:t>Cloud and security</a:t>
          </a:r>
          <a:endParaRPr lang="en-US" sz="1400" kern="1200" dirty="0"/>
        </a:p>
      </dsp:txBody>
      <dsp:txXfrm rot="5400000">
        <a:off x="1374115" y="1381462"/>
        <a:ext cx="1307436" cy="1137469"/>
      </dsp:txXfrm>
    </dsp:sp>
    <dsp:sp modelId="{A97AEC77-71F6-4FBF-ABE2-1A69289C18B0}">
      <dsp:nvSpPr>
        <dsp:cNvPr id="0" name=""/>
        <dsp:cNvSpPr/>
      </dsp:nvSpPr>
      <dsp:spPr>
        <a:xfrm>
          <a:off x="0" y="1557966"/>
          <a:ext cx="1412031" cy="78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33559-C2C1-426B-B7DF-709828B8B4DF}">
      <dsp:nvSpPr>
        <dsp:cNvPr id="0" name=""/>
        <dsp:cNvSpPr/>
      </dsp:nvSpPr>
      <dsp:spPr>
        <a:xfrm rot="5400000">
          <a:off x="2602583" y="1381462"/>
          <a:ext cx="1307436" cy="1137469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err="1">
              <a:solidFill>
                <a:schemeClr val="bg1"/>
              </a:solidFill>
            </a:rPr>
            <a:t>Blockchain</a:t>
          </a:r>
          <a:endParaRPr lang="en-US" sz="1400" kern="1200" dirty="0"/>
        </a:p>
      </dsp:txBody>
      <dsp:txXfrm rot="5400000">
        <a:off x="2602583" y="1381462"/>
        <a:ext cx="1307436" cy="1137469"/>
      </dsp:txXfrm>
    </dsp:sp>
    <dsp:sp modelId="{105F22E2-C0C2-460C-8E35-E0EAAC0DD8FA}">
      <dsp:nvSpPr>
        <dsp:cNvPr id="0" name=""/>
        <dsp:cNvSpPr/>
      </dsp:nvSpPr>
      <dsp:spPr>
        <a:xfrm rot="5400000">
          <a:off x="1990703" y="2491215"/>
          <a:ext cx="1307436" cy="1137469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Mechatronics</a:t>
          </a:r>
          <a:endParaRPr lang="en-US" sz="1000" kern="1200" dirty="0"/>
        </a:p>
      </dsp:txBody>
      <dsp:txXfrm rot="5400000">
        <a:off x="1990703" y="2491215"/>
        <a:ext cx="1307436" cy="1137469"/>
      </dsp:txXfrm>
    </dsp:sp>
    <dsp:sp modelId="{9A1CCE60-09E1-4B06-8254-22F59DFE28FC}">
      <dsp:nvSpPr>
        <dsp:cNvPr id="0" name=""/>
        <dsp:cNvSpPr/>
      </dsp:nvSpPr>
      <dsp:spPr>
        <a:xfrm>
          <a:off x="3247672" y="2667719"/>
          <a:ext cx="1459099" cy="78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7CC5-1418-4228-A0D7-191836EC3B89}">
      <dsp:nvSpPr>
        <dsp:cNvPr id="0" name=""/>
        <dsp:cNvSpPr/>
      </dsp:nvSpPr>
      <dsp:spPr>
        <a:xfrm rot="5400000">
          <a:off x="762235" y="2491215"/>
          <a:ext cx="1307436" cy="1137469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>
              <a:solidFill>
                <a:schemeClr val="bg1"/>
              </a:solidFill>
            </a:rPr>
            <a:t>AR/VR</a:t>
          </a:r>
          <a:endParaRPr lang="en-US" sz="2300" kern="1200" dirty="0"/>
        </a:p>
      </dsp:txBody>
      <dsp:txXfrm rot="5400000">
        <a:off x="762235" y="2491215"/>
        <a:ext cx="1307436" cy="1137469"/>
      </dsp:txXfrm>
    </dsp:sp>
    <dsp:sp modelId="{6A1C58BC-E14C-47AC-9252-C92FE8029AA5}">
      <dsp:nvSpPr>
        <dsp:cNvPr id="0" name=""/>
        <dsp:cNvSpPr/>
      </dsp:nvSpPr>
      <dsp:spPr>
        <a:xfrm rot="5400000">
          <a:off x="1374115" y="3600967"/>
          <a:ext cx="1307436" cy="1137469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</a:rPr>
            <a:t>Machine Learning</a:t>
          </a:r>
          <a:endParaRPr lang="en-US" sz="1400" kern="1200" dirty="0"/>
        </a:p>
      </dsp:txBody>
      <dsp:txXfrm rot="5400000">
        <a:off x="1374115" y="3600967"/>
        <a:ext cx="1307436" cy="1137469"/>
      </dsp:txXfrm>
    </dsp:sp>
    <dsp:sp modelId="{799429B9-9436-402F-A0FD-BFB796695BBF}">
      <dsp:nvSpPr>
        <dsp:cNvPr id="0" name=""/>
        <dsp:cNvSpPr/>
      </dsp:nvSpPr>
      <dsp:spPr>
        <a:xfrm>
          <a:off x="0" y="3777471"/>
          <a:ext cx="1412031" cy="78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409D2-4126-4CC5-B4CC-B10E073C36A6}">
      <dsp:nvSpPr>
        <dsp:cNvPr id="0" name=""/>
        <dsp:cNvSpPr/>
      </dsp:nvSpPr>
      <dsp:spPr>
        <a:xfrm rot="5400000">
          <a:off x="2602583" y="3600967"/>
          <a:ext cx="1307436" cy="1137469"/>
        </a:xfrm>
        <a:prstGeom prst="hexagon">
          <a:avLst>
            <a:gd name="adj" fmla="val 25000"/>
            <a:gd name="vf" fmla="val 115470"/>
          </a:avLst>
        </a:prstGeom>
        <a:solidFill>
          <a:srgbClr val="240C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Bio-engineering</a:t>
          </a:r>
          <a:endParaRPr lang="en-US" sz="1200" kern="1200" dirty="0"/>
        </a:p>
      </dsp:txBody>
      <dsp:txXfrm rot="5400000">
        <a:off x="2602583" y="3600967"/>
        <a:ext cx="1307436" cy="1137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5D693-C03E-49CD-8BF6-F558E7874D37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651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64651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6B777-C02B-451C-9FCD-BF805D776F6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78503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74FF6-1680-48A5-9C3C-F69FE737EBCF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0" y="4693922"/>
            <a:ext cx="5335270" cy="38404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4B2F-0BA3-417E-B99A-D749DBD82CE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6689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4836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5477E-A27E-124B-A8DE-BFC7EC25DA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498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792-D60C-466B-8A30-06807FFCEF9A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7987-B3A7-4261-9178-EC84C1CD1A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4427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792-D60C-466B-8A30-06807FFCEF9A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7987-B3A7-4261-9178-EC84C1CD1A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0298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792-D60C-466B-8A30-06807FFCEF9A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7987-B3A7-4261-9178-EC84C1CD1A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3014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792-D60C-466B-8A30-06807FFCEF9A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7987-B3A7-4261-9178-EC84C1CD1A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77655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792-D60C-466B-8A30-06807FFCEF9A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7987-B3A7-4261-9178-EC84C1CD1A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2251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792-D60C-466B-8A30-06807FFCEF9A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7987-B3A7-4261-9178-EC84C1CD1A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68269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792-D60C-466B-8A30-06807FFCEF9A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7987-B3A7-4261-9178-EC84C1CD1A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10080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792-D60C-466B-8A30-06807FFCEF9A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7987-B3A7-4261-9178-EC84C1CD1A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7045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792-D60C-466B-8A30-06807FFCEF9A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7987-B3A7-4261-9178-EC84C1CD1A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0740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792-D60C-466B-8A30-06807FFCEF9A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7987-B3A7-4261-9178-EC84C1CD1A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66026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6792-D60C-466B-8A30-06807FFCEF9A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7987-B3A7-4261-9178-EC84C1CD1A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94616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6792-D60C-466B-8A30-06807FFCEF9A}" type="datetimeFigureOut">
              <a:rPr lang="en-AU" smtClean="0"/>
              <a:pPr/>
              <a:t>28/05/2023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7987-B3A7-4261-9178-EC84C1CD1A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3759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uts.edu.au/about/faculty-engineering-and-information-technology/research-faculty-engineering-and-it/funding/techcelerator/submitting-your-techcelerator-applic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s.edu.au/about/faculty-engineering-and-information-technology/research-faculty-engineering-and-it/funding/techcelerator/submitting-your-techcelerator-application" TargetMode="External"/><Relationship Id="rId2" Type="http://schemas.openxmlformats.org/officeDocument/2006/relationships/hyperlink" Target="https://www.uts.edu.au/about/faculty-engineering-and-information-technology/research-faculty-engineering-and-it/funding/techcelera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hyperlink" Target="https://www.uts.edu.au/about/faculty-engineering-and-information-technology/research-faculty-engineering-and-it/funding/techcelerator/common-questions-about-techcelerat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804" y="361144"/>
            <a:ext cx="1063894" cy="10307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0211" y="3244590"/>
            <a:ext cx="9144000" cy="2124507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pPr algn="r"/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                                                        </a:t>
            </a:r>
            <a:r>
              <a:rPr lang="en-AU" sz="2800" dirty="0" smtClean="0">
                <a:solidFill>
                  <a:schemeClr val="bg1"/>
                </a:solidFill>
              </a:rPr>
              <a:t>Program </a:t>
            </a:r>
            <a:r>
              <a:rPr lang="en-AU" sz="2800" dirty="0" smtClean="0">
                <a:solidFill>
                  <a:schemeClr val="bg1"/>
                </a:solidFill>
              </a:rPr>
              <a:t>Information Session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211" y="789854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en-AU" b="1" dirty="0" smtClean="0"/>
              <a:t>                       </a:t>
            </a:r>
            <a:r>
              <a:rPr lang="en-AU" b="1" dirty="0" smtClean="0">
                <a:solidFill>
                  <a:srgbClr val="00B0F0"/>
                </a:solidFill>
              </a:rPr>
              <a:t>Tech</a:t>
            </a:r>
            <a:r>
              <a:rPr lang="en-AU" b="1" dirty="0" smtClean="0">
                <a:solidFill>
                  <a:schemeClr val="bg1"/>
                </a:solidFill>
              </a:rPr>
              <a:t>celerator</a:t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400" dirty="0" smtClean="0">
                <a:solidFill>
                  <a:schemeClr val="bg1"/>
                </a:solidFill>
              </a:rPr>
              <a:t>                                                                                                    </a:t>
            </a:r>
            <a:r>
              <a:rPr lang="en-AU" sz="1400" i="1" dirty="0" smtClean="0">
                <a:solidFill>
                  <a:schemeClr val="bg1"/>
                </a:solidFill>
              </a:rPr>
              <a:t>Supporting </a:t>
            </a:r>
            <a:r>
              <a:rPr lang="en-AU" sz="1400" i="1" dirty="0">
                <a:solidFill>
                  <a:schemeClr val="bg1"/>
                </a:solidFill>
              </a:rPr>
              <a:t>early stage prototyping in Deep </a:t>
            </a:r>
            <a:r>
              <a:rPr lang="en-AU" sz="1400" i="1" dirty="0" smtClean="0">
                <a:solidFill>
                  <a:schemeClr val="bg1"/>
                </a:solidFill>
              </a:rPr>
              <a:t>Tech</a:t>
            </a:r>
            <a:r>
              <a:rPr lang="en-AU" sz="1400" i="1" dirty="0" smtClean="0"/>
              <a:t/>
            </a:r>
            <a:br>
              <a:rPr lang="en-AU" sz="1400" i="1" dirty="0" smtClean="0"/>
            </a:br>
            <a:r>
              <a:rPr lang="en-AU" sz="1200" i="1" dirty="0"/>
              <a:t/>
            </a:r>
            <a:br>
              <a:rPr lang="en-AU" sz="1200" i="1" dirty="0"/>
            </a:br>
            <a:r>
              <a:rPr lang="en-AU" sz="1200" i="1" dirty="0" smtClean="0"/>
              <a:t/>
            </a:r>
            <a:br>
              <a:rPr lang="en-AU" sz="1200" i="1" dirty="0" smtClean="0"/>
            </a:br>
            <a:endParaRPr lang="en-AU" sz="1200" dirty="0"/>
          </a:p>
        </p:txBody>
      </p:sp>
      <p:sp>
        <p:nvSpPr>
          <p:cNvPr id="6" name="Rectangle 5"/>
          <p:cNvSpPr/>
          <p:nvPr/>
        </p:nvSpPr>
        <p:spPr>
          <a:xfrm>
            <a:off x="4932219" y="4992255"/>
            <a:ext cx="3158836" cy="1311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600" dirty="0" smtClean="0">
                <a:solidFill>
                  <a:schemeClr val="bg1"/>
                </a:solidFill>
              </a:rPr>
              <a:t>Dilek Cetindamar Kozanoglu, PhD</a:t>
            </a:r>
          </a:p>
          <a:p>
            <a:pPr algn="r"/>
            <a:r>
              <a:rPr lang="en-AU" sz="1600" dirty="0" smtClean="0">
                <a:solidFill>
                  <a:schemeClr val="bg1"/>
                </a:solidFill>
              </a:rPr>
              <a:t>Director, Techcelerator </a:t>
            </a:r>
            <a:endParaRPr lang="en-AU" sz="1600" dirty="0">
              <a:solidFill>
                <a:schemeClr val="bg1"/>
              </a:solidFill>
            </a:endParaRPr>
          </a:p>
          <a:p>
            <a:pPr algn="r"/>
            <a:r>
              <a:rPr lang="en-AU" sz="1600" dirty="0" smtClean="0">
                <a:solidFill>
                  <a:schemeClr val="bg1"/>
                </a:solidFill>
              </a:rPr>
              <a:t>Faculty of Engineering and IT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xmlns="" val="9388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  <a:t>Essential Component – Desirability</a:t>
            </a:r>
            <a:b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3. Is the </a:t>
            </a:r>
            <a:r>
              <a:rPr lang="en-AU" b="1" dirty="0"/>
              <a:t>Market attractive?</a:t>
            </a:r>
          </a:p>
          <a:p>
            <a:pPr lvl="1"/>
            <a:r>
              <a:rPr lang="en-AU" dirty="0"/>
              <a:t>Industry growth potential </a:t>
            </a:r>
          </a:p>
          <a:p>
            <a:pPr lvl="1"/>
            <a:r>
              <a:rPr lang="en-AU" dirty="0" smtClean="0"/>
              <a:t>Size </a:t>
            </a:r>
            <a:r>
              <a:rPr lang="en-AU" dirty="0"/>
              <a:t>of the market</a:t>
            </a:r>
          </a:p>
          <a:p>
            <a:pPr lvl="1"/>
            <a:r>
              <a:rPr lang="en-AU" dirty="0" smtClean="0"/>
              <a:t>Entry barriers/risks</a:t>
            </a:r>
            <a:endParaRPr lang="en-AU" dirty="0"/>
          </a:p>
          <a:p>
            <a:pPr lvl="1"/>
            <a:r>
              <a:rPr lang="en-AU" dirty="0"/>
              <a:t>Competitive analysis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dirty="0" smtClean="0"/>
              <a:t>Competitors </a:t>
            </a:r>
            <a:r>
              <a:rPr lang="en-AU" dirty="0"/>
              <a:t>(numbers? Strength?) </a:t>
            </a:r>
            <a:endParaRPr lang="en-AU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AU" dirty="0"/>
              <a:t>Alternative products/service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dirty="0"/>
              <a:t>The unique features of your proposal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dirty="0" smtClean="0"/>
              <a:t>Competitive advantage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89650"/>
            <a:ext cx="12192000" cy="714086"/>
            <a:chOff x="0" y="0"/>
            <a:chExt cx="6860540" cy="37526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671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  <a:t>Checklist</a:t>
            </a:r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 Take time to conduct desk research</a:t>
            </a:r>
            <a:endParaRPr lang="en-AU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 Talk </a:t>
            </a:r>
            <a:r>
              <a:rPr lang="en-AU" dirty="0"/>
              <a:t>with potential customers or conducts simple surveys (demonstrate the need)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 Make </a:t>
            </a:r>
            <a:r>
              <a:rPr lang="en-AU" dirty="0"/>
              <a:t>sure you are proposing something unique and not replicating a </a:t>
            </a:r>
            <a:r>
              <a:rPr lang="en-AU" dirty="0" smtClean="0"/>
              <a:t>  solution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Conduct a quick competitive analysis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 Emphasise </a:t>
            </a:r>
            <a:r>
              <a:rPr lang="en-AU" dirty="0"/>
              <a:t>customer validation activities in you project plan</a:t>
            </a:r>
          </a:p>
          <a:p>
            <a:pPr marL="0" indent="0">
              <a:buNone/>
            </a:pP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89650"/>
            <a:ext cx="12192000" cy="714086"/>
            <a:chOff x="0" y="0"/>
            <a:chExt cx="6860540" cy="37526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28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  <a:t>Essential Component </a:t>
            </a:r>
            <a:r>
              <a:rPr lang="en-AU" b="1" dirty="0">
                <a:solidFill>
                  <a:schemeClr val="accent1">
                    <a:lumMod val="50000"/>
                  </a:schemeClr>
                </a:solidFill>
              </a:rPr>
              <a:t>- Feasibility</a:t>
            </a:r>
            <a:r>
              <a:rPr lang="en-AU" dirty="0"/>
              <a:t/>
            </a:r>
            <a:br>
              <a:rPr lang="en-AU" dirty="0"/>
            </a:b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it an original deployment of deep tech?</a:t>
            </a:r>
          </a:p>
          <a:p>
            <a:r>
              <a:rPr lang="en-AU" dirty="0"/>
              <a:t>Does it leverage UTS facilities/research?</a:t>
            </a:r>
          </a:p>
          <a:p>
            <a:r>
              <a:rPr lang="en-AU" dirty="0"/>
              <a:t>Do you own the IP? Are you respecting the IP of others?</a:t>
            </a:r>
          </a:p>
          <a:p>
            <a:r>
              <a:rPr lang="en-AU" dirty="0"/>
              <a:t>Is this feasible in a 4 month </a:t>
            </a:r>
            <a:r>
              <a:rPr lang="en-AU" dirty="0" smtClean="0"/>
              <a:t>period?</a:t>
            </a:r>
            <a:endParaRPr lang="en-AU" dirty="0"/>
          </a:p>
          <a:p>
            <a:r>
              <a:rPr lang="en-AU" dirty="0"/>
              <a:t>Do you have an appropriate and well-estimated milestones, tasks and budget</a:t>
            </a:r>
            <a:r>
              <a:rPr lang="en-AU" dirty="0" smtClean="0"/>
              <a:t>? How </a:t>
            </a:r>
            <a:r>
              <a:rPr lang="en-AU" dirty="0"/>
              <a:t>this funds takes </a:t>
            </a:r>
            <a:r>
              <a:rPr lang="en-AU" dirty="0" smtClean="0"/>
              <a:t>you to </a:t>
            </a:r>
            <a:r>
              <a:rPr lang="en-AU" dirty="0"/>
              <a:t>the next stage of </a:t>
            </a:r>
            <a:r>
              <a:rPr lang="en-AU" dirty="0" smtClean="0"/>
              <a:t>commercialisation?</a:t>
            </a: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89650"/>
            <a:ext cx="12192000" cy="714086"/>
            <a:chOff x="0" y="0"/>
            <a:chExt cx="6860540" cy="37526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710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  <a:t>Checklist</a:t>
            </a:r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Draft </a:t>
            </a:r>
            <a:r>
              <a:rPr lang="en-AU" dirty="0"/>
              <a:t>your project plan and </a:t>
            </a:r>
            <a:r>
              <a:rPr lang="en-AU" dirty="0" smtClean="0"/>
              <a:t>budget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Conduct an IP search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89650"/>
            <a:ext cx="12192000" cy="714086"/>
            <a:chOff x="0" y="0"/>
            <a:chExt cx="6860540" cy="37526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22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  <a:t>Essential Component - </a:t>
            </a:r>
            <a:r>
              <a:rPr lang="en-AU" b="1" i="1" dirty="0" smtClean="0">
                <a:solidFill>
                  <a:schemeClr val="accent1">
                    <a:lumMod val="50000"/>
                  </a:schemeClr>
                </a:solidFill>
              </a:rPr>
              <a:t>Viability</a:t>
            </a:r>
            <a:endParaRPr lang="en-A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43" y="167796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dirty="0"/>
              <a:t>Do you have the right </a:t>
            </a:r>
            <a:r>
              <a:rPr lang="en-AU" b="1" u="sng" dirty="0"/>
              <a:t>business model</a:t>
            </a:r>
            <a:r>
              <a:rPr lang="en-AU" b="1" dirty="0"/>
              <a:t>?</a:t>
            </a:r>
          </a:p>
          <a:p>
            <a:r>
              <a:rPr lang="en-AU" dirty="0"/>
              <a:t>Have I considered &amp; chosen the appropriate channel(s)?</a:t>
            </a:r>
          </a:p>
          <a:p>
            <a:r>
              <a:rPr lang="en-AU" dirty="0"/>
              <a:t>Have I identified the key metrics I will use for measuring performance?</a:t>
            </a:r>
          </a:p>
          <a:p>
            <a:pPr marL="0" indent="0">
              <a:buNone/>
            </a:pPr>
            <a:r>
              <a:rPr lang="en-AU" sz="1500" dirty="0"/>
              <a:t> </a:t>
            </a:r>
            <a:endParaRPr lang="en-AU" sz="1500" dirty="0" smtClean="0"/>
          </a:p>
          <a:p>
            <a:pPr marL="0" indent="0">
              <a:buNone/>
            </a:pPr>
            <a:r>
              <a:rPr lang="en-AU" b="1" dirty="0" smtClean="0"/>
              <a:t>Do you have the right </a:t>
            </a:r>
            <a:r>
              <a:rPr lang="en-AU" b="1" u="sng" dirty="0" smtClean="0"/>
              <a:t>market alliances or partners</a:t>
            </a:r>
            <a:r>
              <a:rPr lang="en-AU" b="1" dirty="0" smtClean="0"/>
              <a:t>?</a:t>
            </a:r>
          </a:p>
          <a:p>
            <a:r>
              <a:rPr lang="en-AU" dirty="0" smtClean="0"/>
              <a:t>Have </a:t>
            </a:r>
            <a:r>
              <a:rPr lang="en-AU" dirty="0"/>
              <a:t>I identified my first customer(s)or early adopters?</a:t>
            </a:r>
          </a:p>
          <a:p>
            <a:r>
              <a:rPr lang="en-AU" dirty="0" smtClean="0"/>
              <a:t>What </a:t>
            </a:r>
            <a:r>
              <a:rPr lang="en-AU" dirty="0"/>
              <a:t>partnerships or market alliances will enhance my business goals? </a:t>
            </a:r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r>
              <a:rPr lang="en-AU" b="1" dirty="0"/>
              <a:t>Do you have the right </a:t>
            </a:r>
            <a:r>
              <a:rPr lang="en-AU" b="1" u="sng" dirty="0"/>
              <a:t>team</a:t>
            </a:r>
            <a:r>
              <a:rPr lang="en-AU" b="1" dirty="0"/>
              <a:t>?</a:t>
            </a:r>
          </a:p>
          <a:p>
            <a:r>
              <a:rPr lang="en-AU" dirty="0" smtClean="0"/>
              <a:t>Are </a:t>
            </a:r>
            <a:r>
              <a:rPr lang="en-AU" dirty="0"/>
              <a:t>my mindsets, skills &amp; experience aligned with this solution?</a:t>
            </a:r>
          </a:p>
          <a:p>
            <a:r>
              <a:rPr lang="en-AU" dirty="0" smtClean="0"/>
              <a:t>Can </a:t>
            </a:r>
            <a:r>
              <a:rPr lang="en-AU" dirty="0"/>
              <a:t>I/we demonstrate our unfair advantage?</a:t>
            </a:r>
          </a:p>
          <a:p>
            <a:r>
              <a:rPr lang="en-AU" dirty="0" smtClean="0"/>
              <a:t>How </a:t>
            </a:r>
            <a:r>
              <a:rPr lang="en-AU" dirty="0"/>
              <a:t>can I demonstrate my passion for the problem and the customer?</a:t>
            </a:r>
          </a:p>
          <a:p>
            <a:pPr marL="0" indent="0">
              <a:buNone/>
            </a:pP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89650"/>
            <a:ext cx="12192000" cy="714086"/>
            <a:chOff x="0" y="0"/>
            <a:chExt cx="6860540" cy="37526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74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  <a:t>Checklist</a:t>
            </a:r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11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AU" dirty="0"/>
              <a:t>Conduct the desk research to identify the profile of your first customer or early adopters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AU" dirty="0"/>
              <a:t>Read the article about market alliances/partnerships so that you could answer a question about which partners are aligned to your solution alliances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AU" dirty="0"/>
              <a:t>Identify the business model and revenue model that makes sense at this point in the ideation process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AU" dirty="0"/>
              <a:t>Identify what makes you/your team special—your unfair advantage</a:t>
            </a:r>
          </a:p>
          <a:p>
            <a:pPr marL="0" indent="0">
              <a:buNone/>
            </a:pP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89650"/>
            <a:ext cx="12192000" cy="714086"/>
            <a:chOff x="0" y="0"/>
            <a:chExt cx="6860540" cy="37526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856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  <a:t>How to prepare the video?</a:t>
            </a:r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Be authentic, not too ‘sales-y’ – we are more interested in you than the product. </a:t>
            </a:r>
          </a:p>
          <a:p>
            <a:r>
              <a:rPr lang="en-AU" dirty="0" smtClean="0"/>
              <a:t>Create </a:t>
            </a:r>
            <a:r>
              <a:rPr lang="en-AU" dirty="0"/>
              <a:t>the </a:t>
            </a:r>
            <a:r>
              <a:rPr lang="en-AU" dirty="0" smtClean="0"/>
              <a:t>video </a:t>
            </a:r>
            <a:r>
              <a:rPr lang="en-AU" dirty="0"/>
              <a:t>as if you were presenting to a live, non-technical audience </a:t>
            </a:r>
            <a:r>
              <a:rPr lang="en-AU" dirty="0" smtClean="0"/>
              <a:t> - avoid </a:t>
            </a:r>
            <a:r>
              <a:rPr lang="en-AU" dirty="0"/>
              <a:t>use technical or theoretic language </a:t>
            </a:r>
            <a:endParaRPr lang="en-AU" dirty="0" smtClean="0"/>
          </a:p>
          <a:p>
            <a:r>
              <a:rPr lang="en-AU" dirty="0" smtClean="0"/>
              <a:t>Tell the story as simply and specifically as possible. Don’t get stuck in the details.</a:t>
            </a:r>
          </a:p>
          <a:p>
            <a:r>
              <a:rPr lang="en-AU" dirty="0" smtClean="0"/>
              <a:t>Practice and get a mate to review your application.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u="sng" dirty="0" smtClean="0">
                <a:hlinkClick r:id="rId2"/>
              </a:rPr>
              <a:t>Video Resources </a:t>
            </a:r>
            <a:r>
              <a:rPr lang="en-AU" dirty="0" smtClean="0"/>
              <a:t>on Techcelerator Website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89650"/>
            <a:ext cx="12192000" cy="714086"/>
            <a:chOff x="0" y="0"/>
            <a:chExt cx="6860540" cy="37526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476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868"/>
            <a:ext cx="10515600" cy="1325563"/>
          </a:xfrm>
        </p:spPr>
        <p:txBody>
          <a:bodyPr/>
          <a:lstStyle/>
          <a:p>
            <a: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  <a:t>Questions ?</a:t>
            </a:r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FAQ on the Techcelerator website</a:t>
            </a:r>
          </a:p>
          <a:p>
            <a:r>
              <a:rPr lang="en-AU" dirty="0" smtClean="0"/>
              <a:t>Send your questions to Jessica Gu via chat during the Information Session – any questions we can’t answer now, we will follow up through email. </a:t>
            </a:r>
          </a:p>
          <a:p>
            <a:r>
              <a:rPr lang="en-AU" dirty="0" smtClean="0"/>
              <a:t>Techcelerator@uts.edu.au</a:t>
            </a:r>
          </a:p>
          <a:p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89650"/>
            <a:ext cx="12192000" cy="714086"/>
            <a:chOff x="0" y="0"/>
            <a:chExt cx="6860540" cy="37526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92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3728" y="414139"/>
            <a:ext cx="43896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 Black" panose="020B0A04020102020204" pitchFamily="34" charset="0"/>
              </a:rPr>
              <a:t>Program</a:t>
            </a:r>
            <a:r>
              <a:rPr sz="3200" b="1" spc="-75" dirty="0">
                <a:latin typeface="Arial Black" panose="020B0A04020102020204" pitchFamily="34" charset="0"/>
              </a:rPr>
              <a:t> </a:t>
            </a:r>
            <a:r>
              <a:rPr sz="3200" b="1" spc="-5" dirty="0">
                <a:latin typeface="Arial Black" panose="020B0A04020102020204" pitchFamily="34" charset="0"/>
              </a:rPr>
              <a:t>Overview</a:t>
            </a:r>
            <a:endParaRPr sz="3200" b="1" dirty="0"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1908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2192000" h="736600">
                <a:moveTo>
                  <a:pt x="12192000" y="0"/>
                </a:moveTo>
                <a:lnTo>
                  <a:pt x="0" y="0"/>
                </a:lnTo>
                <a:lnTo>
                  <a:pt x="0" y="736091"/>
                </a:lnTo>
                <a:lnTo>
                  <a:pt x="12192000" y="7360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31840" y="6376332"/>
            <a:ext cx="1581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uts.edu.au/Techcelerator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" y="277368"/>
            <a:ext cx="734567" cy="74218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047" y="3829811"/>
            <a:ext cx="1597660" cy="1155700"/>
            <a:chOff x="3047" y="3829811"/>
            <a:chExt cx="1597660" cy="1155700"/>
          </a:xfrm>
        </p:grpSpPr>
        <p:sp>
          <p:nvSpPr>
            <p:cNvPr id="7" name="object 7"/>
            <p:cNvSpPr/>
            <p:nvPr/>
          </p:nvSpPr>
          <p:spPr>
            <a:xfrm>
              <a:off x="9144" y="3835907"/>
              <a:ext cx="1584960" cy="1143000"/>
            </a:xfrm>
            <a:custGeom>
              <a:avLst/>
              <a:gdLst/>
              <a:ahLst/>
              <a:cxnLst/>
              <a:rect l="l" t="t" r="r" b="b"/>
              <a:pathLst>
                <a:path w="1584960" h="1143000">
                  <a:moveTo>
                    <a:pt x="1584960" y="0"/>
                  </a:moveTo>
                  <a:lnTo>
                    <a:pt x="0" y="0"/>
                  </a:lnTo>
                  <a:lnTo>
                    <a:pt x="0" y="184150"/>
                  </a:lnTo>
                  <a:lnTo>
                    <a:pt x="0" y="1143000"/>
                  </a:lnTo>
                  <a:lnTo>
                    <a:pt x="184251" y="1143000"/>
                  </a:lnTo>
                  <a:lnTo>
                    <a:pt x="184251" y="184150"/>
                  </a:lnTo>
                  <a:lnTo>
                    <a:pt x="1584960" y="184150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3" y="3835907"/>
              <a:ext cx="1584960" cy="1143000"/>
            </a:xfrm>
            <a:custGeom>
              <a:avLst/>
              <a:gdLst/>
              <a:ahLst/>
              <a:cxnLst/>
              <a:rect l="l" t="t" r="r" b="b"/>
              <a:pathLst>
                <a:path w="1584960" h="1143000">
                  <a:moveTo>
                    <a:pt x="1584960" y="0"/>
                  </a:moveTo>
                  <a:lnTo>
                    <a:pt x="1584960" y="184137"/>
                  </a:lnTo>
                  <a:lnTo>
                    <a:pt x="184251" y="184137"/>
                  </a:lnTo>
                  <a:lnTo>
                    <a:pt x="184251" y="1143000"/>
                  </a:lnTo>
                  <a:lnTo>
                    <a:pt x="0" y="1143000"/>
                  </a:lnTo>
                  <a:lnTo>
                    <a:pt x="0" y="0"/>
                  </a:lnTo>
                  <a:lnTo>
                    <a:pt x="1584960" y="0"/>
                  </a:lnTo>
                  <a:close/>
                </a:path>
              </a:pathLst>
            </a:custGeom>
            <a:ln w="12192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2788666"/>
            <a:ext cx="5101590" cy="4069715"/>
            <a:chOff x="0" y="2788666"/>
            <a:chExt cx="5101590" cy="40697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21907"/>
              <a:ext cx="4101388" cy="736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60220" y="3316223"/>
              <a:ext cx="1583690" cy="1141730"/>
            </a:xfrm>
            <a:custGeom>
              <a:avLst/>
              <a:gdLst/>
              <a:ahLst/>
              <a:cxnLst/>
              <a:rect l="l" t="t" r="r" b="b"/>
              <a:pathLst>
                <a:path w="1583689" h="1141729">
                  <a:moveTo>
                    <a:pt x="1583436" y="0"/>
                  </a:moveTo>
                  <a:lnTo>
                    <a:pt x="0" y="0"/>
                  </a:lnTo>
                  <a:lnTo>
                    <a:pt x="0" y="184150"/>
                  </a:lnTo>
                  <a:lnTo>
                    <a:pt x="0" y="1141730"/>
                  </a:lnTo>
                  <a:lnTo>
                    <a:pt x="184010" y="1141730"/>
                  </a:lnTo>
                  <a:lnTo>
                    <a:pt x="184010" y="184150"/>
                  </a:lnTo>
                  <a:lnTo>
                    <a:pt x="1583436" y="184150"/>
                  </a:lnTo>
                  <a:lnTo>
                    <a:pt x="1583436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0220" y="3316224"/>
              <a:ext cx="1583690" cy="1141730"/>
            </a:xfrm>
            <a:custGeom>
              <a:avLst/>
              <a:gdLst/>
              <a:ahLst/>
              <a:cxnLst/>
              <a:rect l="l" t="t" r="r" b="b"/>
              <a:pathLst>
                <a:path w="1583689" h="1141729">
                  <a:moveTo>
                    <a:pt x="1583436" y="0"/>
                  </a:moveTo>
                  <a:lnTo>
                    <a:pt x="1583436" y="183896"/>
                  </a:lnTo>
                  <a:lnTo>
                    <a:pt x="184010" y="183896"/>
                  </a:lnTo>
                  <a:lnTo>
                    <a:pt x="184010" y="1141476"/>
                  </a:lnTo>
                  <a:lnTo>
                    <a:pt x="0" y="1141476"/>
                  </a:lnTo>
                  <a:lnTo>
                    <a:pt x="0" y="0"/>
                  </a:lnTo>
                  <a:lnTo>
                    <a:pt x="1583436" y="0"/>
                  </a:lnTo>
                  <a:close/>
                </a:path>
              </a:pathLst>
            </a:custGeom>
            <a:ln w="12192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1296" y="2795015"/>
              <a:ext cx="1583690" cy="1143000"/>
            </a:xfrm>
            <a:custGeom>
              <a:avLst/>
              <a:gdLst/>
              <a:ahLst/>
              <a:cxnLst/>
              <a:rect l="l" t="t" r="r" b="b"/>
              <a:pathLst>
                <a:path w="1583689" h="1143000">
                  <a:moveTo>
                    <a:pt x="1583436" y="0"/>
                  </a:moveTo>
                  <a:lnTo>
                    <a:pt x="0" y="0"/>
                  </a:lnTo>
                  <a:lnTo>
                    <a:pt x="0" y="184150"/>
                  </a:lnTo>
                  <a:lnTo>
                    <a:pt x="0" y="1143000"/>
                  </a:lnTo>
                  <a:lnTo>
                    <a:pt x="184251" y="1143000"/>
                  </a:lnTo>
                  <a:lnTo>
                    <a:pt x="184251" y="184150"/>
                  </a:lnTo>
                  <a:lnTo>
                    <a:pt x="1583436" y="184150"/>
                  </a:lnTo>
                  <a:lnTo>
                    <a:pt x="1583436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11296" y="2795016"/>
              <a:ext cx="1583690" cy="1143000"/>
            </a:xfrm>
            <a:custGeom>
              <a:avLst/>
              <a:gdLst/>
              <a:ahLst/>
              <a:cxnLst/>
              <a:rect l="l" t="t" r="r" b="b"/>
              <a:pathLst>
                <a:path w="1583689" h="1143000">
                  <a:moveTo>
                    <a:pt x="1583436" y="0"/>
                  </a:moveTo>
                  <a:lnTo>
                    <a:pt x="1583436" y="184137"/>
                  </a:lnTo>
                  <a:lnTo>
                    <a:pt x="184251" y="184137"/>
                  </a:lnTo>
                  <a:lnTo>
                    <a:pt x="184251" y="1143000"/>
                  </a:lnTo>
                  <a:lnTo>
                    <a:pt x="0" y="1143000"/>
                  </a:lnTo>
                  <a:lnTo>
                    <a:pt x="0" y="0"/>
                  </a:lnTo>
                  <a:lnTo>
                    <a:pt x="1583436" y="0"/>
                  </a:lnTo>
                  <a:close/>
                </a:path>
              </a:pathLst>
            </a:custGeom>
            <a:ln w="12191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2713" y="4040700"/>
            <a:ext cx="905510" cy="51815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330"/>
              </a:spcBef>
            </a:pPr>
            <a:r>
              <a:rPr sz="1700" spc="-5" dirty="0">
                <a:latin typeface="Calibri"/>
                <a:cs typeface="Calibri"/>
              </a:rPr>
              <a:t>Customer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95" dirty="0">
                <a:latin typeface="Calibri"/>
                <a:cs typeface="Calibri"/>
              </a:rPr>
              <a:t>V</a:t>
            </a:r>
            <a:r>
              <a:rPr sz="1700" spc="-5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lid</a:t>
            </a:r>
            <a:r>
              <a:rPr sz="1700" spc="-25" dirty="0">
                <a:latin typeface="Calibri"/>
                <a:cs typeface="Calibri"/>
              </a:rPr>
              <a:t>a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on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21308" y="3310128"/>
            <a:ext cx="281940" cy="337185"/>
            <a:chOff x="1321308" y="3310128"/>
            <a:chExt cx="281940" cy="337185"/>
          </a:xfrm>
        </p:grpSpPr>
        <p:sp>
          <p:nvSpPr>
            <p:cNvPr id="17" name="object 17"/>
            <p:cNvSpPr/>
            <p:nvPr/>
          </p:nvSpPr>
          <p:spPr>
            <a:xfrm>
              <a:off x="1327404" y="3316224"/>
              <a:ext cx="269875" cy="325120"/>
            </a:xfrm>
            <a:custGeom>
              <a:avLst/>
              <a:gdLst/>
              <a:ahLst/>
              <a:cxnLst/>
              <a:rect l="l" t="t" r="r" b="b"/>
              <a:pathLst>
                <a:path w="269875" h="325120">
                  <a:moveTo>
                    <a:pt x="269748" y="0"/>
                  </a:moveTo>
                  <a:lnTo>
                    <a:pt x="0" y="324612"/>
                  </a:lnTo>
                  <a:lnTo>
                    <a:pt x="269748" y="32461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7404" y="3316224"/>
              <a:ext cx="269875" cy="325120"/>
            </a:xfrm>
            <a:custGeom>
              <a:avLst/>
              <a:gdLst/>
              <a:ahLst/>
              <a:cxnLst/>
              <a:rect l="l" t="t" r="r" b="b"/>
              <a:pathLst>
                <a:path w="269875" h="325120">
                  <a:moveTo>
                    <a:pt x="0" y="324612"/>
                  </a:moveTo>
                  <a:lnTo>
                    <a:pt x="269748" y="0"/>
                  </a:lnTo>
                  <a:lnTo>
                    <a:pt x="269748" y="324612"/>
                  </a:lnTo>
                  <a:lnTo>
                    <a:pt x="0" y="324612"/>
                  </a:lnTo>
                  <a:close/>
                </a:path>
              </a:pathLst>
            </a:custGeom>
            <a:ln w="12191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070860" y="2790444"/>
            <a:ext cx="281940" cy="335280"/>
            <a:chOff x="3070860" y="2790444"/>
            <a:chExt cx="281940" cy="335280"/>
          </a:xfrm>
        </p:grpSpPr>
        <p:sp>
          <p:nvSpPr>
            <p:cNvPr id="20" name="object 20"/>
            <p:cNvSpPr/>
            <p:nvPr/>
          </p:nvSpPr>
          <p:spPr>
            <a:xfrm>
              <a:off x="3076956" y="2796540"/>
              <a:ext cx="269875" cy="323215"/>
            </a:xfrm>
            <a:custGeom>
              <a:avLst/>
              <a:gdLst/>
              <a:ahLst/>
              <a:cxnLst/>
              <a:rect l="l" t="t" r="r" b="b"/>
              <a:pathLst>
                <a:path w="269875" h="323214">
                  <a:moveTo>
                    <a:pt x="269748" y="0"/>
                  </a:moveTo>
                  <a:lnTo>
                    <a:pt x="0" y="323088"/>
                  </a:lnTo>
                  <a:lnTo>
                    <a:pt x="269748" y="32308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76956" y="2796540"/>
              <a:ext cx="269875" cy="323215"/>
            </a:xfrm>
            <a:custGeom>
              <a:avLst/>
              <a:gdLst/>
              <a:ahLst/>
              <a:cxnLst/>
              <a:rect l="l" t="t" r="r" b="b"/>
              <a:pathLst>
                <a:path w="269875" h="323214">
                  <a:moveTo>
                    <a:pt x="0" y="323088"/>
                  </a:moveTo>
                  <a:lnTo>
                    <a:pt x="269748" y="0"/>
                  </a:lnTo>
                  <a:lnTo>
                    <a:pt x="269748" y="323088"/>
                  </a:lnTo>
                  <a:lnTo>
                    <a:pt x="0" y="323088"/>
                  </a:lnTo>
                  <a:close/>
                </a:path>
              </a:pathLst>
            </a:custGeom>
            <a:ln w="12191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77368" y="2997476"/>
            <a:ext cx="2837180" cy="10071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58950" marR="5080">
              <a:lnSpc>
                <a:spcPts val="1939"/>
              </a:lnSpc>
              <a:spcBef>
                <a:spcPts val="345"/>
              </a:spcBef>
            </a:pPr>
            <a:r>
              <a:rPr sz="1800" spc="-25" dirty="0">
                <a:latin typeface="Calibri"/>
                <a:cs typeface="Calibri"/>
              </a:rPr>
              <a:t>Value 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itio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12700" marR="1790064">
              <a:lnSpc>
                <a:spcPts val="1730"/>
              </a:lnSpc>
              <a:spcBef>
                <a:spcPts val="170"/>
              </a:spcBef>
            </a:pPr>
            <a:r>
              <a:rPr sz="1600" spc="-10" dirty="0">
                <a:latin typeface="Calibri"/>
                <a:cs typeface="Calibri"/>
              </a:rPr>
              <a:t>Stakeholder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-25" dirty="0">
                <a:latin typeface="Calibri"/>
                <a:cs typeface="Calibri"/>
              </a:rPr>
              <a:t>g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eme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21935" y="2269235"/>
            <a:ext cx="281940" cy="337185"/>
            <a:chOff x="4821935" y="2269235"/>
            <a:chExt cx="281940" cy="337185"/>
          </a:xfrm>
        </p:grpSpPr>
        <p:sp>
          <p:nvSpPr>
            <p:cNvPr id="24" name="object 24"/>
            <p:cNvSpPr/>
            <p:nvPr/>
          </p:nvSpPr>
          <p:spPr>
            <a:xfrm>
              <a:off x="4828031" y="2275331"/>
              <a:ext cx="269875" cy="325120"/>
            </a:xfrm>
            <a:custGeom>
              <a:avLst/>
              <a:gdLst/>
              <a:ahLst/>
              <a:cxnLst/>
              <a:rect l="l" t="t" r="r" b="b"/>
              <a:pathLst>
                <a:path w="269875" h="325119">
                  <a:moveTo>
                    <a:pt x="269748" y="0"/>
                  </a:moveTo>
                  <a:lnTo>
                    <a:pt x="0" y="324612"/>
                  </a:lnTo>
                  <a:lnTo>
                    <a:pt x="269748" y="32461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28031" y="2275331"/>
              <a:ext cx="269875" cy="325120"/>
            </a:xfrm>
            <a:custGeom>
              <a:avLst/>
              <a:gdLst/>
              <a:ahLst/>
              <a:cxnLst/>
              <a:rect l="l" t="t" r="r" b="b"/>
              <a:pathLst>
                <a:path w="269875" h="325119">
                  <a:moveTo>
                    <a:pt x="0" y="324612"/>
                  </a:moveTo>
                  <a:lnTo>
                    <a:pt x="269748" y="0"/>
                  </a:lnTo>
                  <a:lnTo>
                    <a:pt x="269748" y="324612"/>
                  </a:lnTo>
                  <a:lnTo>
                    <a:pt x="0" y="324612"/>
                  </a:lnTo>
                  <a:close/>
                </a:path>
              </a:pathLst>
            </a:custGeom>
            <a:ln w="12191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254752" y="2269235"/>
            <a:ext cx="1597660" cy="1155700"/>
            <a:chOff x="5254752" y="2269235"/>
            <a:chExt cx="1597660" cy="1155700"/>
          </a:xfrm>
        </p:grpSpPr>
        <p:sp>
          <p:nvSpPr>
            <p:cNvPr id="27" name="object 27"/>
            <p:cNvSpPr/>
            <p:nvPr/>
          </p:nvSpPr>
          <p:spPr>
            <a:xfrm>
              <a:off x="5260848" y="2275331"/>
              <a:ext cx="1584960" cy="1143000"/>
            </a:xfrm>
            <a:custGeom>
              <a:avLst/>
              <a:gdLst/>
              <a:ahLst/>
              <a:cxnLst/>
              <a:rect l="l" t="t" r="r" b="b"/>
              <a:pathLst>
                <a:path w="1584959" h="1143000">
                  <a:moveTo>
                    <a:pt x="1584960" y="0"/>
                  </a:moveTo>
                  <a:lnTo>
                    <a:pt x="0" y="0"/>
                  </a:lnTo>
                  <a:lnTo>
                    <a:pt x="0" y="184150"/>
                  </a:lnTo>
                  <a:lnTo>
                    <a:pt x="0" y="1143000"/>
                  </a:lnTo>
                  <a:lnTo>
                    <a:pt x="184251" y="1143000"/>
                  </a:lnTo>
                  <a:lnTo>
                    <a:pt x="184251" y="184150"/>
                  </a:lnTo>
                  <a:lnTo>
                    <a:pt x="1584960" y="184150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60848" y="2275331"/>
              <a:ext cx="1584960" cy="1143000"/>
            </a:xfrm>
            <a:custGeom>
              <a:avLst/>
              <a:gdLst/>
              <a:ahLst/>
              <a:cxnLst/>
              <a:rect l="l" t="t" r="r" b="b"/>
              <a:pathLst>
                <a:path w="1584959" h="1143000">
                  <a:moveTo>
                    <a:pt x="1584960" y="0"/>
                  </a:moveTo>
                  <a:lnTo>
                    <a:pt x="1584960" y="184137"/>
                  </a:lnTo>
                  <a:lnTo>
                    <a:pt x="184251" y="184137"/>
                  </a:lnTo>
                  <a:lnTo>
                    <a:pt x="184251" y="1143000"/>
                  </a:lnTo>
                  <a:lnTo>
                    <a:pt x="0" y="1143000"/>
                  </a:lnTo>
                  <a:lnTo>
                    <a:pt x="0" y="0"/>
                  </a:lnTo>
                  <a:lnTo>
                    <a:pt x="1584960" y="0"/>
                  </a:lnTo>
                  <a:close/>
                </a:path>
              </a:pathLst>
            </a:custGeom>
            <a:ln w="12192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453228" y="2477389"/>
            <a:ext cx="127444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IP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573011" y="1749551"/>
            <a:ext cx="281940" cy="337185"/>
            <a:chOff x="6573011" y="1749551"/>
            <a:chExt cx="281940" cy="337185"/>
          </a:xfrm>
        </p:grpSpPr>
        <p:sp>
          <p:nvSpPr>
            <p:cNvPr id="31" name="object 31"/>
            <p:cNvSpPr/>
            <p:nvPr/>
          </p:nvSpPr>
          <p:spPr>
            <a:xfrm>
              <a:off x="6579107" y="1755647"/>
              <a:ext cx="269875" cy="325120"/>
            </a:xfrm>
            <a:custGeom>
              <a:avLst/>
              <a:gdLst/>
              <a:ahLst/>
              <a:cxnLst/>
              <a:rect l="l" t="t" r="r" b="b"/>
              <a:pathLst>
                <a:path w="269875" h="325119">
                  <a:moveTo>
                    <a:pt x="269748" y="0"/>
                  </a:moveTo>
                  <a:lnTo>
                    <a:pt x="0" y="324612"/>
                  </a:lnTo>
                  <a:lnTo>
                    <a:pt x="269748" y="32461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79107" y="1755647"/>
              <a:ext cx="269875" cy="325120"/>
            </a:xfrm>
            <a:custGeom>
              <a:avLst/>
              <a:gdLst/>
              <a:ahLst/>
              <a:cxnLst/>
              <a:rect l="l" t="t" r="r" b="b"/>
              <a:pathLst>
                <a:path w="269875" h="325119">
                  <a:moveTo>
                    <a:pt x="0" y="324612"/>
                  </a:moveTo>
                  <a:lnTo>
                    <a:pt x="269748" y="0"/>
                  </a:lnTo>
                  <a:lnTo>
                    <a:pt x="269748" y="324612"/>
                  </a:lnTo>
                  <a:lnTo>
                    <a:pt x="0" y="324612"/>
                  </a:lnTo>
                  <a:close/>
                </a:path>
              </a:pathLst>
            </a:custGeom>
            <a:ln w="12191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005828" y="1749551"/>
            <a:ext cx="1595755" cy="1155700"/>
            <a:chOff x="7005828" y="1749551"/>
            <a:chExt cx="1595755" cy="1155700"/>
          </a:xfrm>
        </p:grpSpPr>
        <p:sp>
          <p:nvSpPr>
            <p:cNvPr id="34" name="object 34"/>
            <p:cNvSpPr/>
            <p:nvPr/>
          </p:nvSpPr>
          <p:spPr>
            <a:xfrm>
              <a:off x="7011924" y="1755647"/>
              <a:ext cx="1583690" cy="1143000"/>
            </a:xfrm>
            <a:custGeom>
              <a:avLst/>
              <a:gdLst/>
              <a:ahLst/>
              <a:cxnLst/>
              <a:rect l="l" t="t" r="r" b="b"/>
              <a:pathLst>
                <a:path w="1583690" h="1143000">
                  <a:moveTo>
                    <a:pt x="1583436" y="0"/>
                  </a:moveTo>
                  <a:lnTo>
                    <a:pt x="0" y="0"/>
                  </a:lnTo>
                  <a:lnTo>
                    <a:pt x="0" y="184150"/>
                  </a:lnTo>
                  <a:lnTo>
                    <a:pt x="0" y="1143000"/>
                  </a:lnTo>
                  <a:lnTo>
                    <a:pt x="184251" y="1143000"/>
                  </a:lnTo>
                  <a:lnTo>
                    <a:pt x="184251" y="184150"/>
                  </a:lnTo>
                  <a:lnTo>
                    <a:pt x="1583436" y="184150"/>
                  </a:lnTo>
                  <a:lnTo>
                    <a:pt x="1583436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11924" y="1755647"/>
              <a:ext cx="1583690" cy="1143000"/>
            </a:xfrm>
            <a:custGeom>
              <a:avLst/>
              <a:gdLst/>
              <a:ahLst/>
              <a:cxnLst/>
              <a:rect l="l" t="t" r="r" b="b"/>
              <a:pathLst>
                <a:path w="1583690" h="1143000">
                  <a:moveTo>
                    <a:pt x="1583436" y="0"/>
                  </a:moveTo>
                  <a:lnTo>
                    <a:pt x="1583436" y="184137"/>
                  </a:lnTo>
                  <a:lnTo>
                    <a:pt x="184251" y="184137"/>
                  </a:lnTo>
                  <a:lnTo>
                    <a:pt x="184251" y="1143000"/>
                  </a:lnTo>
                  <a:lnTo>
                    <a:pt x="0" y="1143000"/>
                  </a:lnTo>
                  <a:lnTo>
                    <a:pt x="0" y="0"/>
                  </a:lnTo>
                  <a:lnTo>
                    <a:pt x="1583436" y="0"/>
                  </a:lnTo>
                  <a:close/>
                </a:path>
              </a:pathLst>
            </a:custGeom>
            <a:ln w="12191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225046" y="1957301"/>
            <a:ext cx="1053465" cy="28789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lang="en-AU" sz="1800" spc="-5" dirty="0" smtClean="0">
                <a:latin typeface="Calibri"/>
                <a:cs typeface="Calibri"/>
              </a:rPr>
              <a:t>Prototype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322564" y="1229867"/>
            <a:ext cx="281940" cy="337185"/>
            <a:chOff x="8322564" y="1229867"/>
            <a:chExt cx="281940" cy="337185"/>
          </a:xfrm>
        </p:grpSpPr>
        <p:sp>
          <p:nvSpPr>
            <p:cNvPr id="38" name="object 38"/>
            <p:cNvSpPr/>
            <p:nvPr/>
          </p:nvSpPr>
          <p:spPr>
            <a:xfrm>
              <a:off x="8328660" y="1235963"/>
              <a:ext cx="269875" cy="325120"/>
            </a:xfrm>
            <a:custGeom>
              <a:avLst/>
              <a:gdLst/>
              <a:ahLst/>
              <a:cxnLst/>
              <a:rect l="l" t="t" r="r" b="b"/>
              <a:pathLst>
                <a:path w="269875" h="325119">
                  <a:moveTo>
                    <a:pt x="269748" y="0"/>
                  </a:moveTo>
                  <a:lnTo>
                    <a:pt x="0" y="324612"/>
                  </a:lnTo>
                  <a:lnTo>
                    <a:pt x="269748" y="32461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28660" y="1235963"/>
              <a:ext cx="269875" cy="325120"/>
            </a:xfrm>
            <a:custGeom>
              <a:avLst/>
              <a:gdLst/>
              <a:ahLst/>
              <a:cxnLst/>
              <a:rect l="l" t="t" r="r" b="b"/>
              <a:pathLst>
                <a:path w="269875" h="325119">
                  <a:moveTo>
                    <a:pt x="0" y="324612"/>
                  </a:moveTo>
                  <a:lnTo>
                    <a:pt x="269748" y="0"/>
                  </a:lnTo>
                  <a:lnTo>
                    <a:pt x="269748" y="324612"/>
                  </a:lnTo>
                  <a:lnTo>
                    <a:pt x="0" y="324612"/>
                  </a:lnTo>
                  <a:close/>
                </a:path>
              </a:pathLst>
            </a:custGeom>
            <a:ln w="12191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756904" y="1229867"/>
            <a:ext cx="1595755" cy="1153795"/>
            <a:chOff x="8756904" y="1229867"/>
            <a:chExt cx="1595755" cy="1153795"/>
          </a:xfrm>
        </p:grpSpPr>
        <p:sp>
          <p:nvSpPr>
            <p:cNvPr id="41" name="object 41"/>
            <p:cNvSpPr/>
            <p:nvPr/>
          </p:nvSpPr>
          <p:spPr>
            <a:xfrm>
              <a:off x="8763000" y="1235963"/>
              <a:ext cx="1583690" cy="1141730"/>
            </a:xfrm>
            <a:custGeom>
              <a:avLst/>
              <a:gdLst/>
              <a:ahLst/>
              <a:cxnLst/>
              <a:rect l="l" t="t" r="r" b="b"/>
              <a:pathLst>
                <a:path w="1583690" h="1141730">
                  <a:moveTo>
                    <a:pt x="1583436" y="0"/>
                  </a:moveTo>
                  <a:lnTo>
                    <a:pt x="0" y="0"/>
                  </a:lnTo>
                  <a:lnTo>
                    <a:pt x="0" y="184150"/>
                  </a:lnTo>
                  <a:lnTo>
                    <a:pt x="0" y="1141730"/>
                  </a:lnTo>
                  <a:lnTo>
                    <a:pt x="184010" y="1141730"/>
                  </a:lnTo>
                  <a:lnTo>
                    <a:pt x="184010" y="184150"/>
                  </a:lnTo>
                  <a:lnTo>
                    <a:pt x="1583436" y="184150"/>
                  </a:lnTo>
                  <a:lnTo>
                    <a:pt x="1583436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63000" y="1235963"/>
              <a:ext cx="1583690" cy="1141730"/>
            </a:xfrm>
            <a:custGeom>
              <a:avLst/>
              <a:gdLst/>
              <a:ahLst/>
              <a:cxnLst/>
              <a:rect l="l" t="t" r="r" b="b"/>
              <a:pathLst>
                <a:path w="1583690" h="1141730">
                  <a:moveTo>
                    <a:pt x="1583435" y="0"/>
                  </a:moveTo>
                  <a:lnTo>
                    <a:pt x="1583435" y="183896"/>
                  </a:lnTo>
                  <a:lnTo>
                    <a:pt x="184010" y="183896"/>
                  </a:lnTo>
                  <a:lnTo>
                    <a:pt x="184010" y="1141476"/>
                  </a:lnTo>
                  <a:lnTo>
                    <a:pt x="0" y="1141476"/>
                  </a:lnTo>
                  <a:lnTo>
                    <a:pt x="0" y="0"/>
                  </a:lnTo>
                  <a:lnTo>
                    <a:pt x="1583435" y="0"/>
                  </a:lnTo>
                  <a:close/>
                </a:path>
              </a:pathLst>
            </a:custGeom>
            <a:ln w="12192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975631" y="1443309"/>
            <a:ext cx="121729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spc="-5" dirty="0" smtClean="0">
                <a:latin typeface="Calibri"/>
                <a:cs typeface="Calibri"/>
              </a:rPr>
              <a:t>Planning </a:t>
            </a:r>
            <a:r>
              <a:rPr sz="1600" spc="-35" dirty="0">
                <a:latin typeface="Calibri"/>
                <a:cs typeface="Calibri"/>
              </a:rPr>
              <a:t>Your 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Journey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073640" y="710183"/>
            <a:ext cx="281940" cy="335280"/>
            <a:chOff x="10073640" y="710183"/>
            <a:chExt cx="281940" cy="335280"/>
          </a:xfrm>
        </p:grpSpPr>
        <p:sp>
          <p:nvSpPr>
            <p:cNvPr id="45" name="object 45"/>
            <p:cNvSpPr/>
            <p:nvPr/>
          </p:nvSpPr>
          <p:spPr>
            <a:xfrm>
              <a:off x="10079736" y="716279"/>
              <a:ext cx="269875" cy="323215"/>
            </a:xfrm>
            <a:custGeom>
              <a:avLst/>
              <a:gdLst/>
              <a:ahLst/>
              <a:cxnLst/>
              <a:rect l="l" t="t" r="r" b="b"/>
              <a:pathLst>
                <a:path w="269875" h="323215">
                  <a:moveTo>
                    <a:pt x="269748" y="0"/>
                  </a:moveTo>
                  <a:lnTo>
                    <a:pt x="0" y="323088"/>
                  </a:lnTo>
                  <a:lnTo>
                    <a:pt x="269748" y="32308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079736" y="716279"/>
              <a:ext cx="269875" cy="323215"/>
            </a:xfrm>
            <a:custGeom>
              <a:avLst/>
              <a:gdLst/>
              <a:ahLst/>
              <a:cxnLst/>
              <a:rect l="l" t="t" r="r" b="b"/>
              <a:pathLst>
                <a:path w="269875" h="323215">
                  <a:moveTo>
                    <a:pt x="0" y="323088"/>
                  </a:moveTo>
                  <a:lnTo>
                    <a:pt x="269748" y="0"/>
                  </a:lnTo>
                  <a:lnTo>
                    <a:pt x="269748" y="323088"/>
                  </a:lnTo>
                  <a:lnTo>
                    <a:pt x="0" y="323088"/>
                  </a:lnTo>
                  <a:close/>
                </a:path>
              </a:pathLst>
            </a:custGeom>
            <a:ln w="12191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0506456" y="708659"/>
            <a:ext cx="1597660" cy="1155700"/>
            <a:chOff x="10506456" y="708659"/>
            <a:chExt cx="1597660" cy="1155700"/>
          </a:xfrm>
        </p:grpSpPr>
        <p:sp>
          <p:nvSpPr>
            <p:cNvPr id="48" name="object 48"/>
            <p:cNvSpPr/>
            <p:nvPr/>
          </p:nvSpPr>
          <p:spPr>
            <a:xfrm>
              <a:off x="10512552" y="714755"/>
              <a:ext cx="1584960" cy="1143000"/>
            </a:xfrm>
            <a:custGeom>
              <a:avLst/>
              <a:gdLst/>
              <a:ahLst/>
              <a:cxnLst/>
              <a:rect l="l" t="t" r="r" b="b"/>
              <a:pathLst>
                <a:path w="1584959" h="1143000">
                  <a:moveTo>
                    <a:pt x="1584960" y="0"/>
                  </a:moveTo>
                  <a:lnTo>
                    <a:pt x="0" y="0"/>
                  </a:lnTo>
                  <a:lnTo>
                    <a:pt x="0" y="184150"/>
                  </a:lnTo>
                  <a:lnTo>
                    <a:pt x="0" y="1143000"/>
                  </a:lnTo>
                  <a:lnTo>
                    <a:pt x="184251" y="1143000"/>
                  </a:lnTo>
                  <a:lnTo>
                    <a:pt x="184251" y="184150"/>
                  </a:lnTo>
                  <a:lnTo>
                    <a:pt x="1584960" y="184150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58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512552" y="714755"/>
              <a:ext cx="1584960" cy="1143000"/>
            </a:xfrm>
            <a:custGeom>
              <a:avLst/>
              <a:gdLst/>
              <a:ahLst/>
              <a:cxnLst/>
              <a:rect l="l" t="t" r="r" b="b"/>
              <a:pathLst>
                <a:path w="1584959" h="1143000">
                  <a:moveTo>
                    <a:pt x="1584959" y="0"/>
                  </a:moveTo>
                  <a:lnTo>
                    <a:pt x="1584959" y="184137"/>
                  </a:lnTo>
                  <a:lnTo>
                    <a:pt x="184251" y="184137"/>
                  </a:lnTo>
                  <a:lnTo>
                    <a:pt x="184251" y="1143000"/>
                  </a:lnTo>
                  <a:lnTo>
                    <a:pt x="0" y="1143000"/>
                  </a:lnTo>
                  <a:lnTo>
                    <a:pt x="0" y="0"/>
                  </a:lnTo>
                  <a:lnTo>
                    <a:pt x="1584959" y="0"/>
                  </a:lnTo>
                  <a:close/>
                </a:path>
              </a:pathLst>
            </a:custGeom>
            <a:ln w="12192">
              <a:solidFill>
                <a:srgbClr val="58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726215" y="923222"/>
            <a:ext cx="1251585" cy="7213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290"/>
              </a:spcBef>
            </a:pPr>
            <a:r>
              <a:rPr sz="1600" spc="-5" dirty="0">
                <a:latin typeface="Calibri"/>
                <a:cs typeface="Calibri"/>
              </a:rPr>
              <a:t>Pitching &amp;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emo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t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ti</a:t>
            </a:r>
            <a:r>
              <a:rPr sz="1600" spc="-5" dirty="0">
                <a:latin typeface="Calibri"/>
                <a:cs typeface="Calibri"/>
              </a:rPr>
              <a:t>ng  </a:t>
            </a:r>
            <a:r>
              <a:rPr sz="1700" spc="-10" dirty="0">
                <a:latin typeface="Calibri"/>
                <a:cs typeface="Calibri"/>
              </a:rPr>
              <a:t>Persuasively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799588" y="2442972"/>
            <a:ext cx="227329" cy="403860"/>
            <a:chOff x="2799588" y="2442972"/>
            <a:chExt cx="227329" cy="403860"/>
          </a:xfrm>
        </p:grpSpPr>
        <p:sp>
          <p:nvSpPr>
            <p:cNvPr id="52" name="object 52"/>
            <p:cNvSpPr/>
            <p:nvPr/>
          </p:nvSpPr>
          <p:spPr>
            <a:xfrm>
              <a:off x="2944368" y="260604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100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F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944368" y="260604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100"/>
                  </a:move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100" y="0"/>
                  </a:lnTo>
                  <a:lnTo>
                    <a:pt x="52931" y="2993"/>
                  </a:lnTo>
                  <a:lnTo>
                    <a:pt x="65041" y="11158"/>
                  </a:lnTo>
                  <a:lnTo>
                    <a:pt x="73206" y="23268"/>
                  </a:lnTo>
                  <a:lnTo>
                    <a:pt x="76200" y="38100"/>
                  </a:lnTo>
                  <a:lnTo>
                    <a:pt x="73206" y="52931"/>
                  </a:lnTo>
                  <a:lnTo>
                    <a:pt x="65041" y="65041"/>
                  </a:lnTo>
                  <a:lnTo>
                    <a:pt x="52931" y="73206"/>
                  </a:lnTo>
                  <a:lnTo>
                    <a:pt x="38100" y="76200"/>
                  </a:lnTo>
                  <a:lnTo>
                    <a:pt x="23268" y="73206"/>
                  </a:lnTo>
                  <a:lnTo>
                    <a:pt x="11158" y="65041"/>
                  </a:lnTo>
                  <a:lnTo>
                    <a:pt x="2993" y="52931"/>
                  </a:lnTo>
                  <a:lnTo>
                    <a:pt x="0" y="38100"/>
                  </a:lnTo>
                  <a:close/>
                </a:path>
              </a:pathLst>
            </a:custGeom>
            <a:ln w="12192">
              <a:solidFill>
                <a:srgbClr val="0F4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05684" y="260604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100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F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805684" y="260604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100"/>
                  </a:move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100" y="0"/>
                  </a:lnTo>
                  <a:lnTo>
                    <a:pt x="52931" y="2993"/>
                  </a:lnTo>
                  <a:lnTo>
                    <a:pt x="65041" y="11158"/>
                  </a:lnTo>
                  <a:lnTo>
                    <a:pt x="73206" y="23268"/>
                  </a:lnTo>
                  <a:lnTo>
                    <a:pt x="76200" y="38100"/>
                  </a:lnTo>
                  <a:lnTo>
                    <a:pt x="73206" y="52931"/>
                  </a:lnTo>
                  <a:lnTo>
                    <a:pt x="65041" y="65041"/>
                  </a:lnTo>
                  <a:lnTo>
                    <a:pt x="52931" y="73206"/>
                  </a:lnTo>
                  <a:lnTo>
                    <a:pt x="38100" y="76200"/>
                  </a:lnTo>
                  <a:lnTo>
                    <a:pt x="23268" y="73206"/>
                  </a:lnTo>
                  <a:lnTo>
                    <a:pt x="11158" y="65041"/>
                  </a:lnTo>
                  <a:lnTo>
                    <a:pt x="2993" y="52931"/>
                  </a:lnTo>
                  <a:lnTo>
                    <a:pt x="0" y="38100"/>
                  </a:lnTo>
                  <a:close/>
                </a:path>
              </a:pathLst>
            </a:custGeom>
            <a:ln w="12192">
              <a:solidFill>
                <a:srgbClr val="0F4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20924" y="24490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100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F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820924" y="24490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100"/>
                  </a:move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100" y="0"/>
                  </a:lnTo>
                  <a:lnTo>
                    <a:pt x="52931" y="2993"/>
                  </a:lnTo>
                  <a:lnTo>
                    <a:pt x="65041" y="11158"/>
                  </a:lnTo>
                  <a:lnTo>
                    <a:pt x="73206" y="23268"/>
                  </a:lnTo>
                  <a:lnTo>
                    <a:pt x="76200" y="38100"/>
                  </a:lnTo>
                  <a:lnTo>
                    <a:pt x="73206" y="52931"/>
                  </a:lnTo>
                  <a:lnTo>
                    <a:pt x="65041" y="65041"/>
                  </a:lnTo>
                  <a:lnTo>
                    <a:pt x="52931" y="73206"/>
                  </a:lnTo>
                  <a:lnTo>
                    <a:pt x="38100" y="76200"/>
                  </a:lnTo>
                  <a:lnTo>
                    <a:pt x="23268" y="73206"/>
                  </a:lnTo>
                  <a:lnTo>
                    <a:pt x="11158" y="65041"/>
                  </a:lnTo>
                  <a:lnTo>
                    <a:pt x="2993" y="52931"/>
                  </a:lnTo>
                  <a:lnTo>
                    <a:pt x="0" y="38100"/>
                  </a:lnTo>
                  <a:close/>
                </a:path>
              </a:pathLst>
            </a:custGeom>
            <a:ln w="12192">
              <a:solidFill>
                <a:srgbClr val="0F4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889504" y="2517648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37338" y="0"/>
                  </a:moveTo>
                  <a:lnTo>
                    <a:pt x="22802" y="2993"/>
                  </a:lnTo>
                  <a:lnTo>
                    <a:pt x="10934" y="11158"/>
                  </a:lnTo>
                  <a:lnTo>
                    <a:pt x="2933" y="23268"/>
                  </a:lnTo>
                  <a:lnTo>
                    <a:pt x="0" y="38100"/>
                  </a:lnTo>
                  <a:lnTo>
                    <a:pt x="2933" y="52931"/>
                  </a:lnTo>
                  <a:lnTo>
                    <a:pt x="10934" y="65041"/>
                  </a:lnTo>
                  <a:lnTo>
                    <a:pt x="22802" y="73206"/>
                  </a:lnTo>
                  <a:lnTo>
                    <a:pt x="37338" y="76200"/>
                  </a:lnTo>
                  <a:lnTo>
                    <a:pt x="51873" y="73206"/>
                  </a:lnTo>
                  <a:lnTo>
                    <a:pt x="63741" y="65041"/>
                  </a:lnTo>
                  <a:lnTo>
                    <a:pt x="71742" y="52931"/>
                  </a:lnTo>
                  <a:lnTo>
                    <a:pt x="74676" y="38100"/>
                  </a:lnTo>
                  <a:lnTo>
                    <a:pt x="71742" y="23268"/>
                  </a:lnTo>
                  <a:lnTo>
                    <a:pt x="63741" y="11158"/>
                  </a:lnTo>
                  <a:lnTo>
                    <a:pt x="51873" y="2993"/>
                  </a:lnTo>
                  <a:lnTo>
                    <a:pt x="37338" y="0"/>
                  </a:lnTo>
                  <a:close/>
                </a:path>
              </a:pathLst>
            </a:custGeom>
            <a:solidFill>
              <a:srgbClr val="0F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89504" y="2517648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0" y="38100"/>
                  </a:moveTo>
                  <a:lnTo>
                    <a:pt x="2933" y="23268"/>
                  </a:lnTo>
                  <a:lnTo>
                    <a:pt x="10934" y="11158"/>
                  </a:lnTo>
                  <a:lnTo>
                    <a:pt x="22802" y="2993"/>
                  </a:lnTo>
                  <a:lnTo>
                    <a:pt x="37338" y="0"/>
                  </a:lnTo>
                  <a:lnTo>
                    <a:pt x="51873" y="2993"/>
                  </a:lnTo>
                  <a:lnTo>
                    <a:pt x="63741" y="11158"/>
                  </a:lnTo>
                  <a:lnTo>
                    <a:pt x="71742" y="23268"/>
                  </a:lnTo>
                  <a:lnTo>
                    <a:pt x="74676" y="38100"/>
                  </a:lnTo>
                  <a:lnTo>
                    <a:pt x="71742" y="52931"/>
                  </a:lnTo>
                  <a:lnTo>
                    <a:pt x="63741" y="65041"/>
                  </a:lnTo>
                  <a:lnTo>
                    <a:pt x="51873" y="73206"/>
                  </a:lnTo>
                  <a:lnTo>
                    <a:pt x="37338" y="76200"/>
                  </a:lnTo>
                  <a:lnTo>
                    <a:pt x="22802" y="73206"/>
                  </a:lnTo>
                  <a:lnTo>
                    <a:pt x="10934" y="65041"/>
                  </a:lnTo>
                  <a:lnTo>
                    <a:pt x="2933" y="52931"/>
                  </a:lnTo>
                  <a:lnTo>
                    <a:pt x="0" y="38100"/>
                  </a:lnTo>
                  <a:close/>
                </a:path>
              </a:pathLst>
            </a:custGeom>
            <a:ln w="12192">
              <a:solidFill>
                <a:srgbClr val="0F4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20924" y="27645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100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F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20924" y="27645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100"/>
                  </a:move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100" y="0"/>
                  </a:lnTo>
                  <a:lnTo>
                    <a:pt x="52931" y="2993"/>
                  </a:lnTo>
                  <a:lnTo>
                    <a:pt x="65041" y="11158"/>
                  </a:lnTo>
                  <a:lnTo>
                    <a:pt x="73206" y="23268"/>
                  </a:lnTo>
                  <a:lnTo>
                    <a:pt x="76200" y="38100"/>
                  </a:lnTo>
                  <a:lnTo>
                    <a:pt x="73206" y="52931"/>
                  </a:lnTo>
                  <a:lnTo>
                    <a:pt x="65041" y="65041"/>
                  </a:lnTo>
                  <a:lnTo>
                    <a:pt x="52931" y="73206"/>
                  </a:lnTo>
                  <a:lnTo>
                    <a:pt x="38100" y="76200"/>
                  </a:lnTo>
                  <a:lnTo>
                    <a:pt x="23268" y="73206"/>
                  </a:lnTo>
                  <a:lnTo>
                    <a:pt x="11158" y="65041"/>
                  </a:lnTo>
                  <a:lnTo>
                    <a:pt x="2993" y="52931"/>
                  </a:lnTo>
                  <a:lnTo>
                    <a:pt x="0" y="38100"/>
                  </a:lnTo>
                  <a:close/>
                </a:path>
              </a:pathLst>
            </a:custGeom>
            <a:ln w="12192">
              <a:solidFill>
                <a:srgbClr val="0F4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894076" y="2695956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37338" y="0"/>
                  </a:moveTo>
                  <a:lnTo>
                    <a:pt x="22802" y="2993"/>
                  </a:lnTo>
                  <a:lnTo>
                    <a:pt x="10934" y="11158"/>
                  </a:lnTo>
                  <a:lnTo>
                    <a:pt x="2933" y="23268"/>
                  </a:lnTo>
                  <a:lnTo>
                    <a:pt x="0" y="38100"/>
                  </a:lnTo>
                  <a:lnTo>
                    <a:pt x="2933" y="52931"/>
                  </a:lnTo>
                  <a:lnTo>
                    <a:pt x="10934" y="65041"/>
                  </a:lnTo>
                  <a:lnTo>
                    <a:pt x="22802" y="73206"/>
                  </a:lnTo>
                  <a:lnTo>
                    <a:pt x="37338" y="76200"/>
                  </a:lnTo>
                  <a:lnTo>
                    <a:pt x="51873" y="73206"/>
                  </a:lnTo>
                  <a:lnTo>
                    <a:pt x="63741" y="65041"/>
                  </a:lnTo>
                  <a:lnTo>
                    <a:pt x="71742" y="52931"/>
                  </a:lnTo>
                  <a:lnTo>
                    <a:pt x="74676" y="38100"/>
                  </a:lnTo>
                  <a:lnTo>
                    <a:pt x="71742" y="23268"/>
                  </a:lnTo>
                  <a:lnTo>
                    <a:pt x="63741" y="11158"/>
                  </a:lnTo>
                  <a:lnTo>
                    <a:pt x="51873" y="2993"/>
                  </a:lnTo>
                  <a:lnTo>
                    <a:pt x="37338" y="0"/>
                  </a:lnTo>
                  <a:close/>
                </a:path>
              </a:pathLst>
            </a:custGeom>
            <a:solidFill>
              <a:srgbClr val="0F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94076" y="2695956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0" y="38100"/>
                  </a:moveTo>
                  <a:lnTo>
                    <a:pt x="2933" y="23268"/>
                  </a:lnTo>
                  <a:lnTo>
                    <a:pt x="10934" y="11158"/>
                  </a:lnTo>
                  <a:lnTo>
                    <a:pt x="22802" y="2993"/>
                  </a:lnTo>
                  <a:lnTo>
                    <a:pt x="37338" y="0"/>
                  </a:lnTo>
                  <a:lnTo>
                    <a:pt x="51873" y="2993"/>
                  </a:lnTo>
                  <a:lnTo>
                    <a:pt x="63741" y="11158"/>
                  </a:lnTo>
                  <a:lnTo>
                    <a:pt x="71742" y="23268"/>
                  </a:lnTo>
                  <a:lnTo>
                    <a:pt x="74676" y="38100"/>
                  </a:lnTo>
                  <a:lnTo>
                    <a:pt x="71742" y="52931"/>
                  </a:lnTo>
                  <a:lnTo>
                    <a:pt x="63741" y="65041"/>
                  </a:lnTo>
                  <a:lnTo>
                    <a:pt x="51873" y="73206"/>
                  </a:lnTo>
                  <a:lnTo>
                    <a:pt x="37338" y="76200"/>
                  </a:lnTo>
                  <a:lnTo>
                    <a:pt x="22802" y="73206"/>
                  </a:lnTo>
                  <a:lnTo>
                    <a:pt x="10934" y="65041"/>
                  </a:lnTo>
                  <a:lnTo>
                    <a:pt x="2933" y="52931"/>
                  </a:lnTo>
                  <a:lnTo>
                    <a:pt x="0" y="38100"/>
                  </a:lnTo>
                  <a:close/>
                </a:path>
              </a:pathLst>
            </a:custGeom>
            <a:ln w="12192">
              <a:solidFill>
                <a:srgbClr val="0F4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object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0904" y="2599944"/>
            <a:ext cx="86867" cy="88392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0695" y="2599944"/>
            <a:ext cx="88391" cy="88392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2011" y="2599944"/>
            <a:ext cx="88391" cy="88392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67127" y="2561844"/>
            <a:ext cx="163067" cy="164592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1333246" y="2253742"/>
            <a:ext cx="782320" cy="782320"/>
            <a:chOff x="1333246" y="2253742"/>
            <a:chExt cx="782320" cy="782320"/>
          </a:xfrm>
        </p:grpSpPr>
        <p:sp>
          <p:nvSpPr>
            <p:cNvPr id="69" name="object 69"/>
            <p:cNvSpPr/>
            <p:nvPr/>
          </p:nvSpPr>
          <p:spPr>
            <a:xfrm>
              <a:off x="1339596" y="2260092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19" h="769619">
                  <a:moveTo>
                    <a:pt x="384810" y="0"/>
                  </a:moveTo>
                  <a:lnTo>
                    <a:pt x="336540" y="2998"/>
                  </a:lnTo>
                  <a:lnTo>
                    <a:pt x="290060" y="11752"/>
                  </a:lnTo>
                  <a:lnTo>
                    <a:pt x="245730" y="25902"/>
                  </a:lnTo>
                  <a:lnTo>
                    <a:pt x="203910" y="45087"/>
                  </a:lnTo>
                  <a:lnTo>
                    <a:pt x="164961" y="68945"/>
                  </a:lnTo>
                  <a:lnTo>
                    <a:pt x="129243" y="97118"/>
                  </a:lnTo>
                  <a:lnTo>
                    <a:pt x="97118" y="129243"/>
                  </a:lnTo>
                  <a:lnTo>
                    <a:pt x="68945" y="164961"/>
                  </a:lnTo>
                  <a:lnTo>
                    <a:pt x="45087" y="203910"/>
                  </a:lnTo>
                  <a:lnTo>
                    <a:pt x="25902" y="245730"/>
                  </a:lnTo>
                  <a:lnTo>
                    <a:pt x="11752" y="290060"/>
                  </a:lnTo>
                  <a:lnTo>
                    <a:pt x="2998" y="336540"/>
                  </a:lnTo>
                  <a:lnTo>
                    <a:pt x="0" y="384810"/>
                  </a:lnTo>
                  <a:lnTo>
                    <a:pt x="2998" y="433079"/>
                  </a:lnTo>
                  <a:lnTo>
                    <a:pt x="11752" y="479559"/>
                  </a:lnTo>
                  <a:lnTo>
                    <a:pt x="25902" y="523889"/>
                  </a:lnTo>
                  <a:lnTo>
                    <a:pt x="45087" y="565709"/>
                  </a:lnTo>
                  <a:lnTo>
                    <a:pt x="68945" y="604658"/>
                  </a:lnTo>
                  <a:lnTo>
                    <a:pt x="97118" y="640376"/>
                  </a:lnTo>
                  <a:lnTo>
                    <a:pt x="129243" y="672501"/>
                  </a:lnTo>
                  <a:lnTo>
                    <a:pt x="164961" y="700674"/>
                  </a:lnTo>
                  <a:lnTo>
                    <a:pt x="203910" y="724532"/>
                  </a:lnTo>
                  <a:lnTo>
                    <a:pt x="245730" y="743717"/>
                  </a:lnTo>
                  <a:lnTo>
                    <a:pt x="290060" y="757867"/>
                  </a:lnTo>
                  <a:lnTo>
                    <a:pt x="336540" y="766621"/>
                  </a:lnTo>
                  <a:lnTo>
                    <a:pt x="384810" y="769620"/>
                  </a:lnTo>
                  <a:lnTo>
                    <a:pt x="433079" y="766621"/>
                  </a:lnTo>
                  <a:lnTo>
                    <a:pt x="479559" y="757867"/>
                  </a:lnTo>
                  <a:lnTo>
                    <a:pt x="523889" y="743717"/>
                  </a:lnTo>
                  <a:lnTo>
                    <a:pt x="565709" y="724532"/>
                  </a:lnTo>
                  <a:lnTo>
                    <a:pt x="604658" y="700674"/>
                  </a:lnTo>
                  <a:lnTo>
                    <a:pt x="640376" y="672501"/>
                  </a:lnTo>
                  <a:lnTo>
                    <a:pt x="672501" y="640376"/>
                  </a:lnTo>
                  <a:lnTo>
                    <a:pt x="700674" y="604658"/>
                  </a:lnTo>
                  <a:lnTo>
                    <a:pt x="724532" y="565709"/>
                  </a:lnTo>
                  <a:lnTo>
                    <a:pt x="743717" y="523889"/>
                  </a:lnTo>
                  <a:lnTo>
                    <a:pt x="757867" y="479559"/>
                  </a:lnTo>
                  <a:lnTo>
                    <a:pt x="766621" y="433079"/>
                  </a:lnTo>
                  <a:lnTo>
                    <a:pt x="769620" y="384810"/>
                  </a:lnTo>
                  <a:lnTo>
                    <a:pt x="766621" y="336540"/>
                  </a:lnTo>
                  <a:lnTo>
                    <a:pt x="757867" y="290060"/>
                  </a:lnTo>
                  <a:lnTo>
                    <a:pt x="743717" y="245730"/>
                  </a:lnTo>
                  <a:lnTo>
                    <a:pt x="724532" y="203910"/>
                  </a:lnTo>
                  <a:lnTo>
                    <a:pt x="700674" y="164961"/>
                  </a:lnTo>
                  <a:lnTo>
                    <a:pt x="672501" y="129243"/>
                  </a:lnTo>
                  <a:lnTo>
                    <a:pt x="640376" y="97118"/>
                  </a:lnTo>
                  <a:lnTo>
                    <a:pt x="604658" y="68945"/>
                  </a:lnTo>
                  <a:lnTo>
                    <a:pt x="565709" y="45087"/>
                  </a:lnTo>
                  <a:lnTo>
                    <a:pt x="523889" y="25902"/>
                  </a:lnTo>
                  <a:lnTo>
                    <a:pt x="479559" y="11752"/>
                  </a:lnTo>
                  <a:lnTo>
                    <a:pt x="433079" y="2998"/>
                  </a:lnTo>
                  <a:lnTo>
                    <a:pt x="384810" y="0"/>
                  </a:lnTo>
                  <a:close/>
                </a:path>
              </a:pathLst>
            </a:custGeom>
            <a:solidFill>
              <a:srgbClr val="0F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39596" y="2260092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19" h="769619">
                  <a:moveTo>
                    <a:pt x="0" y="384810"/>
                  </a:moveTo>
                  <a:lnTo>
                    <a:pt x="2998" y="336540"/>
                  </a:lnTo>
                  <a:lnTo>
                    <a:pt x="11752" y="290060"/>
                  </a:lnTo>
                  <a:lnTo>
                    <a:pt x="25902" y="245730"/>
                  </a:lnTo>
                  <a:lnTo>
                    <a:pt x="45087" y="203910"/>
                  </a:lnTo>
                  <a:lnTo>
                    <a:pt x="68945" y="164961"/>
                  </a:lnTo>
                  <a:lnTo>
                    <a:pt x="97118" y="129243"/>
                  </a:lnTo>
                  <a:lnTo>
                    <a:pt x="129243" y="97118"/>
                  </a:lnTo>
                  <a:lnTo>
                    <a:pt x="164961" y="68945"/>
                  </a:lnTo>
                  <a:lnTo>
                    <a:pt x="203910" y="45087"/>
                  </a:lnTo>
                  <a:lnTo>
                    <a:pt x="245730" y="25902"/>
                  </a:lnTo>
                  <a:lnTo>
                    <a:pt x="290060" y="11752"/>
                  </a:lnTo>
                  <a:lnTo>
                    <a:pt x="336540" y="2998"/>
                  </a:lnTo>
                  <a:lnTo>
                    <a:pt x="384810" y="0"/>
                  </a:lnTo>
                  <a:lnTo>
                    <a:pt x="433079" y="2998"/>
                  </a:lnTo>
                  <a:lnTo>
                    <a:pt x="479559" y="11752"/>
                  </a:lnTo>
                  <a:lnTo>
                    <a:pt x="523889" y="25902"/>
                  </a:lnTo>
                  <a:lnTo>
                    <a:pt x="565709" y="45087"/>
                  </a:lnTo>
                  <a:lnTo>
                    <a:pt x="604658" y="68945"/>
                  </a:lnTo>
                  <a:lnTo>
                    <a:pt x="640376" y="97118"/>
                  </a:lnTo>
                  <a:lnTo>
                    <a:pt x="672501" y="129243"/>
                  </a:lnTo>
                  <a:lnTo>
                    <a:pt x="700674" y="164961"/>
                  </a:lnTo>
                  <a:lnTo>
                    <a:pt x="724532" y="203910"/>
                  </a:lnTo>
                  <a:lnTo>
                    <a:pt x="743717" y="245730"/>
                  </a:lnTo>
                  <a:lnTo>
                    <a:pt x="757867" y="290060"/>
                  </a:lnTo>
                  <a:lnTo>
                    <a:pt x="766621" y="336540"/>
                  </a:lnTo>
                  <a:lnTo>
                    <a:pt x="769620" y="384810"/>
                  </a:lnTo>
                  <a:lnTo>
                    <a:pt x="766621" y="433079"/>
                  </a:lnTo>
                  <a:lnTo>
                    <a:pt x="757867" y="479559"/>
                  </a:lnTo>
                  <a:lnTo>
                    <a:pt x="743717" y="523889"/>
                  </a:lnTo>
                  <a:lnTo>
                    <a:pt x="724532" y="565709"/>
                  </a:lnTo>
                  <a:lnTo>
                    <a:pt x="700674" y="604658"/>
                  </a:lnTo>
                  <a:lnTo>
                    <a:pt x="672501" y="640376"/>
                  </a:lnTo>
                  <a:lnTo>
                    <a:pt x="640376" y="672501"/>
                  </a:lnTo>
                  <a:lnTo>
                    <a:pt x="604658" y="700674"/>
                  </a:lnTo>
                  <a:lnTo>
                    <a:pt x="565709" y="724532"/>
                  </a:lnTo>
                  <a:lnTo>
                    <a:pt x="523889" y="743717"/>
                  </a:lnTo>
                  <a:lnTo>
                    <a:pt x="479559" y="757867"/>
                  </a:lnTo>
                  <a:lnTo>
                    <a:pt x="433079" y="766621"/>
                  </a:lnTo>
                  <a:lnTo>
                    <a:pt x="384810" y="769620"/>
                  </a:lnTo>
                  <a:lnTo>
                    <a:pt x="336540" y="766621"/>
                  </a:lnTo>
                  <a:lnTo>
                    <a:pt x="290060" y="757867"/>
                  </a:lnTo>
                  <a:lnTo>
                    <a:pt x="245730" y="743717"/>
                  </a:lnTo>
                  <a:lnTo>
                    <a:pt x="203910" y="724532"/>
                  </a:lnTo>
                  <a:lnTo>
                    <a:pt x="164961" y="700674"/>
                  </a:lnTo>
                  <a:lnTo>
                    <a:pt x="129243" y="672501"/>
                  </a:lnTo>
                  <a:lnTo>
                    <a:pt x="97118" y="640376"/>
                  </a:lnTo>
                  <a:lnTo>
                    <a:pt x="68945" y="604658"/>
                  </a:lnTo>
                  <a:lnTo>
                    <a:pt x="45087" y="565709"/>
                  </a:lnTo>
                  <a:lnTo>
                    <a:pt x="25902" y="523889"/>
                  </a:lnTo>
                  <a:lnTo>
                    <a:pt x="11752" y="479559"/>
                  </a:lnTo>
                  <a:lnTo>
                    <a:pt x="2998" y="433079"/>
                  </a:lnTo>
                  <a:lnTo>
                    <a:pt x="0" y="384810"/>
                  </a:lnTo>
                  <a:close/>
                </a:path>
              </a:pathLst>
            </a:custGeom>
            <a:ln w="12192">
              <a:solidFill>
                <a:srgbClr val="0F4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468842" y="2461291"/>
            <a:ext cx="513080" cy="3390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16205" marR="5080" indent="-104139">
              <a:lnSpc>
                <a:spcPts val="1140"/>
              </a:lnSpc>
              <a:spcBef>
                <a:spcPts val="290"/>
              </a:spcBef>
            </a:pP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72" name="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6508" y="2107692"/>
            <a:ext cx="88392" cy="88392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3439" y="2107692"/>
            <a:ext cx="88392" cy="88392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895" y="2107692"/>
            <a:ext cx="88391" cy="88392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8827" y="2107692"/>
            <a:ext cx="88391" cy="88392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5759" y="2107692"/>
            <a:ext cx="88391" cy="88392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1016508" y="2107692"/>
            <a:ext cx="424180" cy="1066800"/>
            <a:chOff x="1016508" y="2107692"/>
            <a:chExt cx="424180" cy="1066800"/>
          </a:xfrm>
        </p:grpSpPr>
        <p:pic>
          <p:nvPicPr>
            <p:cNvPr id="78" name="object 7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2107692"/>
              <a:ext cx="262128" cy="24384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616" y="2561844"/>
              <a:ext cx="163068" cy="16459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8052" y="2930652"/>
              <a:ext cx="262128" cy="24384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6508" y="3086100"/>
              <a:ext cx="88392" cy="88392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359111" y="1929625"/>
            <a:ext cx="6908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latin typeface="Arial"/>
                <a:cs typeface="Arial"/>
              </a:rPr>
              <a:t>M</a:t>
            </a:r>
            <a:r>
              <a:rPr sz="1100" spc="-10" dirty="0">
                <a:latin typeface="Arial"/>
                <a:cs typeface="Arial"/>
              </a:rPr>
              <a:t>il</a:t>
            </a:r>
            <a:r>
              <a:rPr sz="1100" spc="-5" dirty="0">
                <a:latin typeface="Arial"/>
                <a:cs typeface="Arial"/>
              </a:rPr>
              <a:t>es</a:t>
            </a:r>
            <a:r>
              <a:rPr sz="1100" spc="5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ones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83" name="object 8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7739" y="2599944"/>
            <a:ext cx="88392" cy="88392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6863" y="2599944"/>
            <a:ext cx="88392" cy="88392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7512" y="2599944"/>
            <a:ext cx="88391" cy="88392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6636" y="2599944"/>
            <a:ext cx="88391" cy="88392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5759" y="2599944"/>
            <a:ext cx="88391" cy="88392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359111" y="2424213"/>
            <a:ext cx="4019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as</a:t>
            </a:r>
            <a:r>
              <a:rPr sz="1100" spc="10" dirty="0">
                <a:latin typeface="Arial"/>
                <a:cs typeface="Arial"/>
              </a:rPr>
              <a:t>k</a:t>
            </a:r>
            <a:r>
              <a:rPr sz="110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89" name="object 8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3439" y="3086100"/>
            <a:ext cx="88392" cy="88392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1895" y="3086100"/>
            <a:ext cx="88391" cy="88392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8827" y="3086100"/>
            <a:ext cx="88391" cy="88392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5759" y="3086100"/>
            <a:ext cx="88391" cy="88392"/>
          </a:xfrm>
          <a:prstGeom prst="rect">
            <a:avLst/>
          </a:prstGeom>
        </p:spPr>
      </p:pic>
      <p:sp>
        <p:nvSpPr>
          <p:cNvPr id="93" name="object 93"/>
          <p:cNvSpPr txBox="1"/>
          <p:nvPr/>
        </p:nvSpPr>
        <p:spPr>
          <a:xfrm>
            <a:off x="359111" y="2907795"/>
            <a:ext cx="4699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"/>
                <a:cs typeface="Arial"/>
              </a:rPr>
              <a:t>Budget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2353055" y="3733797"/>
            <a:ext cx="9464040" cy="2357755"/>
            <a:chOff x="2353055" y="3733797"/>
            <a:chExt cx="9464040" cy="2357755"/>
          </a:xfrm>
        </p:grpSpPr>
        <p:sp>
          <p:nvSpPr>
            <p:cNvPr id="95" name="object 95"/>
            <p:cNvSpPr/>
            <p:nvPr/>
          </p:nvSpPr>
          <p:spPr>
            <a:xfrm>
              <a:off x="2359151" y="3739893"/>
              <a:ext cx="8208645" cy="2345690"/>
            </a:xfrm>
            <a:custGeom>
              <a:avLst/>
              <a:gdLst/>
              <a:ahLst/>
              <a:cxnLst/>
              <a:rect l="l" t="t" r="r" b="b"/>
              <a:pathLst>
                <a:path w="8208645" h="2345690">
                  <a:moveTo>
                    <a:pt x="7035546" y="0"/>
                  </a:moveTo>
                  <a:lnTo>
                    <a:pt x="7035546" y="586358"/>
                  </a:lnTo>
                  <a:lnTo>
                    <a:pt x="0" y="586358"/>
                  </a:lnTo>
                  <a:lnTo>
                    <a:pt x="0" y="1759077"/>
                  </a:lnTo>
                  <a:lnTo>
                    <a:pt x="7035546" y="1759077"/>
                  </a:lnTo>
                  <a:lnTo>
                    <a:pt x="7035546" y="2345435"/>
                  </a:lnTo>
                  <a:lnTo>
                    <a:pt x="8208264" y="1172730"/>
                  </a:lnTo>
                  <a:lnTo>
                    <a:pt x="7035546" y="0"/>
                  </a:lnTo>
                  <a:close/>
                </a:path>
              </a:pathLst>
            </a:custGeom>
            <a:solidFill>
              <a:srgbClr val="0F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359151" y="3739893"/>
              <a:ext cx="8208645" cy="2345690"/>
            </a:xfrm>
            <a:custGeom>
              <a:avLst/>
              <a:gdLst/>
              <a:ahLst/>
              <a:cxnLst/>
              <a:rect l="l" t="t" r="r" b="b"/>
              <a:pathLst>
                <a:path w="8208645" h="2345690">
                  <a:moveTo>
                    <a:pt x="0" y="586358"/>
                  </a:moveTo>
                  <a:lnTo>
                    <a:pt x="7035546" y="586358"/>
                  </a:lnTo>
                  <a:lnTo>
                    <a:pt x="7035546" y="0"/>
                  </a:lnTo>
                  <a:lnTo>
                    <a:pt x="8208264" y="1172730"/>
                  </a:lnTo>
                  <a:lnTo>
                    <a:pt x="7035546" y="2345435"/>
                  </a:lnTo>
                  <a:lnTo>
                    <a:pt x="7035546" y="1759077"/>
                  </a:lnTo>
                  <a:lnTo>
                    <a:pt x="0" y="1759077"/>
                  </a:lnTo>
                  <a:lnTo>
                    <a:pt x="0" y="586358"/>
                  </a:lnTo>
                  <a:close/>
                </a:path>
              </a:pathLst>
            </a:custGeom>
            <a:ln w="12192">
              <a:solidFill>
                <a:srgbClr val="073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707624" y="4291586"/>
              <a:ext cx="1103630" cy="1411605"/>
            </a:xfrm>
            <a:custGeom>
              <a:avLst/>
              <a:gdLst/>
              <a:ahLst/>
              <a:cxnLst/>
              <a:rect l="l" t="t" r="r" b="b"/>
              <a:pathLst>
                <a:path w="1103629" h="1411604">
                  <a:moveTo>
                    <a:pt x="919480" y="0"/>
                  </a:moveTo>
                  <a:lnTo>
                    <a:pt x="183896" y="0"/>
                  </a:lnTo>
                  <a:lnTo>
                    <a:pt x="135009" y="6569"/>
                  </a:lnTo>
                  <a:lnTo>
                    <a:pt x="91080" y="25107"/>
                  </a:lnTo>
                  <a:lnTo>
                    <a:pt x="53862" y="53862"/>
                  </a:lnTo>
                  <a:lnTo>
                    <a:pt x="25107" y="91080"/>
                  </a:lnTo>
                  <a:lnTo>
                    <a:pt x="6569" y="135009"/>
                  </a:lnTo>
                  <a:lnTo>
                    <a:pt x="0" y="183895"/>
                  </a:lnTo>
                  <a:lnTo>
                    <a:pt x="0" y="1227327"/>
                  </a:lnTo>
                  <a:lnTo>
                    <a:pt x="6569" y="1276214"/>
                  </a:lnTo>
                  <a:lnTo>
                    <a:pt x="25107" y="1320143"/>
                  </a:lnTo>
                  <a:lnTo>
                    <a:pt x="53862" y="1357361"/>
                  </a:lnTo>
                  <a:lnTo>
                    <a:pt x="91080" y="1386116"/>
                  </a:lnTo>
                  <a:lnTo>
                    <a:pt x="135009" y="1404654"/>
                  </a:lnTo>
                  <a:lnTo>
                    <a:pt x="183896" y="1411223"/>
                  </a:lnTo>
                  <a:lnTo>
                    <a:pt x="919480" y="1411223"/>
                  </a:lnTo>
                  <a:lnTo>
                    <a:pt x="968366" y="1404654"/>
                  </a:lnTo>
                  <a:lnTo>
                    <a:pt x="1012295" y="1386116"/>
                  </a:lnTo>
                  <a:lnTo>
                    <a:pt x="1049513" y="1357361"/>
                  </a:lnTo>
                  <a:lnTo>
                    <a:pt x="1078268" y="1320143"/>
                  </a:lnTo>
                  <a:lnTo>
                    <a:pt x="1096806" y="1276214"/>
                  </a:lnTo>
                  <a:lnTo>
                    <a:pt x="1103376" y="1227327"/>
                  </a:lnTo>
                  <a:lnTo>
                    <a:pt x="1103376" y="183895"/>
                  </a:lnTo>
                  <a:lnTo>
                    <a:pt x="1096806" y="135009"/>
                  </a:lnTo>
                  <a:lnTo>
                    <a:pt x="1078268" y="91080"/>
                  </a:lnTo>
                  <a:lnTo>
                    <a:pt x="1049513" y="53862"/>
                  </a:lnTo>
                  <a:lnTo>
                    <a:pt x="1012295" y="25107"/>
                  </a:lnTo>
                  <a:lnTo>
                    <a:pt x="968366" y="6569"/>
                  </a:lnTo>
                  <a:lnTo>
                    <a:pt x="919480" y="0"/>
                  </a:lnTo>
                  <a:close/>
                </a:path>
              </a:pathLst>
            </a:custGeom>
            <a:solidFill>
              <a:srgbClr val="0F4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707624" y="4291586"/>
              <a:ext cx="1103630" cy="1411605"/>
            </a:xfrm>
            <a:custGeom>
              <a:avLst/>
              <a:gdLst/>
              <a:ahLst/>
              <a:cxnLst/>
              <a:rect l="l" t="t" r="r" b="b"/>
              <a:pathLst>
                <a:path w="1103629" h="1411604">
                  <a:moveTo>
                    <a:pt x="0" y="183895"/>
                  </a:moveTo>
                  <a:lnTo>
                    <a:pt x="6569" y="135009"/>
                  </a:lnTo>
                  <a:lnTo>
                    <a:pt x="25107" y="91080"/>
                  </a:lnTo>
                  <a:lnTo>
                    <a:pt x="53862" y="53862"/>
                  </a:lnTo>
                  <a:lnTo>
                    <a:pt x="91080" y="25107"/>
                  </a:lnTo>
                  <a:lnTo>
                    <a:pt x="135009" y="6569"/>
                  </a:lnTo>
                  <a:lnTo>
                    <a:pt x="183896" y="0"/>
                  </a:lnTo>
                  <a:lnTo>
                    <a:pt x="919480" y="0"/>
                  </a:lnTo>
                  <a:lnTo>
                    <a:pt x="968366" y="6569"/>
                  </a:lnTo>
                  <a:lnTo>
                    <a:pt x="1012295" y="25107"/>
                  </a:lnTo>
                  <a:lnTo>
                    <a:pt x="1049513" y="53862"/>
                  </a:lnTo>
                  <a:lnTo>
                    <a:pt x="1078268" y="91080"/>
                  </a:lnTo>
                  <a:lnTo>
                    <a:pt x="1096806" y="135009"/>
                  </a:lnTo>
                  <a:lnTo>
                    <a:pt x="1103376" y="183895"/>
                  </a:lnTo>
                  <a:lnTo>
                    <a:pt x="1103376" y="1227327"/>
                  </a:lnTo>
                  <a:lnTo>
                    <a:pt x="1096806" y="1276214"/>
                  </a:lnTo>
                  <a:lnTo>
                    <a:pt x="1078268" y="1320143"/>
                  </a:lnTo>
                  <a:lnTo>
                    <a:pt x="1049513" y="1357361"/>
                  </a:lnTo>
                  <a:lnTo>
                    <a:pt x="1012295" y="1386116"/>
                  </a:lnTo>
                  <a:lnTo>
                    <a:pt x="968366" y="1404654"/>
                  </a:lnTo>
                  <a:lnTo>
                    <a:pt x="919480" y="1411223"/>
                  </a:lnTo>
                  <a:lnTo>
                    <a:pt x="183896" y="1411223"/>
                  </a:lnTo>
                  <a:lnTo>
                    <a:pt x="135009" y="1404654"/>
                  </a:lnTo>
                  <a:lnTo>
                    <a:pt x="91080" y="1386116"/>
                  </a:lnTo>
                  <a:lnTo>
                    <a:pt x="53862" y="1357361"/>
                  </a:lnTo>
                  <a:lnTo>
                    <a:pt x="25107" y="1320143"/>
                  </a:lnTo>
                  <a:lnTo>
                    <a:pt x="6569" y="1276214"/>
                  </a:lnTo>
                  <a:lnTo>
                    <a:pt x="0" y="1227327"/>
                  </a:lnTo>
                  <a:lnTo>
                    <a:pt x="0" y="183895"/>
                  </a:lnTo>
                  <a:close/>
                </a:path>
              </a:pathLst>
            </a:custGeom>
            <a:ln w="12191">
              <a:solidFill>
                <a:srgbClr val="073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0761462" y="4606865"/>
            <a:ext cx="9658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Demo</a:t>
            </a:r>
            <a:r>
              <a:rPr lang="en-AU"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Pr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otot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742966" y="4541801"/>
            <a:ext cx="62877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Continuous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Development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Monthly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Advisory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Meetings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Mentors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Meetings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224541" y="1773704"/>
            <a:ext cx="1442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Project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8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What is Deep Technology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00525" y="1204143"/>
            <a:ext cx="7629525" cy="5010148"/>
            <a:chOff x="4000500" y="1352549"/>
            <a:chExt cx="7658100" cy="4972049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xmlns="" val="4015897382"/>
                </p:ext>
              </p:extLst>
            </p:nvPr>
          </p:nvGraphicFramePr>
          <p:xfrm>
            <a:off x="4000500" y="1508765"/>
            <a:ext cx="5549256" cy="46605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xmlns="" val="2847153997"/>
                </p:ext>
              </p:extLst>
            </p:nvPr>
          </p:nvGraphicFramePr>
          <p:xfrm>
            <a:off x="6934200" y="1352549"/>
            <a:ext cx="4724400" cy="49720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10" name="Rounded Rectangle 9"/>
          <p:cNvSpPr/>
          <p:nvPr/>
        </p:nvSpPr>
        <p:spPr>
          <a:xfrm>
            <a:off x="1152525" y="2264569"/>
            <a:ext cx="3686175" cy="18788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bg1"/>
                </a:solidFill>
              </a:rPr>
              <a:t>Deep tech is the innovative design, deployment, use or development of technologies from a variety of engineering and information technology disciplines such as, but not limited to, these domains</a:t>
            </a:r>
            <a:r>
              <a:rPr lang="en-AU" dirty="0" smtClean="0">
                <a:solidFill>
                  <a:schemeClr val="bg1"/>
                </a:solidFill>
              </a:rPr>
              <a:t>…</a:t>
            </a:r>
            <a:endParaRPr lang="en-AU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6123771"/>
            <a:ext cx="12192000" cy="714086"/>
            <a:chOff x="0" y="0"/>
            <a:chExt cx="6860540" cy="375266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902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868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chemeClr val="accent1">
                    <a:lumMod val="50000"/>
                  </a:schemeClr>
                </a:solidFill>
              </a:rPr>
              <a:t>What do participants 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program offers students the opportunity to improve their prototyping and customer validation skills.</a:t>
            </a:r>
          </a:p>
          <a:p>
            <a:r>
              <a:rPr lang="en-AU" dirty="0"/>
              <a:t>All Techcelerator program activities are free to students and do not take any equity from their project. </a:t>
            </a:r>
          </a:p>
          <a:p>
            <a:pPr marL="0" indent="0">
              <a:buNone/>
            </a:pP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134101"/>
            <a:ext cx="12192000" cy="714086"/>
            <a:chOff x="0" y="0"/>
            <a:chExt cx="6860540" cy="37526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219200" y="4051939"/>
            <a:ext cx="2581275" cy="13011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Up to $10,000 in funding for each </a:t>
            </a:r>
            <a:r>
              <a:rPr lang="en-AU" sz="2000" dirty="0" smtClean="0">
                <a:solidFill>
                  <a:schemeClr val="bg1"/>
                </a:solidFill>
              </a:rPr>
              <a:t>project</a:t>
            </a:r>
            <a:endParaRPr lang="en-AU" dirty="0"/>
          </a:p>
        </p:txBody>
      </p:sp>
      <p:sp>
        <p:nvSpPr>
          <p:cNvPr id="15" name="Rounded Rectangle 14"/>
          <p:cNvSpPr/>
          <p:nvPr/>
        </p:nvSpPr>
        <p:spPr>
          <a:xfrm>
            <a:off x="4435536" y="4082885"/>
            <a:ext cx="2759750" cy="127016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Guidance from expert staff, industry leaders and </a:t>
            </a:r>
            <a:r>
              <a:rPr lang="en-AU" sz="2000" dirty="0" err="1">
                <a:solidFill>
                  <a:schemeClr val="bg1"/>
                </a:solidFill>
              </a:rPr>
              <a:t>startup</a:t>
            </a:r>
            <a:r>
              <a:rPr lang="en-AU" sz="2000" dirty="0">
                <a:solidFill>
                  <a:schemeClr val="bg1"/>
                </a:solidFill>
              </a:rPr>
              <a:t> founders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30347" y="4067412"/>
            <a:ext cx="2759750" cy="127016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Access to UTS facilities for prototyping</a:t>
            </a:r>
          </a:p>
        </p:txBody>
      </p:sp>
    </p:spTree>
    <p:extLst>
      <p:ext uri="{BB962C8B-B14F-4D97-AF65-F5344CB8AC3E}">
        <p14:creationId xmlns:p14="http://schemas.microsoft.com/office/powerpoint/2010/main" xmlns="" val="33898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  <a:t>How to apply? </a:t>
            </a:r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11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 smtClean="0">
                <a:hlinkClick r:id="rId2"/>
              </a:rPr>
              <a:t>Techcelerator Website</a:t>
            </a:r>
            <a:endParaRPr lang="en-AU" b="1" dirty="0" smtClean="0"/>
          </a:p>
          <a:p>
            <a:pPr marL="0" indent="0">
              <a:buNone/>
            </a:pPr>
            <a:endParaRPr lang="en-AU" sz="1100" b="1" dirty="0" smtClean="0"/>
          </a:p>
          <a:p>
            <a:r>
              <a:rPr lang="en-AU" dirty="0" smtClean="0"/>
              <a:t>Application Support Documents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>
                <a:hlinkClick r:id="rId3"/>
              </a:rPr>
              <a:t>Project </a:t>
            </a:r>
            <a:r>
              <a:rPr lang="en-AU" dirty="0">
                <a:hlinkClick r:id="rId3"/>
              </a:rPr>
              <a:t>eligibility</a:t>
            </a:r>
            <a:endParaRPr lang="en-A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>
                <a:hlinkClick r:id="rId4"/>
              </a:rPr>
              <a:t>Frequently asked questions</a:t>
            </a:r>
            <a:endParaRPr lang="en-A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>
                <a:hlinkClick r:id="rId3"/>
              </a:rPr>
              <a:t>Selection criteria</a:t>
            </a:r>
            <a:endParaRPr lang="en-A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>
                <a:hlinkClick r:id="rId3"/>
              </a:rPr>
              <a:t>Checklist for success</a:t>
            </a:r>
            <a:endParaRPr lang="en-A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>
                <a:hlinkClick r:id="rId3"/>
              </a:rPr>
              <a:t>Mistakes to avoid</a:t>
            </a:r>
            <a:endParaRPr lang="en-A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>
                <a:hlinkClick r:id="rId3"/>
              </a:rPr>
              <a:t>Video resources</a:t>
            </a:r>
            <a:endParaRPr lang="en-AU" dirty="0"/>
          </a:p>
          <a:p>
            <a:pPr marL="0" indent="0">
              <a:buNone/>
            </a:pPr>
            <a:endParaRPr lang="en-AU" sz="1700" dirty="0" smtClean="0"/>
          </a:p>
          <a:p>
            <a:r>
              <a:rPr lang="en-AU" dirty="0" smtClean="0"/>
              <a:t>Submit the Application Form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Application close date: </a:t>
            </a:r>
            <a:r>
              <a:rPr lang="en-AU" dirty="0" smtClean="0"/>
              <a:t>31</a:t>
            </a:r>
            <a:r>
              <a:rPr lang="en-AU" dirty="0" smtClean="0"/>
              <a:t> </a:t>
            </a:r>
            <a:r>
              <a:rPr lang="en-AU" dirty="0"/>
              <a:t>July </a:t>
            </a:r>
            <a:r>
              <a:rPr lang="en-AU" dirty="0" smtClean="0"/>
              <a:t>2023</a:t>
            </a:r>
            <a:endParaRPr lang="en-AU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143914"/>
            <a:ext cx="12192000" cy="714086"/>
            <a:chOff x="0" y="0"/>
            <a:chExt cx="6860540" cy="37526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294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1990410" y="1284711"/>
            <a:ext cx="1415136" cy="836762"/>
          </a:xfrm>
          <a:prstGeom prst="roundRect">
            <a:avLst>
              <a:gd name="adj" fmla="val 10870"/>
            </a:avLst>
          </a:prstGeom>
          <a:solidFill>
            <a:srgbClr val="FF0000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146"/>
          <p:cNvSpPr txBox="1">
            <a:spLocks noChangeArrowheads="1"/>
          </p:cNvSpPr>
          <p:nvPr/>
        </p:nvSpPr>
        <p:spPr bwMode="auto">
          <a:xfrm>
            <a:off x="1990214" y="1671226"/>
            <a:ext cx="14153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EOI closes </a:t>
            </a:r>
            <a:r>
              <a:rPr lang="en-US" altLang="x-none" sz="9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31 </a:t>
            </a:r>
            <a:r>
              <a:rPr lang="en-US" altLang="x-none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July </a:t>
            </a:r>
            <a:r>
              <a:rPr lang="en-US" altLang="x-none" sz="9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2023</a:t>
            </a:r>
            <a:endParaRPr lang="en-US" altLang="x-none" sz="9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Box 147"/>
          <p:cNvSpPr txBox="1">
            <a:spLocks noChangeArrowheads="1"/>
          </p:cNvSpPr>
          <p:nvPr/>
        </p:nvSpPr>
        <p:spPr bwMode="auto">
          <a:xfrm>
            <a:off x="1990214" y="1321417"/>
            <a:ext cx="1222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Expressions of Interest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2986162" y="2112779"/>
            <a:ext cx="0" cy="2138734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3105" y="407029"/>
            <a:ext cx="8277331" cy="6943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Techcelerator</a:t>
            </a: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2023 Program Timeline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0733" y="4059135"/>
            <a:ext cx="699743" cy="29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Jun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404239" y="4059135"/>
            <a:ext cx="699743" cy="29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Jul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147746" y="4059135"/>
            <a:ext cx="699743" cy="29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Jul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891252" y="4059135"/>
            <a:ext cx="699743" cy="29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Aug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634758" y="4059135"/>
            <a:ext cx="699743" cy="29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Aug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378265" y="4059135"/>
            <a:ext cx="699743" cy="29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Sep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121772" y="4059135"/>
            <a:ext cx="699743" cy="29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Sep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865278" y="4059135"/>
            <a:ext cx="699743" cy="29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Oct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08784" y="4059135"/>
            <a:ext cx="699743" cy="29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Oct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352291" y="4059135"/>
            <a:ext cx="699743" cy="29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Nov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095797" y="4059135"/>
            <a:ext cx="699743" cy="29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Nov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839307" y="4059135"/>
            <a:ext cx="699743" cy="29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Dec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3779457" y="2533597"/>
            <a:ext cx="1268702" cy="757780"/>
          </a:xfrm>
          <a:prstGeom prst="roundRect">
            <a:avLst>
              <a:gd name="adj" fmla="val 10870"/>
            </a:avLst>
          </a:prstGeom>
          <a:solidFill>
            <a:schemeClr val="accent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Box 146"/>
          <p:cNvSpPr txBox="1">
            <a:spLocks noChangeArrowheads="1"/>
          </p:cNvSpPr>
          <p:nvPr/>
        </p:nvSpPr>
        <p:spPr bwMode="auto">
          <a:xfrm>
            <a:off x="3836729" y="2951314"/>
            <a:ext cx="142360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9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 </a:t>
            </a:r>
            <a:r>
              <a:rPr lang="en-US" altLang="x-none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Aug 2022</a:t>
            </a:r>
          </a:p>
        </p:txBody>
      </p:sp>
      <p:sp>
        <p:nvSpPr>
          <p:cNvPr id="118" name="TextBox 147"/>
          <p:cNvSpPr txBox="1">
            <a:spLocks noChangeArrowheads="1"/>
          </p:cNvSpPr>
          <p:nvPr/>
        </p:nvSpPr>
        <p:spPr bwMode="auto">
          <a:xfrm>
            <a:off x="3821856" y="2597077"/>
            <a:ext cx="13696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Induction</a:t>
            </a:r>
          </a:p>
        </p:txBody>
      </p:sp>
      <p:sp>
        <p:nvSpPr>
          <p:cNvPr id="42" name="Oval 41"/>
          <p:cNvSpPr/>
          <p:nvPr/>
        </p:nvSpPr>
        <p:spPr>
          <a:xfrm>
            <a:off x="4937043" y="2362791"/>
            <a:ext cx="378572" cy="37857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4107770" y="3291376"/>
            <a:ext cx="0" cy="85177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5672447" y="5052730"/>
            <a:ext cx="1415136" cy="836762"/>
          </a:xfrm>
          <a:prstGeom prst="roundRect">
            <a:avLst>
              <a:gd name="adj" fmla="val 10870"/>
            </a:avLst>
          </a:prstGeom>
          <a:solidFill>
            <a:schemeClr val="bg1">
              <a:lumMod val="50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8" name="TextBox 146"/>
          <p:cNvSpPr txBox="1">
            <a:spLocks noChangeArrowheads="1"/>
          </p:cNvSpPr>
          <p:nvPr/>
        </p:nvSpPr>
        <p:spPr bwMode="auto">
          <a:xfrm>
            <a:off x="5681916" y="5604346"/>
            <a:ext cx="13868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9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Sep </a:t>
            </a:r>
            <a:r>
              <a:rPr lang="en-US" altLang="x-none" sz="900" dirty="0" smtClean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2032</a:t>
            </a:r>
            <a:endParaRPr lang="en-US" altLang="x-none" sz="9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29" name="TextBox 147"/>
          <p:cNvSpPr txBox="1">
            <a:spLocks noChangeArrowheads="1"/>
          </p:cNvSpPr>
          <p:nvPr/>
        </p:nvSpPr>
        <p:spPr bwMode="auto">
          <a:xfrm>
            <a:off x="5652460" y="5094687"/>
            <a:ext cx="1398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First Advisory Board meeting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6229949" y="4185412"/>
            <a:ext cx="0" cy="85177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6877190" y="4863518"/>
            <a:ext cx="378572" cy="3785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5422196" y="2558235"/>
            <a:ext cx="1415136" cy="952613"/>
          </a:xfrm>
          <a:prstGeom prst="roundRect">
            <a:avLst>
              <a:gd name="adj" fmla="val 10870"/>
            </a:avLst>
          </a:prstGeom>
          <a:solidFill>
            <a:schemeClr val="accent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5" name="TextBox 146"/>
          <p:cNvSpPr txBox="1">
            <a:spLocks noChangeArrowheads="1"/>
          </p:cNvSpPr>
          <p:nvPr/>
        </p:nvSpPr>
        <p:spPr bwMode="auto">
          <a:xfrm>
            <a:off x="5532550" y="3172410"/>
            <a:ext cx="13947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9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Aug – Dec </a:t>
            </a:r>
            <a:r>
              <a:rPr lang="en-US" altLang="x-none" sz="900" dirty="0" smtClean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2023</a:t>
            </a:r>
            <a:endParaRPr lang="en-US" altLang="x-none" sz="9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36" name="TextBox 147"/>
          <p:cNvSpPr txBox="1">
            <a:spLocks noChangeArrowheads="1"/>
          </p:cNvSpPr>
          <p:nvPr/>
        </p:nvSpPr>
        <p:spPr bwMode="auto">
          <a:xfrm>
            <a:off x="5530575" y="2567312"/>
            <a:ext cx="12220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Continued validating &amp; prototyping</a:t>
            </a:r>
          </a:p>
        </p:txBody>
      </p:sp>
      <p:sp>
        <p:nvSpPr>
          <p:cNvPr id="137" name="Oval 136"/>
          <p:cNvSpPr/>
          <p:nvPr/>
        </p:nvSpPr>
        <p:spPr>
          <a:xfrm>
            <a:off x="6672790" y="2480560"/>
            <a:ext cx="378572" cy="37857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540928" y="2454614"/>
            <a:ext cx="1415136" cy="836762"/>
          </a:xfrm>
          <a:prstGeom prst="roundRect">
            <a:avLst>
              <a:gd name="adj" fmla="val 10870"/>
            </a:avLst>
          </a:prstGeom>
          <a:solidFill>
            <a:schemeClr val="accent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1" name="TextBox 146"/>
          <p:cNvSpPr txBox="1">
            <a:spLocks noChangeArrowheads="1"/>
          </p:cNvSpPr>
          <p:nvPr/>
        </p:nvSpPr>
        <p:spPr bwMode="auto">
          <a:xfrm>
            <a:off x="7583809" y="3012411"/>
            <a:ext cx="12566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9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Oct </a:t>
            </a:r>
            <a:r>
              <a:rPr lang="en-US" altLang="x-none" sz="900" dirty="0" smtClean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2023</a:t>
            </a:r>
            <a:endParaRPr lang="en-US" altLang="x-none" sz="9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42" name="TextBox 147"/>
          <p:cNvSpPr txBox="1">
            <a:spLocks noChangeArrowheads="1"/>
          </p:cNvSpPr>
          <p:nvPr/>
        </p:nvSpPr>
        <p:spPr bwMode="auto">
          <a:xfrm>
            <a:off x="7533778" y="2522871"/>
            <a:ext cx="1222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 b="1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Second Advisory Board meeting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8063047" y="3291376"/>
            <a:ext cx="0" cy="85177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cxnSpLocks/>
          </p:cNvCxnSpPr>
          <p:nvPr/>
        </p:nvCxnSpPr>
        <p:spPr>
          <a:xfrm>
            <a:off x="10002320" y="2066487"/>
            <a:ext cx="0" cy="199264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ounded Rectangle 151"/>
          <p:cNvSpPr/>
          <p:nvPr/>
        </p:nvSpPr>
        <p:spPr>
          <a:xfrm>
            <a:off x="8696683" y="1286162"/>
            <a:ext cx="1415136" cy="780324"/>
          </a:xfrm>
          <a:prstGeom prst="roundRect">
            <a:avLst>
              <a:gd name="adj" fmla="val 10870"/>
            </a:avLst>
          </a:prstGeom>
          <a:solidFill>
            <a:srgbClr val="FF0000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" name="TextBox 146"/>
          <p:cNvSpPr txBox="1">
            <a:spLocks noChangeArrowheads="1"/>
          </p:cNvSpPr>
          <p:nvPr/>
        </p:nvSpPr>
        <p:spPr bwMode="auto">
          <a:xfrm>
            <a:off x="8706631" y="1721824"/>
            <a:ext cx="1405189" cy="23083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altLang="x-none" sz="9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Dec </a:t>
            </a:r>
            <a:r>
              <a:rPr lang="en-US" altLang="x-none" sz="9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2023</a:t>
            </a:r>
            <a:endParaRPr lang="en-US" altLang="x-none" sz="9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4" name="TextBox 147"/>
          <p:cNvSpPr txBox="1">
            <a:spLocks noChangeArrowheads="1"/>
          </p:cNvSpPr>
          <p:nvPr/>
        </p:nvSpPr>
        <p:spPr bwMode="auto">
          <a:xfrm>
            <a:off x="8694614" y="1322868"/>
            <a:ext cx="1222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Demonstration Day</a:t>
            </a:r>
          </a:p>
        </p:txBody>
      </p:sp>
      <p:sp>
        <p:nvSpPr>
          <p:cNvPr id="156" name="Oval 155"/>
          <p:cNvSpPr/>
          <p:nvPr/>
        </p:nvSpPr>
        <p:spPr>
          <a:xfrm>
            <a:off x="9955239" y="1239800"/>
            <a:ext cx="378572" cy="378572"/>
          </a:xfrm>
          <a:prstGeom prst="ellipse">
            <a:avLst/>
          </a:prstGeom>
          <a:solidFill>
            <a:srgbClr val="FF0000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8763023" y="2337609"/>
            <a:ext cx="378572" cy="37857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3364157" y="5204180"/>
            <a:ext cx="1415136" cy="834761"/>
          </a:xfrm>
          <a:prstGeom prst="roundRect">
            <a:avLst>
              <a:gd name="adj" fmla="val 10870"/>
            </a:avLst>
          </a:prstGeom>
          <a:solidFill>
            <a:schemeClr val="accent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4597210" y="5066153"/>
            <a:ext cx="378572" cy="37857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6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02" y="5116131"/>
            <a:ext cx="270788" cy="2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7" name="Straight Connector 176"/>
          <p:cNvCxnSpPr/>
          <p:nvPr/>
        </p:nvCxnSpPr>
        <p:spPr>
          <a:xfrm>
            <a:off x="3680888" y="4353968"/>
            <a:ext cx="0" cy="85177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146">
            <a:extLst>
              <a:ext uri="{FF2B5EF4-FFF2-40B4-BE49-F238E27FC236}">
                <a16:creationId xmlns="" xmlns:a16="http://schemas.microsoft.com/office/drawing/2014/main" id="{587F5AC7-7CBA-4084-8B08-E5C2EEA8C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61" y="5717754"/>
            <a:ext cx="14153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29 Jul 2022</a:t>
            </a:r>
          </a:p>
        </p:txBody>
      </p:sp>
      <p:sp>
        <p:nvSpPr>
          <p:cNvPr id="84" name="TextBox 147">
            <a:extLst>
              <a:ext uri="{FF2B5EF4-FFF2-40B4-BE49-F238E27FC236}">
                <a16:creationId xmlns="" xmlns:a16="http://schemas.microsoft.com/office/drawing/2014/main" id="{0F2029EB-1C4E-46A9-902B-2B0F9E0F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867" y="5196401"/>
            <a:ext cx="12036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Announcement of selected teams</a:t>
            </a:r>
          </a:p>
        </p:txBody>
      </p:sp>
      <p:sp>
        <p:nvSpPr>
          <p:cNvPr id="85" name="Rounded Rectangle 139">
            <a:extLst>
              <a:ext uri="{FF2B5EF4-FFF2-40B4-BE49-F238E27FC236}">
                <a16:creationId xmlns="" xmlns:a16="http://schemas.microsoft.com/office/drawing/2014/main" id="{8DC8C1D9-9895-41A7-864E-4511125D7502}"/>
              </a:ext>
            </a:extLst>
          </p:cNvPr>
          <p:cNvSpPr/>
          <p:nvPr/>
        </p:nvSpPr>
        <p:spPr>
          <a:xfrm>
            <a:off x="8424170" y="5156608"/>
            <a:ext cx="1415136" cy="836762"/>
          </a:xfrm>
          <a:prstGeom prst="roundRect">
            <a:avLst>
              <a:gd name="adj" fmla="val 10870"/>
            </a:avLst>
          </a:prstGeom>
          <a:solidFill>
            <a:srgbClr val="FF0000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TextBox 146">
            <a:extLst>
              <a:ext uri="{FF2B5EF4-FFF2-40B4-BE49-F238E27FC236}">
                <a16:creationId xmlns="" xmlns:a16="http://schemas.microsoft.com/office/drawing/2014/main" id="{0FB45B3B-78FF-403C-9E5A-3A56818DF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114" y="5621560"/>
            <a:ext cx="12566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9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Nov </a:t>
            </a:r>
            <a:r>
              <a:rPr lang="en-US" altLang="x-none" sz="900" dirty="0" smtClean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2023</a:t>
            </a:r>
            <a:endParaRPr lang="en-US" altLang="x-none" sz="9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93" name="TextBox 147">
            <a:extLst>
              <a:ext uri="{FF2B5EF4-FFF2-40B4-BE49-F238E27FC236}">
                <a16:creationId xmlns="" xmlns:a16="http://schemas.microsoft.com/office/drawing/2014/main" id="{AA998DB1-3FF4-492A-89C8-08B969EC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114" y="5204236"/>
            <a:ext cx="1222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 b="1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Third Advisory Board meeting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5C2B3301-8B76-46DF-B5FC-F5764EF68A91}"/>
              </a:ext>
            </a:extLst>
          </p:cNvPr>
          <p:cNvCxnSpPr/>
          <p:nvPr/>
        </p:nvCxnSpPr>
        <p:spPr>
          <a:xfrm>
            <a:off x="8566767" y="4331715"/>
            <a:ext cx="0" cy="85177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B022247B-AE80-4DF5-9FAA-FC34AB664DA8}"/>
              </a:ext>
            </a:extLst>
          </p:cNvPr>
          <p:cNvSpPr/>
          <p:nvPr/>
        </p:nvSpPr>
        <p:spPr>
          <a:xfrm>
            <a:off x="9643482" y="4983896"/>
            <a:ext cx="378572" cy="378572"/>
          </a:xfrm>
          <a:prstGeom prst="ellipse">
            <a:avLst/>
          </a:prstGeom>
          <a:solidFill>
            <a:srgbClr val="FF0000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Rounded Rectangle 115">
            <a:extLst>
              <a:ext uri="{FF2B5EF4-FFF2-40B4-BE49-F238E27FC236}">
                <a16:creationId xmlns="" xmlns:a16="http://schemas.microsoft.com/office/drawing/2014/main" id="{F1F0B9D3-AFBE-41C0-AA58-D013627EEE9E}"/>
              </a:ext>
            </a:extLst>
          </p:cNvPr>
          <p:cNvSpPr/>
          <p:nvPr/>
        </p:nvSpPr>
        <p:spPr>
          <a:xfrm>
            <a:off x="1592196" y="5713666"/>
            <a:ext cx="1407226" cy="802054"/>
          </a:xfrm>
          <a:prstGeom prst="roundRect">
            <a:avLst>
              <a:gd name="adj" fmla="val 10870"/>
            </a:avLst>
          </a:prstGeom>
          <a:solidFill>
            <a:schemeClr val="accent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Box 147">
            <a:extLst>
              <a:ext uri="{FF2B5EF4-FFF2-40B4-BE49-F238E27FC236}">
                <a16:creationId xmlns="" xmlns:a16="http://schemas.microsoft.com/office/drawing/2014/main" id="{E97101EF-42E9-4AE2-8325-4E78A883F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197" y="5757529"/>
            <a:ext cx="1369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Information Session on </a:t>
            </a:r>
            <a:r>
              <a:rPr lang="en-US" altLang="x-none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web</a:t>
            </a:r>
            <a:endParaRPr lang="en-US" altLang="x-none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3" name="Picture 67">
            <a:extLst>
              <a:ext uri="{FF2B5EF4-FFF2-40B4-BE49-F238E27FC236}">
                <a16:creationId xmlns="" xmlns:a16="http://schemas.microsoft.com/office/drawing/2014/main" id="{7CD7B9D1-FED1-49C4-846E-70EDB39D95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60" y="4924895"/>
            <a:ext cx="270788" cy="2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67">
            <a:extLst>
              <a:ext uri="{FF2B5EF4-FFF2-40B4-BE49-F238E27FC236}">
                <a16:creationId xmlns="" xmlns:a16="http://schemas.microsoft.com/office/drawing/2014/main" id="{D7EE6397-8AFA-41EA-A9DD-71FFD7F73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08" y="2398785"/>
            <a:ext cx="270788" cy="2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67">
            <a:extLst>
              <a:ext uri="{FF2B5EF4-FFF2-40B4-BE49-F238E27FC236}">
                <a16:creationId xmlns="" xmlns:a16="http://schemas.microsoft.com/office/drawing/2014/main" id="{E7999F23-98A8-4703-91D2-3BFD437D0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816" y="5037183"/>
            <a:ext cx="270788" cy="2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24582" y="1235669"/>
            <a:ext cx="378572" cy="378572"/>
            <a:chOff x="1700582" y="1235669"/>
            <a:chExt cx="378572" cy="378572"/>
          </a:xfrm>
          <a:solidFill>
            <a:srgbClr val="FF0000"/>
          </a:solidFill>
        </p:grpSpPr>
        <p:sp>
          <p:nvSpPr>
            <p:cNvPr id="47" name="Oval 46"/>
            <p:cNvSpPr/>
            <p:nvPr/>
          </p:nvSpPr>
          <p:spPr>
            <a:xfrm>
              <a:off x="1700582" y="1235669"/>
              <a:ext cx="378572" cy="378572"/>
            </a:xfrm>
            <a:prstGeom prst="ellipse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38" name="Picture 67">
              <a:extLst>
                <a:ext uri="{FF2B5EF4-FFF2-40B4-BE49-F238E27FC236}">
                  <a16:creationId xmlns="" xmlns:a16="http://schemas.microsoft.com/office/drawing/2014/main" id="{2B74B882-EAE4-4FE6-8571-25782B6D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474" y="1277815"/>
              <a:ext cx="270788" cy="2585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4" name="Picture 67">
            <a:extLst>
              <a:ext uri="{FF2B5EF4-FFF2-40B4-BE49-F238E27FC236}">
                <a16:creationId xmlns="" xmlns:a16="http://schemas.microsoft.com/office/drawing/2014/main" id="{21BF9F95-45F0-42BE-8425-05DB7E952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18" y="2416273"/>
            <a:ext cx="270788" cy="2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67">
            <a:extLst>
              <a:ext uri="{FF2B5EF4-FFF2-40B4-BE49-F238E27FC236}">
                <a16:creationId xmlns="" xmlns:a16="http://schemas.microsoft.com/office/drawing/2014/main" id="{CF87967D-C344-41D7-91E1-B83351704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72" y="2516213"/>
            <a:ext cx="270788" cy="2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/>
          <p:nvPr/>
        </p:nvGrpSpPr>
        <p:grpSpPr>
          <a:xfrm>
            <a:off x="2749282" y="5568243"/>
            <a:ext cx="378572" cy="378572"/>
            <a:chOff x="1225282" y="5568243"/>
            <a:chExt cx="378572" cy="378572"/>
          </a:xfrm>
        </p:grpSpPr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3A98F7AF-EE7E-4A1A-B802-BD15FAF18A10}"/>
                </a:ext>
              </a:extLst>
            </p:cNvPr>
            <p:cNvSpPr/>
            <p:nvPr/>
          </p:nvSpPr>
          <p:spPr>
            <a:xfrm>
              <a:off x="1225282" y="5568243"/>
              <a:ext cx="378572" cy="378572"/>
            </a:xfrm>
            <a:prstGeom prst="ellipse">
              <a:avLst/>
            </a:prstGeom>
            <a:solidFill>
              <a:schemeClr val="accent1"/>
            </a:solidFill>
            <a:ln w="285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60" name="Picture 67">
              <a:extLst>
                <a:ext uri="{FF2B5EF4-FFF2-40B4-BE49-F238E27FC236}">
                  <a16:creationId xmlns="" xmlns:a16="http://schemas.microsoft.com/office/drawing/2014/main" id="{93240B94-DA95-4537-99C6-A69E91CBF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724" y="5593801"/>
              <a:ext cx="270788" cy="25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2" name="Picture 67">
            <a:extLst>
              <a:ext uri="{FF2B5EF4-FFF2-40B4-BE49-F238E27FC236}">
                <a16:creationId xmlns="" xmlns:a16="http://schemas.microsoft.com/office/drawing/2014/main" id="{B0E4E0E6-A3F6-46A1-BC1E-FC7424160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054" y="1283467"/>
            <a:ext cx="270788" cy="2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94C7A21F-60B0-461C-B978-6F7E70871741}"/>
              </a:ext>
            </a:extLst>
          </p:cNvPr>
          <p:cNvSpPr/>
          <p:nvPr/>
        </p:nvSpPr>
        <p:spPr>
          <a:xfrm>
            <a:off x="10103557" y="6366294"/>
            <a:ext cx="333183" cy="378572"/>
          </a:xfrm>
          <a:prstGeom prst="ellipse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2" name="Straight Connector 71"/>
          <p:cNvCxnSpPr/>
          <p:nvPr/>
        </p:nvCxnSpPr>
        <p:spPr>
          <a:xfrm>
            <a:off x="1787708" y="4331716"/>
            <a:ext cx="0" cy="1381951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39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  <a:t>Selection Criteria – Essential Component </a:t>
            </a:r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089650"/>
            <a:ext cx="12192000" cy="714086"/>
            <a:chOff x="0" y="0"/>
            <a:chExt cx="6860540" cy="37526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849082" y="1607560"/>
            <a:ext cx="3973194" cy="3970279"/>
            <a:chOff x="3235" y="344"/>
            <a:chExt cx="5280" cy="5369"/>
          </a:xfrm>
        </p:grpSpPr>
        <p:sp>
          <p:nvSpPr>
            <p:cNvPr id="19" name="docshape13"/>
            <p:cNvSpPr>
              <a:spLocks/>
            </p:cNvSpPr>
            <p:nvPr/>
          </p:nvSpPr>
          <p:spPr bwMode="auto">
            <a:xfrm>
              <a:off x="4214" y="344"/>
              <a:ext cx="3161" cy="3262"/>
            </a:xfrm>
            <a:custGeom>
              <a:avLst/>
              <a:gdLst>
                <a:gd name="T0" fmla="+- 0 5647 4214"/>
                <a:gd name="T1" fmla="*/ T0 w 3161"/>
                <a:gd name="T2" fmla="+- 0 351 344"/>
                <a:gd name="T3" fmla="*/ 351 h 3262"/>
                <a:gd name="T4" fmla="+- 0 5432 4214"/>
                <a:gd name="T5" fmla="*/ T4 w 3161"/>
                <a:gd name="T6" fmla="+- 0 387 344"/>
                <a:gd name="T7" fmla="*/ 387 h 3262"/>
                <a:gd name="T8" fmla="+- 0 5229 4214"/>
                <a:gd name="T9" fmla="*/ T8 w 3161"/>
                <a:gd name="T10" fmla="+- 0 452 344"/>
                <a:gd name="T11" fmla="*/ 452 h 3262"/>
                <a:gd name="T12" fmla="+- 0 5038 4214"/>
                <a:gd name="T13" fmla="*/ T12 w 3161"/>
                <a:gd name="T14" fmla="+- 0 543 344"/>
                <a:gd name="T15" fmla="*/ 543 h 3262"/>
                <a:gd name="T16" fmla="+- 0 4861 4214"/>
                <a:gd name="T17" fmla="*/ T16 w 3161"/>
                <a:gd name="T18" fmla="+- 0 659 344"/>
                <a:gd name="T19" fmla="*/ 659 h 3262"/>
                <a:gd name="T20" fmla="+- 0 4702 4214"/>
                <a:gd name="T21" fmla="*/ T20 w 3161"/>
                <a:gd name="T22" fmla="+- 0 797 344"/>
                <a:gd name="T23" fmla="*/ 797 h 3262"/>
                <a:gd name="T24" fmla="+- 0 4562 4214"/>
                <a:gd name="T25" fmla="*/ T24 w 3161"/>
                <a:gd name="T26" fmla="+- 0 955 344"/>
                <a:gd name="T27" fmla="*/ 955 h 3262"/>
                <a:gd name="T28" fmla="+- 0 4442 4214"/>
                <a:gd name="T29" fmla="*/ T28 w 3161"/>
                <a:gd name="T30" fmla="+- 0 1132 344"/>
                <a:gd name="T31" fmla="*/ 1132 h 3262"/>
                <a:gd name="T32" fmla="+- 0 4346 4214"/>
                <a:gd name="T33" fmla="*/ T32 w 3161"/>
                <a:gd name="T34" fmla="+- 0 1324 344"/>
                <a:gd name="T35" fmla="*/ 1324 h 3262"/>
                <a:gd name="T36" fmla="+- 0 4274 4214"/>
                <a:gd name="T37" fmla="*/ T36 w 3161"/>
                <a:gd name="T38" fmla="+- 0 1530 344"/>
                <a:gd name="T39" fmla="*/ 1530 h 3262"/>
                <a:gd name="T40" fmla="+- 0 4230 4214"/>
                <a:gd name="T41" fmla="*/ T40 w 3161"/>
                <a:gd name="T42" fmla="+- 0 1748 344"/>
                <a:gd name="T43" fmla="*/ 1748 h 3262"/>
                <a:gd name="T44" fmla="+- 0 4214 4214"/>
                <a:gd name="T45" fmla="*/ T44 w 3161"/>
                <a:gd name="T46" fmla="+- 0 1975 344"/>
                <a:gd name="T47" fmla="*/ 1975 h 3262"/>
                <a:gd name="T48" fmla="+- 0 4230 4214"/>
                <a:gd name="T49" fmla="*/ T48 w 3161"/>
                <a:gd name="T50" fmla="+- 0 2203 344"/>
                <a:gd name="T51" fmla="*/ 2203 h 3262"/>
                <a:gd name="T52" fmla="+- 0 4274 4214"/>
                <a:gd name="T53" fmla="*/ T52 w 3161"/>
                <a:gd name="T54" fmla="+- 0 2421 344"/>
                <a:gd name="T55" fmla="*/ 2421 h 3262"/>
                <a:gd name="T56" fmla="+- 0 4346 4214"/>
                <a:gd name="T57" fmla="*/ T56 w 3161"/>
                <a:gd name="T58" fmla="+- 0 2627 344"/>
                <a:gd name="T59" fmla="*/ 2627 h 3262"/>
                <a:gd name="T60" fmla="+- 0 4442 4214"/>
                <a:gd name="T61" fmla="*/ T60 w 3161"/>
                <a:gd name="T62" fmla="+- 0 2819 344"/>
                <a:gd name="T63" fmla="*/ 2819 h 3262"/>
                <a:gd name="T64" fmla="+- 0 4562 4214"/>
                <a:gd name="T65" fmla="*/ T64 w 3161"/>
                <a:gd name="T66" fmla="+- 0 2995 344"/>
                <a:gd name="T67" fmla="*/ 2995 h 3262"/>
                <a:gd name="T68" fmla="+- 0 4702 4214"/>
                <a:gd name="T69" fmla="*/ T68 w 3161"/>
                <a:gd name="T70" fmla="+- 0 3153 344"/>
                <a:gd name="T71" fmla="*/ 3153 h 3262"/>
                <a:gd name="T72" fmla="+- 0 4861 4214"/>
                <a:gd name="T73" fmla="*/ T72 w 3161"/>
                <a:gd name="T74" fmla="+- 0 3291 344"/>
                <a:gd name="T75" fmla="*/ 3291 h 3262"/>
                <a:gd name="T76" fmla="+- 0 5038 4214"/>
                <a:gd name="T77" fmla="*/ T76 w 3161"/>
                <a:gd name="T78" fmla="+- 0 3407 344"/>
                <a:gd name="T79" fmla="*/ 3407 h 3262"/>
                <a:gd name="T80" fmla="+- 0 5229 4214"/>
                <a:gd name="T81" fmla="*/ T80 w 3161"/>
                <a:gd name="T82" fmla="+- 0 3498 344"/>
                <a:gd name="T83" fmla="*/ 3498 h 3262"/>
                <a:gd name="T84" fmla="+- 0 5432 4214"/>
                <a:gd name="T85" fmla="*/ T84 w 3161"/>
                <a:gd name="T86" fmla="+- 0 3563 344"/>
                <a:gd name="T87" fmla="*/ 3563 h 3262"/>
                <a:gd name="T88" fmla="+- 0 5647 4214"/>
                <a:gd name="T89" fmla="*/ T88 w 3161"/>
                <a:gd name="T90" fmla="+- 0 3599 344"/>
                <a:gd name="T91" fmla="*/ 3599 h 3262"/>
                <a:gd name="T92" fmla="+- 0 5869 4214"/>
                <a:gd name="T93" fmla="*/ T92 w 3161"/>
                <a:gd name="T94" fmla="+- 0 3604 344"/>
                <a:gd name="T95" fmla="*/ 3604 h 3262"/>
                <a:gd name="T96" fmla="+- 0 6087 4214"/>
                <a:gd name="T97" fmla="*/ T96 w 3161"/>
                <a:gd name="T98" fmla="+- 0 3578 344"/>
                <a:gd name="T99" fmla="*/ 3578 h 3262"/>
                <a:gd name="T100" fmla="+- 0 6294 4214"/>
                <a:gd name="T101" fmla="*/ T100 w 3161"/>
                <a:gd name="T102" fmla="+- 0 3523 344"/>
                <a:gd name="T103" fmla="*/ 3523 h 3262"/>
                <a:gd name="T104" fmla="+- 0 6490 4214"/>
                <a:gd name="T105" fmla="*/ T104 w 3161"/>
                <a:gd name="T106" fmla="+- 0 3440 344"/>
                <a:gd name="T107" fmla="*/ 3440 h 3262"/>
                <a:gd name="T108" fmla="+- 0 6671 4214"/>
                <a:gd name="T109" fmla="*/ T108 w 3161"/>
                <a:gd name="T110" fmla="+- 0 3332 344"/>
                <a:gd name="T111" fmla="*/ 3332 h 3262"/>
                <a:gd name="T112" fmla="+- 0 6836 4214"/>
                <a:gd name="T113" fmla="*/ T112 w 3161"/>
                <a:gd name="T114" fmla="+- 0 3202 344"/>
                <a:gd name="T115" fmla="*/ 3202 h 3262"/>
                <a:gd name="T116" fmla="+- 0 6983 4214"/>
                <a:gd name="T117" fmla="*/ T116 w 3161"/>
                <a:gd name="T118" fmla="+- 0 3050 344"/>
                <a:gd name="T119" fmla="*/ 3050 h 3262"/>
                <a:gd name="T120" fmla="+- 0 7110 4214"/>
                <a:gd name="T121" fmla="*/ T120 w 3161"/>
                <a:gd name="T122" fmla="+- 0 2879 344"/>
                <a:gd name="T123" fmla="*/ 2879 h 3262"/>
                <a:gd name="T124" fmla="+- 0 7215 4214"/>
                <a:gd name="T125" fmla="*/ T124 w 3161"/>
                <a:gd name="T126" fmla="+- 0 2692 344"/>
                <a:gd name="T127" fmla="*/ 2692 h 3262"/>
                <a:gd name="T128" fmla="+- 0 7295 4214"/>
                <a:gd name="T129" fmla="*/ T128 w 3161"/>
                <a:gd name="T130" fmla="+- 0 2491 344"/>
                <a:gd name="T131" fmla="*/ 2491 h 3262"/>
                <a:gd name="T132" fmla="+- 0 7348 4214"/>
                <a:gd name="T133" fmla="*/ T132 w 3161"/>
                <a:gd name="T134" fmla="+- 0 2276 344"/>
                <a:gd name="T135" fmla="*/ 2276 h 3262"/>
                <a:gd name="T136" fmla="+- 0 7373 4214"/>
                <a:gd name="T137" fmla="*/ T136 w 3161"/>
                <a:gd name="T138" fmla="+- 0 2052 344"/>
                <a:gd name="T139" fmla="*/ 2052 h 3262"/>
                <a:gd name="T140" fmla="+- 0 7368 4214"/>
                <a:gd name="T141" fmla="*/ T140 w 3161"/>
                <a:gd name="T142" fmla="+- 0 1823 344"/>
                <a:gd name="T143" fmla="*/ 1823 h 3262"/>
                <a:gd name="T144" fmla="+- 0 7333 4214"/>
                <a:gd name="T145" fmla="*/ T144 w 3161"/>
                <a:gd name="T146" fmla="+- 0 1601 344"/>
                <a:gd name="T147" fmla="*/ 1601 h 3262"/>
                <a:gd name="T148" fmla="+- 0 7271 4214"/>
                <a:gd name="T149" fmla="*/ T148 w 3161"/>
                <a:gd name="T150" fmla="+- 0 1391 344"/>
                <a:gd name="T151" fmla="*/ 1391 h 3262"/>
                <a:gd name="T152" fmla="+- 0 7182 4214"/>
                <a:gd name="T153" fmla="*/ T152 w 3161"/>
                <a:gd name="T154" fmla="+- 0 1194 344"/>
                <a:gd name="T155" fmla="*/ 1194 h 3262"/>
                <a:gd name="T156" fmla="+- 0 7070 4214"/>
                <a:gd name="T157" fmla="*/ T156 w 3161"/>
                <a:gd name="T158" fmla="+- 0 1012 344"/>
                <a:gd name="T159" fmla="*/ 1012 h 3262"/>
                <a:gd name="T160" fmla="+- 0 6937 4214"/>
                <a:gd name="T161" fmla="*/ T160 w 3161"/>
                <a:gd name="T162" fmla="+- 0 848 344"/>
                <a:gd name="T163" fmla="*/ 848 h 3262"/>
                <a:gd name="T164" fmla="+- 0 6783 4214"/>
                <a:gd name="T165" fmla="*/ T164 w 3161"/>
                <a:gd name="T166" fmla="+- 0 703 344"/>
                <a:gd name="T167" fmla="*/ 703 h 3262"/>
                <a:gd name="T168" fmla="+- 0 6612 4214"/>
                <a:gd name="T169" fmla="*/ T168 w 3161"/>
                <a:gd name="T170" fmla="+- 0 579 344"/>
                <a:gd name="T171" fmla="*/ 579 h 3262"/>
                <a:gd name="T172" fmla="+- 0 6426 4214"/>
                <a:gd name="T173" fmla="*/ T172 w 3161"/>
                <a:gd name="T174" fmla="+- 0 480 344"/>
                <a:gd name="T175" fmla="*/ 480 h 3262"/>
                <a:gd name="T176" fmla="+- 0 6226 4214"/>
                <a:gd name="T177" fmla="*/ T176 w 3161"/>
                <a:gd name="T178" fmla="+- 0 406 344"/>
                <a:gd name="T179" fmla="*/ 406 h 3262"/>
                <a:gd name="T180" fmla="+- 0 6015 4214"/>
                <a:gd name="T181" fmla="*/ T180 w 3161"/>
                <a:gd name="T182" fmla="+- 0 360 344"/>
                <a:gd name="T183" fmla="*/ 360 h 3262"/>
                <a:gd name="T184" fmla="+- 0 5795 4214"/>
                <a:gd name="T185" fmla="*/ T184 w 3161"/>
                <a:gd name="T186" fmla="+- 0 344 344"/>
                <a:gd name="T187" fmla="*/ 344 h 3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3161" h="3262">
                  <a:moveTo>
                    <a:pt x="1581" y="0"/>
                  </a:moveTo>
                  <a:lnTo>
                    <a:pt x="1506" y="2"/>
                  </a:lnTo>
                  <a:lnTo>
                    <a:pt x="1433" y="7"/>
                  </a:lnTo>
                  <a:lnTo>
                    <a:pt x="1360" y="16"/>
                  </a:lnTo>
                  <a:lnTo>
                    <a:pt x="1289" y="28"/>
                  </a:lnTo>
                  <a:lnTo>
                    <a:pt x="1218" y="43"/>
                  </a:lnTo>
                  <a:lnTo>
                    <a:pt x="1149" y="62"/>
                  </a:lnTo>
                  <a:lnTo>
                    <a:pt x="1081" y="84"/>
                  </a:lnTo>
                  <a:lnTo>
                    <a:pt x="1015" y="108"/>
                  </a:lnTo>
                  <a:lnTo>
                    <a:pt x="949" y="136"/>
                  </a:lnTo>
                  <a:lnTo>
                    <a:pt x="886" y="166"/>
                  </a:lnTo>
                  <a:lnTo>
                    <a:pt x="824" y="199"/>
                  </a:lnTo>
                  <a:lnTo>
                    <a:pt x="763" y="235"/>
                  </a:lnTo>
                  <a:lnTo>
                    <a:pt x="704" y="274"/>
                  </a:lnTo>
                  <a:lnTo>
                    <a:pt x="647" y="315"/>
                  </a:lnTo>
                  <a:lnTo>
                    <a:pt x="592" y="359"/>
                  </a:lnTo>
                  <a:lnTo>
                    <a:pt x="539" y="405"/>
                  </a:lnTo>
                  <a:lnTo>
                    <a:pt x="488" y="453"/>
                  </a:lnTo>
                  <a:lnTo>
                    <a:pt x="439" y="504"/>
                  </a:lnTo>
                  <a:lnTo>
                    <a:pt x="392" y="556"/>
                  </a:lnTo>
                  <a:lnTo>
                    <a:pt x="348" y="611"/>
                  </a:lnTo>
                  <a:lnTo>
                    <a:pt x="305" y="668"/>
                  </a:lnTo>
                  <a:lnTo>
                    <a:pt x="265" y="727"/>
                  </a:lnTo>
                  <a:lnTo>
                    <a:pt x="228" y="788"/>
                  </a:lnTo>
                  <a:lnTo>
                    <a:pt x="193" y="850"/>
                  </a:lnTo>
                  <a:lnTo>
                    <a:pt x="161" y="914"/>
                  </a:lnTo>
                  <a:lnTo>
                    <a:pt x="132" y="980"/>
                  </a:lnTo>
                  <a:lnTo>
                    <a:pt x="105" y="1047"/>
                  </a:lnTo>
                  <a:lnTo>
                    <a:pt x="81" y="1116"/>
                  </a:lnTo>
                  <a:lnTo>
                    <a:pt x="60" y="1186"/>
                  </a:lnTo>
                  <a:lnTo>
                    <a:pt x="42" y="1257"/>
                  </a:lnTo>
                  <a:lnTo>
                    <a:pt x="27" y="1330"/>
                  </a:lnTo>
                  <a:lnTo>
                    <a:pt x="16" y="1404"/>
                  </a:lnTo>
                  <a:lnTo>
                    <a:pt x="7" y="1479"/>
                  </a:lnTo>
                  <a:lnTo>
                    <a:pt x="2" y="1554"/>
                  </a:lnTo>
                  <a:lnTo>
                    <a:pt x="0" y="1631"/>
                  </a:lnTo>
                  <a:lnTo>
                    <a:pt x="2" y="1708"/>
                  </a:lnTo>
                  <a:lnTo>
                    <a:pt x="7" y="1784"/>
                  </a:lnTo>
                  <a:lnTo>
                    <a:pt x="16" y="1859"/>
                  </a:lnTo>
                  <a:lnTo>
                    <a:pt x="27" y="1932"/>
                  </a:lnTo>
                  <a:lnTo>
                    <a:pt x="42" y="2005"/>
                  </a:lnTo>
                  <a:lnTo>
                    <a:pt x="60" y="2077"/>
                  </a:lnTo>
                  <a:lnTo>
                    <a:pt x="81" y="2147"/>
                  </a:lnTo>
                  <a:lnTo>
                    <a:pt x="105" y="2215"/>
                  </a:lnTo>
                  <a:lnTo>
                    <a:pt x="132" y="2283"/>
                  </a:lnTo>
                  <a:lnTo>
                    <a:pt x="161" y="2348"/>
                  </a:lnTo>
                  <a:lnTo>
                    <a:pt x="193" y="2412"/>
                  </a:lnTo>
                  <a:lnTo>
                    <a:pt x="228" y="2475"/>
                  </a:lnTo>
                  <a:lnTo>
                    <a:pt x="265" y="2535"/>
                  </a:lnTo>
                  <a:lnTo>
                    <a:pt x="305" y="2594"/>
                  </a:lnTo>
                  <a:lnTo>
                    <a:pt x="348" y="2651"/>
                  </a:lnTo>
                  <a:lnTo>
                    <a:pt x="392" y="2706"/>
                  </a:lnTo>
                  <a:lnTo>
                    <a:pt x="439" y="2759"/>
                  </a:lnTo>
                  <a:lnTo>
                    <a:pt x="488" y="2809"/>
                  </a:lnTo>
                  <a:lnTo>
                    <a:pt x="539" y="2858"/>
                  </a:lnTo>
                  <a:lnTo>
                    <a:pt x="592" y="2904"/>
                  </a:lnTo>
                  <a:lnTo>
                    <a:pt x="647" y="2947"/>
                  </a:lnTo>
                  <a:lnTo>
                    <a:pt x="704" y="2988"/>
                  </a:lnTo>
                  <a:lnTo>
                    <a:pt x="763" y="3027"/>
                  </a:lnTo>
                  <a:lnTo>
                    <a:pt x="824" y="3063"/>
                  </a:lnTo>
                  <a:lnTo>
                    <a:pt x="886" y="3096"/>
                  </a:lnTo>
                  <a:lnTo>
                    <a:pt x="949" y="3127"/>
                  </a:lnTo>
                  <a:lnTo>
                    <a:pt x="1015" y="3154"/>
                  </a:lnTo>
                  <a:lnTo>
                    <a:pt x="1081" y="3179"/>
                  </a:lnTo>
                  <a:lnTo>
                    <a:pt x="1149" y="3200"/>
                  </a:lnTo>
                  <a:lnTo>
                    <a:pt x="1218" y="3219"/>
                  </a:lnTo>
                  <a:lnTo>
                    <a:pt x="1289" y="3234"/>
                  </a:lnTo>
                  <a:lnTo>
                    <a:pt x="1360" y="3246"/>
                  </a:lnTo>
                  <a:lnTo>
                    <a:pt x="1433" y="3255"/>
                  </a:lnTo>
                  <a:lnTo>
                    <a:pt x="1506" y="3260"/>
                  </a:lnTo>
                  <a:lnTo>
                    <a:pt x="1581" y="3262"/>
                  </a:lnTo>
                  <a:lnTo>
                    <a:pt x="1655" y="3260"/>
                  </a:lnTo>
                  <a:lnTo>
                    <a:pt x="1729" y="3255"/>
                  </a:lnTo>
                  <a:lnTo>
                    <a:pt x="1801" y="3246"/>
                  </a:lnTo>
                  <a:lnTo>
                    <a:pt x="1873" y="3234"/>
                  </a:lnTo>
                  <a:lnTo>
                    <a:pt x="1943" y="3219"/>
                  </a:lnTo>
                  <a:lnTo>
                    <a:pt x="2012" y="3200"/>
                  </a:lnTo>
                  <a:lnTo>
                    <a:pt x="2080" y="3179"/>
                  </a:lnTo>
                  <a:lnTo>
                    <a:pt x="2147" y="3154"/>
                  </a:lnTo>
                  <a:lnTo>
                    <a:pt x="2212" y="3127"/>
                  </a:lnTo>
                  <a:lnTo>
                    <a:pt x="2276" y="3096"/>
                  </a:lnTo>
                  <a:lnTo>
                    <a:pt x="2338" y="3063"/>
                  </a:lnTo>
                  <a:lnTo>
                    <a:pt x="2398" y="3027"/>
                  </a:lnTo>
                  <a:lnTo>
                    <a:pt x="2457" y="2988"/>
                  </a:lnTo>
                  <a:lnTo>
                    <a:pt x="2514" y="2947"/>
                  </a:lnTo>
                  <a:lnTo>
                    <a:pt x="2569" y="2904"/>
                  </a:lnTo>
                  <a:lnTo>
                    <a:pt x="2622" y="2858"/>
                  </a:lnTo>
                  <a:lnTo>
                    <a:pt x="2674" y="2809"/>
                  </a:lnTo>
                  <a:lnTo>
                    <a:pt x="2723" y="2759"/>
                  </a:lnTo>
                  <a:lnTo>
                    <a:pt x="2769" y="2706"/>
                  </a:lnTo>
                  <a:lnTo>
                    <a:pt x="2814" y="2651"/>
                  </a:lnTo>
                  <a:lnTo>
                    <a:pt x="2856" y="2594"/>
                  </a:lnTo>
                  <a:lnTo>
                    <a:pt x="2896" y="2535"/>
                  </a:lnTo>
                  <a:lnTo>
                    <a:pt x="2934" y="2475"/>
                  </a:lnTo>
                  <a:lnTo>
                    <a:pt x="2968" y="2412"/>
                  </a:lnTo>
                  <a:lnTo>
                    <a:pt x="3001" y="2348"/>
                  </a:lnTo>
                  <a:lnTo>
                    <a:pt x="3030" y="2283"/>
                  </a:lnTo>
                  <a:lnTo>
                    <a:pt x="3057" y="2215"/>
                  </a:lnTo>
                  <a:lnTo>
                    <a:pt x="3081" y="2147"/>
                  </a:lnTo>
                  <a:lnTo>
                    <a:pt x="3102" y="2077"/>
                  </a:lnTo>
                  <a:lnTo>
                    <a:pt x="3119" y="2005"/>
                  </a:lnTo>
                  <a:lnTo>
                    <a:pt x="3134" y="1932"/>
                  </a:lnTo>
                  <a:lnTo>
                    <a:pt x="3146" y="1859"/>
                  </a:lnTo>
                  <a:lnTo>
                    <a:pt x="3154" y="1784"/>
                  </a:lnTo>
                  <a:lnTo>
                    <a:pt x="3159" y="1708"/>
                  </a:lnTo>
                  <a:lnTo>
                    <a:pt x="3161" y="1631"/>
                  </a:lnTo>
                  <a:lnTo>
                    <a:pt x="3159" y="1554"/>
                  </a:lnTo>
                  <a:lnTo>
                    <a:pt x="3154" y="1479"/>
                  </a:lnTo>
                  <a:lnTo>
                    <a:pt x="3146" y="1404"/>
                  </a:lnTo>
                  <a:lnTo>
                    <a:pt x="3134" y="1330"/>
                  </a:lnTo>
                  <a:lnTo>
                    <a:pt x="3119" y="1257"/>
                  </a:lnTo>
                  <a:lnTo>
                    <a:pt x="3102" y="1186"/>
                  </a:lnTo>
                  <a:lnTo>
                    <a:pt x="3081" y="1116"/>
                  </a:lnTo>
                  <a:lnTo>
                    <a:pt x="3057" y="1047"/>
                  </a:lnTo>
                  <a:lnTo>
                    <a:pt x="3030" y="980"/>
                  </a:lnTo>
                  <a:lnTo>
                    <a:pt x="3001" y="914"/>
                  </a:lnTo>
                  <a:lnTo>
                    <a:pt x="2968" y="850"/>
                  </a:lnTo>
                  <a:lnTo>
                    <a:pt x="2934" y="788"/>
                  </a:lnTo>
                  <a:lnTo>
                    <a:pt x="2896" y="727"/>
                  </a:lnTo>
                  <a:lnTo>
                    <a:pt x="2856" y="668"/>
                  </a:lnTo>
                  <a:lnTo>
                    <a:pt x="2814" y="611"/>
                  </a:lnTo>
                  <a:lnTo>
                    <a:pt x="2769" y="556"/>
                  </a:lnTo>
                  <a:lnTo>
                    <a:pt x="2723" y="504"/>
                  </a:lnTo>
                  <a:lnTo>
                    <a:pt x="2674" y="453"/>
                  </a:lnTo>
                  <a:lnTo>
                    <a:pt x="2622" y="405"/>
                  </a:lnTo>
                  <a:lnTo>
                    <a:pt x="2569" y="359"/>
                  </a:lnTo>
                  <a:lnTo>
                    <a:pt x="2514" y="315"/>
                  </a:lnTo>
                  <a:lnTo>
                    <a:pt x="2457" y="274"/>
                  </a:lnTo>
                  <a:lnTo>
                    <a:pt x="2398" y="235"/>
                  </a:lnTo>
                  <a:lnTo>
                    <a:pt x="2338" y="199"/>
                  </a:lnTo>
                  <a:lnTo>
                    <a:pt x="2276" y="166"/>
                  </a:lnTo>
                  <a:lnTo>
                    <a:pt x="2212" y="136"/>
                  </a:lnTo>
                  <a:lnTo>
                    <a:pt x="2147" y="108"/>
                  </a:lnTo>
                  <a:lnTo>
                    <a:pt x="2080" y="84"/>
                  </a:lnTo>
                  <a:lnTo>
                    <a:pt x="2012" y="62"/>
                  </a:lnTo>
                  <a:lnTo>
                    <a:pt x="1943" y="43"/>
                  </a:lnTo>
                  <a:lnTo>
                    <a:pt x="1873" y="28"/>
                  </a:lnTo>
                  <a:lnTo>
                    <a:pt x="1801" y="16"/>
                  </a:lnTo>
                  <a:lnTo>
                    <a:pt x="1729" y="7"/>
                  </a:lnTo>
                  <a:lnTo>
                    <a:pt x="1655" y="2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A8D08B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20" name="docshape14"/>
            <p:cNvSpPr>
              <a:spLocks/>
            </p:cNvSpPr>
            <p:nvPr/>
          </p:nvSpPr>
          <p:spPr bwMode="auto">
            <a:xfrm>
              <a:off x="5354" y="2384"/>
              <a:ext cx="3161" cy="3262"/>
            </a:xfrm>
            <a:custGeom>
              <a:avLst/>
              <a:gdLst>
                <a:gd name="T0" fmla="+- 0 6787 5354"/>
                <a:gd name="T1" fmla="*/ T0 w 3161"/>
                <a:gd name="T2" fmla="+- 0 2391 2384"/>
                <a:gd name="T3" fmla="*/ 2391 h 3262"/>
                <a:gd name="T4" fmla="+- 0 6572 5354"/>
                <a:gd name="T5" fmla="*/ T4 w 3161"/>
                <a:gd name="T6" fmla="+- 0 2427 2384"/>
                <a:gd name="T7" fmla="*/ 2427 h 3262"/>
                <a:gd name="T8" fmla="+- 0 6369 5354"/>
                <a:gd name="T9" fmla="*/ T8 w 3161"/>
                <a:gd name="T10" fmla="+- 0 2492 2384"/>
                <a:gd name="T11" fmla="*/ 2492 h 3262"/>
                <a:gd name="T12" fmla="+- 0 6178 5354"/>
                <a:gd name="T13" fmla="*/ T12 w 3161"/>
                <a:gd name="T14" fmla="+- 0 2583 2384"/>
                <a:gd name="T15" fmla="*/ 2583 h 3262"/>
                <a:gd name="T16" fmla="+- 0 6001 5354"/>
                <a:gd name="T17" fmla="*/ T16 w 3161"/>
                <a:gd name="T18" fmla="+- 0 2699 2384"/>
                <a:gd name="T19" fmla="*/ 2699 h 3262"/>
                <a:gd name="T20" fmla="+- 0 5842 5354"/>
                <a:gd name="T21" fmla="*/ T20 w 3161"/>
                <a:gd name="T22" fmla="+- 0 2837 2384"/>
                <a:gd name="T23" fmla="*/ 2837 h 3262"/>
                <a:gd name="T24" fmla="+- 0 5702 5354"/>
                <a:gd name="T25" fmla="*/ T24 w 3161"/>
                <a:gd name="T26" fmla="+- 0 2995 2384"/>
                <a:gd name="T27" fmla="*/ 2995 h 3262"/>
                <a:gd name="T28" fmla="+- 0 5582 5354"/>
                <a:gd name="T29" fmla="*/ T28 w 3161"/>
                <a:gd name="T30" fmla="+- 0 3172 2384"/>
                <a:gd name="T31" fmla="*/ 3172 h 3262"/>
                <a:gd name="T32" fmla="+- 0 5486 5354"/>
                <a:gd name="T33" fmla="*/ T32 w 3161"/>
                <a:gd name="T34" fmla="+- 0 3364 2384"/>
                <a:gd name="T35" fmla="*/ 3364 h 3262"/>
                <a:gd name="T36" fmla="+- 0 5414 5354"/>
                <a:gd name="T37" fmla="*/ T36 w 3161"/>
                <a:gd name="T38" fmla="+- 0 3570 2384"/>
                <a:gd name="T39" fmla="*/ 3570 h 3262"/>
                <a:gd name="T40" fmla="+- 0 5370 5354"/>
                <a:gd name="T41" fmla="*/ T40 w 3161"/>
                <a:gd name="T42" fmla="+- 0 3788 2384"/>
                <a:gd name="T43" fmla="*/ 3788 h 3262"/>
                <a:gd name="T44" fmla="+- 0 5354 5354"/>
                <a:gd name="T45" fmla="*/ T44 w 3161"/>
                <a:gd name="T46" fmla="+- 0 4015 2384"/>
                <a:gd name="T47" fmla="*/ 4015 h 3262"/>
                <a:gd name="T48" fmla="+- 0 5370 5354"/>
                <a:gd name="T49" fmla="*/ T48 w 3161"/>
                <a:gd name="T50" fmla="+- 0 4243 2384"/>
                <a:gd name="T51" fmla="*/ 4243 h 3262"/>
                <a:gd name="T52" fmla="+- 0 5414 5354"/>
                <a:gd name="T53" fmla="*/ T52 w 3161"/>
                <a:gd name="T54" fmla="+- 0 4461 2384"/>
                <a:gd name="T55" fmla="*/ 4461 h 3262"/>
                <a:gd name="T56" fmla="+- 0 5486 5354"/>
                <a:gd name="T57" fmla="*/ T56 w 3161"/>
                <a:gd name="T58" fmla="+- 0 4667 2384"/>
                <a:gd name="T59" fmla="*/ 4667 h 3262"/>
                <a:gd name="T60" fmla="+- 0 5582 5354"/>
                <a:gd name="T61" fmla="*/ T60 w 3161"/>
                <a:gd name="T62" fmla="+- 0 4859 2384"/>
                <a:gd name="T63" fmla="*/ 4859 h 3262"/>
                <a:gd name="T64" fmla="+- 0 5702 5354"/>
                <a:gd name="T65" fmla="*/ T64 w 3161"/>
                <a:gd name="T66" fmla="+- 0 5035 2384"/>
                <a:gd name="T67" fmla="*/ 5035 h 3262"/>
                <a:gd name="T68" fmla="+- 0 5842 5354"/>
                <a:gd name="T69" fmla="*/ T68 w 3161"/>
                <a:gd name="T70" fmla="+- 0 5193 2384"/>
                <a:gd name="T71" fmla="*/ 5193 h 3262"/>
                <a:gd name="T72" fmla="+- 0 6001 5354"/>
                <a:gd name="T73" fmla="*/ T72 w 3161"/>
                <a:gd name="T74" fmla="+- 0 5331 2384"/>
                <a:gd name="T75" fmla="*/ 5331 h 3262"/>
                <a:gd name="T76" fmla="+- 0 6178 5354"/>
                <a:gd name="T77" fmla="*/ T76 w 3161"/>
                <a:gd name="T78" fmla="+- 0 5447 2384"/>
                <a:gd name="T79" fmla="*/ 5447 h 3262"/>
                <a:gd name="T80" fmla="+- 0 6369 5354"/>
                <a:gd name="T81" fmla="*/ T80 w 3161"/>
                <a:gd name="T82" fmla="+- 0 5538 2384"/>
                <a:gd name="T83" fmla="*/ 5538 h 3262"/>
                <a:gd name="T84" fmla="+- 0 6572 5354"/>
                <a:gd name="T85" fmla="*/ T84 w 3161"/>
                <a:gd name="T86" fmla="+- 0 5603 2384"/>
                <a:gd name="T87" fmla="*/ 5603 h 3262"/>
                <a:gd name="T88" fmla="+- 0 6787 5354"/>
                <a:gd name="T89" fmla="*/ T88 w 3161"/>
                <a:gd name="T90" fmla="+- 0 5639 2384"/>
                <a:gd name="T91" fmla="*/ 5639 h 3262"/>
                <a:gd name="T92" fmla="+- 0 7009 5354"/>
                <a:gd name="T93" fmla="*/ T92 w 3161"/>
                <a:gd name="T94" fmla="+- 0 5644 2384"/>
                <a:gd name="T95" fmla="*/ 5644 h 3262"/>
                <a:gd name="T96" fmla="+- 0 7227 5354"/>
                <a:gd name="T97" fmla="*/ T96 w 3161"/>
                <a:gd name="T98" fmla="+- 0 5618 2384"/>
                <a:gd name="T99" fmla="*/ 5618 h 3262"/>
                <a:gd name="T100" fmla="+- 0 7434 5354"/>
                <a:gd name="T101" fmla="*/ T100 w 3161"/>
                <a:gd name="T102" fmla="+- 0 5563 2384"/>
                <a:gd name="T103" fmla="*/ 5563 h 3262"/>
                <a:gd name="T104" fmla="+- 0 7630 5354"/>
                <a:gd name="T105" fmla="*/ T104 w 3161"/>
                <a:gd name="T106" fmla="+- 0 5480 2384"/>
                <a:gd name="T107" fmla="*/ 5480 h 3262"/>
                <a:gd name="T108" fmla="+- 0 7811 5354"/>
                <a:gd name="T109" fmla="*/ T108 w 3161"/>
                <a:gd name="T110" fmla="+- 0 5372 2384"/>
                <a:gd name="T111" fmla="*/ 5372 h 3262"/>
                <a:gd name="T112" fmla="+- 0 7976 5354"/>
                <a:gd name="T113" fmla="*/ T112 w 3161"/>
                <a:gd name="T114" fmla="+- 0 5242 2384"/>
                <a:gd name="T115" fmla="*/ 5242 h 3262"/>
                <a:gd name="T116" fmla="+- 0 8123 5354"/>
                <a:gd name="T117" fmla="*/ T116 w 3161"/>
                <a:gd name="T118" fmla="+- 0 5090 2384"/>
                <a:gd name="T119" fmla="*/ 5090 h 3262"/>
                <a:gd name="T120" fmla="+- 0 8250 5354"/>
                <a:gd name="T121" fmla="*/ T120 w 3161"/>
                <a:gd name="T122" fmla="+- 0 4919 2384"/>
                <a:gd name="T123" fmla="*/ 4919 h 3262"/>
                <a:gd name="T124" fmla="+- 0 8355 5354"/>
                <a:gd name="T125" fmla="*/ T124 w 3161"/>
                <a:gd name="T126" fmla="+- 0 4732 2384"/>
                <a:gd name="T127" fmla="*/ 4732 h 3262"/>
                <a:gd name="T128" fmla="+- 0 8435 5354"/>
                <a:gd name="T129" fmla="*/ T128 w 3161"/>
                <a:gd name="T130" fmla="+- 0 4531 2384"/>
                <a:gd name="T131" fmla="*/ 4531 h 3262"/>
                <a:gd name="T132" fmla="+- 0 8488 5354"/>
                <a:gd name="T133" fmla="*/ T132 w 3161"/>
                <a:gd name="T134" fmla="+- 0 4316 2384"/>
                <a:gd name="T135" fmla="*/ 4316 h 3262"/>
                <a:gd name="T136" fmla="+- 0 8513 5354"/>
                <a:gd name="T137" fmla="*/ T136 w 3161"/>
                <a:gd name="T138" fmla="+- 0 4092 2384"/>
                <a:gd name="T139" fmla="*/ 4092 h 3262"/>
                <a:gd name="T140" fmla="+- 0 8508 5354"/>
                <a:gd name="T141" fmla="*/ T140 w 3161"/>
                <a:gd name="T142" fmla="+- 0 3863 2384"/>
                <a:gd name="T143" fmla="*/ 3863 h 3262"/>
                <a:gd name="T144" fmla="+- 0 8473 5354"/>
                <a:gd name="T145" fmla="*/ T144 w 3161"/>
                <a:gd name="T146" fmla="+- 0 3641 2384"/>
                <a:gd name="T147" fmla="*/ 3641 h 3262"/>
                <a:gd name="T148" fmla="+- 0 8411 5354"/>
                <a:gd name="T149" fmla="*/ T148 w 3161"/>
                <a:gd name="T150" fmla="+- 0 3431 2384"/>
                <a:gd name="T151" fmla="*/ 3431 h 3262"/>
                <a:gd name="T152" fmla="+- 0 8322 5354"/>
                <a:gd name="T153" fmla="*/ T152 w 3161"/>
                <a:gd name="T154" fmla="+- 0 3234 2384"/>
                <a:gd name="T155" fmla="*/ 3234 h 3262"/>
                <a:gd name="T156" fmla="+- 0 8210 5354"/>
                <a:gd name="T157" fmla="*/ T156 w 3161"/>
                <a:gd name="T158" fmla="+- 0 3052 2384"/>
                <a:gd name="T159" fmla="*/ 3052 h 3262"/>
                <a:gd name="T160" fmla="+- 0 8077 5354"/>
                <a:gd name="T161" fmla="*/ T160 w 3161"/>
                <a:gd name="T162" fmla="+- 0 2888 2384"/>
                <a:gd name="T163" fmla="*/ 2888 h 3262"/>
                <a:gd name="T164" fmla="+- 0 7923 5354"/>
                <a:gd name="T165" fmla="*/ T164 w 3161"/>
                <a:gd name="T166" fmla="+- 0 2743 2384"/>
                <a:gd name="T167" fmla="*/ 2743 h 3262"/>
                <a:gd name="T168" fmla="+- 0 7752 5354"/>
                <a:gd name="T169" fmla="*/ T168 w 3161"/>
                <a:gd name="T170" fmla="+- 0 2619 2384"/>
                <a:gd name="T171" fmla="*/ 2619 h 3262"/>
                <a:gd name="T172" fmla="+- 0 7566 5354"/>
                <a:gd name="T173" fmla="*/ T172 w 3161"/>
                <a:gd name="T174" fmla="+- 0 2520 2384"/>
                <a:gd name="T175" fmla="*/ 2520 h 3262"/>
                <a:gd name="T176" fmla="+- 0 7366 5354"/>
                <a:gd name="T177" fmla="*/ T176 w 3161"/>
                <a:gd name="T178" fmla="+- 0 2446 2384"/>
                <a:gd name="T179" fmla="*/ 2446 h 3262"/>
                <a:gd name="T180" fmla="+- 0 7155 5354"/>
                <a:gd name="T181" fmla="*/ T180 w 3161"/>
                <a:gd name="T182" fmla="+- 0 2400 2384"/>
                <a:gd name="T183" fmla="*/ 2400 h 3262"/>
                <a:gd name="T184" fmla="+- 0 6935 5354"/>
                <a:gd name="T185" fmla="*/ T184 w 3161"/>
                <a:gd name="T186" fmla="+- 0 2384 2384"/>
                <a:gd name="T187" fmla="*/ 2384 h 3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3161" h="3262">
                  <a:moveTo>
                    <a:pt x="1581" y="0"/>
                  </a:moveTo>
                  <a:lnTo>
                    <a:pt x="1506" y="2"/>
                  </a:lnTo>
                  <a:lnTo>
                    <a:pt x="1433" y="7"/>
                  </a:lnTo>
                  <a:lnTo>
                    <a:pt x="1360" y="16"/>
                  </a:lnTo>
                  <a:lnTo>
                    <a:pt x="1289" y="28"/>
                  </a:lnTo>
                  <a:lnTo>
                    <a:pt x="1218" y="43"/>
                  </a:lnTo>
                  <a:lnTo>
                    <a:pt x="1149" y="62"/>
                  </a:lnTo>
                  <a:lnTo>
                    <a:pt x="1081" y="84"/>
                  </a:lnTo>
                  <a:lnTo>
                    <a:pt x="1015" y="108"/>
                  </a:lnTo>
                  <a:lnTo>
                    <a:pt x="949" y="136"/>
                  </a:lnTo>
                  <a:lnTo>
                    <a:pt x="886" y="166"/>
                  </a:lnTo>
                  <a:lnTo>
                    <a:pt x="824" y="199"/>
                  </a:lnTo>
                  <a:lnTo>
                    <a:pt x="763" y="235"/>
                  </a:lnTo>
                  <a:lnTo>
                    <a:pt x="704" y="274"/>
                  </a:lnTo>
                  <a:lnTo>
                    <a:pt x="647" y="315"/>
                  </a:lnTo>
                  <a:lnTo>
                    <a:pt x="592" y="359"/>
                  </a:lnTo>
                  <a:lnTo>
                    <a:pt x="539" y="405"/>
                  </a:lnTo>
                  <a:lnTo>
                    <a:pt x="488" y="453"/>
                  </a:lnTo>
                  <a:lnTo>
                    <a:pt x="439" y="504"/>
                  </a:lnTo>
                  <a:lnTo>
                    <a:pt x="392" y="556"/>
                  </a:lnTo>
                  <a:lnTo>
                    <a:pt x="348" y="611"/>
                  </a:lnTo>
                  <a:lnTo>
                    <a:pt x="305" y="668"/>
                  </a:lnTo>
                  <a:lnTo>
                    <a:pt x="265" y="727"/>
                  </a:lnTo>
                  <a:lnTo>
                    <a:pt x="228" y="788"/>
                  </a:lnTo>
                  <a:lnTo>
                    <a:pt x="193" y="850"/>
                  </a:lnTo>
                  <a:lnTo>
                    <a:pt x="161" y="914"/>
                  </a:lnTo>
                  <a:lnTo>
                    <a:pt x="132" y="980"/>
                  </a:lnTo>
                  <a:lnTo>
                    <a:pt x="105" y="1047"/>
                  </a:lnTo>
                  <a:lnTo>
                    <a:pt x="81" y="1116"/>
                  </a:lnTo>
                  <a:lnTo>
                    <a:pt x="60" y="1186"/>
                  </a:lnTo>
                  <a:lnTo>
                    <a:pt x="42" y="1257"/>
                  </a:lnTo>
                  <a:lnTo>
                    <a:pt x="27" y="1330"/>
                  </a:lnTo>
                  <a:lnTo>
                    <a:pt x="16" y="1404"/>
                  </a:lnTo>
                  <a:lnTo>
                    <a:pt x="7" y="1479"/>
                  </a:lnTo>
                  <a:lnTo>
                    <a:pt x="2" y="1554"/>
                  </a:lnTo>
                  <a:lnTo>
                    <a:pt x="0" y="1631"/>
                  </a:lnTo>
                  <a:lnTo>
                    <a:pt x="2" y="1708"/>
                  </a:lnTo>
                  <a:lnTo>
                    <a:pt x="7" y="1784"/>
                  </a:lnTo>
                  <a:lnTo>
                    <a:pt x="16" y="1859"/>
                  </a:lnTo>
                  <a:lnTo>
                    <a:pt x="27" y="1932"/>
                  </a:lnTo>
                  <a:lnTo>
                    <a:pt x="42" y="2005"/>
                  </a:lnTo>
                  <a:lnTo>
                    <a:pt x="60" y="2077"/>
                  </a:lnTo>
                  <a:lnTo>
                    <a:pt x="81" y="2147"/>
                  </a:lnTo>
                  <a:lnTo>
                    <a:pt x="105" y="2215"/>
                  </a:lnTo>
                  <a:lnTo>
                    <a:pt x="132" y="2283"/>
                  </a:lnTo>
                  <a:lnTo>
                    <a:pt x="161" y="2348"/>
                  </a:lnTo>
                  <a:lnTo>
                    <a:pt x="193" y="2412"/>
                  </a:lnTo>
                  <a:lnTo>
                    <a:pt x="228" y="2475"/>
                  </a:lnTo>
                  <a:lnTo>
                    <a:pt x="265" y="2535"/>
                  </a:lnTo>
                  <a:lnTo>
                    <a:pt x="305" y="2594"/>
                  </a:lnTo>
                  <a:lnTo>
                    <a:pt x="348" y="2651"/>
                  </a:lnTo>
                  <a:lnTo>
                    <a:pt x="392" y="2706"/>
                  </a:lnTo>
                  <a:lnTo>
                    <a:pt x="439" y="2759"/>
                  </a:lnTo>
                  <a:lnTo>
                    <a:pt x="488" y="2809"/>
                  </a:lnTo>
                  <a:lnTo>
                    <a:pt x="539" y="2858"/>
                  </a:lnTo>
                  <a:lnTo>
                    <a:pt x="592" y="2904"/>
                  </a:lnTo>
                  <a:lnTo>
                    <a:pt x="647" y="2947"/>
                  </a:lnTo>
                  <a:lnTo>
                    <a:pt x="704" y="2988"/>
                  </a:lnTo>
                  <a:lnTo>
                    <a:pt x="763" y="3027"/>
                  </a:lnTo>
                  <a:lnTo>
                    <a:pt x="824" y="3063"/>
                  </a:lnTo>
                  <a:lnTo>
                    <a:pt x="886" y="3096"/>
                  </a:lnTo>
                  <a:lnTo>
                    <a:pt x="949" y="3127"/>
                  </a:lnTo>
                  <a:lnTo>
                    <a:pt x="1015" y="3154"/>
                  </a:lnTo>
                  <a:lnTo>
                    <a:pt x="1081" y="3179"/>
                  </a:lnTo>
                  <a:lnTo>
                    <a:pt x="1149" y="3200"/>
                  </a:lnTo>
                  <a:lnTo>
                    <a:pt x="1218" y="3219"/>
                  </a:lnTo>
                  <a:lnTo>
                    <a:pt x="1289" y="3234"/>
                  </a:lnTo>
                  <a:lnTo>
                    <a:pt x="1360" y="3246"/>
                  </a:lnTo>
                  <a:lnTo>
                    <a:pt x="1433" y="3255"/>
                  </a:lnTo>
                  <a:lnTo>
                    <a:pt x="1506" y="3260"/>
                  </a:lnTo>
                  <a:lnTo>
                    <a:pt x="1581" y="3262"/>
                  </a:lnTo>
                  <a:lnTo>
                    <a:pt x="1655" y="3260"/>
                  </a:lnTo>
                  <a:lnTo>
                    <a:pt x="1729" y="3255"/>
                  </a:lnTo>
                  <a:lnTo>
                    <a:pt x="1801" y="3246"/>
                  </a:lnTo>
                  <a:lnTo>
                    <a:pt x="1873" y="3234"/>
                  </a:lnTo>
                  <a:lnTo>
                    <a:pt x="1943" y="3219"/>
                  </a:lnTo>
                  <a:lnTo>
                    <a:pt x="2012" y="3200"/>
                  </a:lnTo>
                  <a:lnTo>
                    <a:pt x="2080" y="3179"/>
                  </a:lnTo>
                  <a:lnTo>
                    <a:pt x="2147" y="3154"/>
                  </a:lnTo>
                  <a:lnTo>
                    <a:pt x="2212" y="3127"/>
                  </a:lnTo>
                  <a:lnTo>
                    <a:pt x="2276" y="3096"/>
                  </a:lnTo>
                  <a:lnTo>
                    <a:pt x="2338" y="3063"/>
                  </a:lnTo>
                  <a:lnTo>
                    <a:pt x="2398" y="3027"/>
                  </a:lnTo>
                  <a:lnTo>
                    <a:pt x="2457" y="2988"/>
                  </a:lnTo>
                  <a:lnTo>
                    <a:pt x="2514" y="2947"/>
                  </a:lnTo>
                  <a:lnTo>
                    <a:pt x="2569" y="2904"/>
                  </a:lnTo>
                  <a:lnTo>
                    <a:pt x="2622" y="2858"/>
                  </a:lnTo>
                  <a:lnTo>
                    <a:pt x="2674" y="2809"/>
                  </a:lnTo>
                  <a:lnTo>
                    <a:pt x="2723" y="2759"/>
                  </a:lnTo>
                  <a:lnTo>
                    <a:pt x="2769" y="2706"/>
                  </a:lnTo>
                  <a:lnTo>
                    <a:pt x="2814" y="2651"/>
                  </a:lnTo>
                  <a:lnTo>
                    <a:pt x="2856" y="2594"/>
                  </a:lnTo>
                  <a:lnTo>
                    <a:pt x="2896" y="2535"/>
                  </a:lnTo>
                  <a:lnTo>
                    <a:pt x="2934" y="2475"/>
                  </a:lnTo>
                  <a:lnTo>
                    <a:pt x="2968" y="2412"/>
                  </a:lnTo>
                  <a:lnTo>
                    <a:pt x="3001" y="2348"/>
                  </a:lnTo>
                  <a:lnTo>
                    <a:pt x="3030" y="2283"/>
                  </a:lnTo>
                  <a:lnTo>
                    <a:pt x="3057" y="2215"/>
                  </a:lnTo>
                  <a:lnTo>
                    <a:pt x="3081" y="2147"/>
                  </a:lnTo>
                  <a:lnTo>
                    <a:pt x="3102" y="2077"/>
                  </a:lnTo>
                  <a:lnTo>
                    <a:pt x="3119" y="2005"/>
                  </a:lnTo>
                  <a:lnTo>
                    <a:pt x="3134" y="1932"/>
                  </a:lnTo>
                  <a:lnTo>
                    <a:pt x="3146" y="1859"/>
                  </a:lnTo>
                  <a:lnTo>
                    <a:pt x="3154" y="1784"/>
                  </a:lnTo>
                  <a:lnTo>
                    <a:pt x="3159" y="1708"/>
                  </a:lnTo>
                  <a:lnTo>
                    <a:pt x="3161" y="1631"/>
                  </a:lnTo>
                  <a:lnTo>
                    <a:pt x="3159" y="1554"/>
                  </a:lnTo>
                  <a:lnTo>
                    <a:pt x="3154" y="1479"/>
                  </a:lnTo>
                  <a:lnTo>
                    <a:pt x="3146" y="1404"/>
                  </a:lnTo>
                  <a:lnTo>
                    <a:pt x="3134" y="1330"/>
                  </a:lnTo>
                  <a:lnTo>
                    <a:pt x="3119" y="1257"/>
                  </a:lnTo>
                  <a:lnTo>
                    <a:pt x="3102" y="1186"/>
                  </a:lnTo>
                  <a:lnTo>
                    <a:pt x="3081" y="1116"/>
                  </a:lnTo>
                  <a:lnTo>
                    <a:pt x="3057" y="1047"/>
                  </a:lnTo>
                  <a:lnTo>
                    <a:pt x="3030" y="980"/>
                  </a:lnTo>
                  <a:lnTo>
                    <a:pt x="3001" y="914"/>
                  </a:lnTo>
                  <a:lnTo>
                    <a:pt x="2968" y="850"/>
                  </a:lnTo>
                  <a:lnTo>
                    <a:pt x="2934" y="788"/>
                  </a:lnTo>
                  <a:lnTo>
                    <a:pt x="2896" y="727"/>
                  </a:lnTo>
                  <a:lnTo>
                    <a:pt x="2856" y="668"/>
                  </a:lnTo>
                  <a:lnTo>
                    <a:pt x="2814" y="611"/>
                  </a:lnTo>
                  <a:lnTo>
                    <a:pt x="2769" y="556"/>
                  </a:lnTo>
                  <a:lnTo>
                    <a:pt x="2723" y="504"/>
                  </a:lnTo>
                  <a:lnTo>
                    <a:pt x="2674" y="453"/>
                  </a:lnTo>
                  <a:lnTo>
                    <a:pt x="2622" y="405"/>
                  </a:lnTo>
                  <a:lnTo>
                    <a:pt x="2569" y="359"/>
                  </a:lnTo>
                  <a:lnTo>
                    <a:pt x="2514" y="315"/>
                  </a:lnTo>
                  <a:lnTo>
                    <a:pt x="2457" y="274"/>
                  </a:lnTo>
                  <a:lnTo>
                    <a:pt x="2398" y="235"/>
                  </a:lnTo>
                  <a:lnTo>
                    <a:pt x="2338" y="199"/>
                  </a:lnTo>
                  <a:lnTo>
                    <a:pt x="2276" y="166"/>
                  </a:lnTo>
                  <a:lnTo>
                    <a:pt x="2212" y="136"/>
                  </a:lnTo>
                  <a:lnTo>
                    <a:pt x="2147" y="108"/>
                  </a:lnTo>
                  <a:lnTo>
                    <a:pt x="2080" y="84"/>
                  </a:lnTo>
                  <a:lnTo>
                    <a:pt x="2012" y="62"/>
                  </a:lnTo>
                  <a:lnTo>
                    <a:pt x="1943" y="43"/>
                  </a:lnTo>
                  <a:lnTo>
                    <a:pt x="1873" y="28"/>
                  </a:lnTo>
                  <a:lnTo>
                    <a:pt x="1801" y="16"/>
                  </a:lnTo>
                  <a:lnTo>
                    <a:pt x="1729" y="7"/>
                  </a:lnTo>
                  <a:lnTo>
                    <a:pt x="1655" y="2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C55A11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21" name="docshape15"/>
            <p:cNvSpPr>
              <a:spLocks/>
            </p:cNvSpPr>
            <p:nvPr/>
          </p:nvSpPr>
          <p:spPr bwMode="auto">
            <a:xfrm>
              <a:off x="5354" y="2384"/>
              <a:ext cx="3161" cy="3262"/>
            </a:xfrm>
            <a:custGeom>
              <a:avLst/>
              <a:gdLst>
                <a:gd name="T0" fmla="+- 0 5361 5354"/>
                <a:gd name="T1" fmla="*/ T0 w 3161"/>
                <a:gd name="T2" fmla="+- 0 3863 2384"/>
                <a:gd name="T3" fmla="*/ 3863 h 3262"/>
                <a:gd name="T4" fmla="+- 0 5396 5354"/>
                <a:gd name="T5" fmla="*/ T4 w 3161"/>
                <a:gd name="T6" fmla="+- 0 3641 2384"/>
                <a:gd name="T7" fmla="*/ 3641 h 3262"/>
                <a:gd name="T8" fmla="+- 0 5459 5354"/>
                <a:gd name="T9" fmla="*/ T8 w 3161"/>
                <a:gd name="T10" fmla="+- 0 3431 2384"/>
                <a:gd name="T11" fmla="*/ 3431 h 3262"/>
                <a:gd name="T12" fmla="+- 0 5547 5354"/>
                <a:gd name="T13" fmla="*/ T12 w 3161"/>
                <a:gd name="T14" fmla="+- 0 3234 2384"/>
                <a:gd name="T15" fmla="*/ 3234 h 3262"/>
                <a:gd name="T16" fmla="+- 0 5659 5354"/>
                <a:gd name="T17" fmla="*/ T16 w 3161"/>
                <a:gd name="T18" fmla="+- 0 3052 2384"/>
                <a:gd name="T19" fmla="*/ 3052 h 3262"/>
                <a:gd name="T20" fmla="+- 0 5793 5354"/>
                <a:gd name="T21" fmla="*/ T20 w 3161"/>
                <a:gd name="T22" fmla="+- 0 2888 2384"/>
                <a:gd name="T23" fmla="*/ 2888 h 3262"/>
                <a:gd name="T24" fmla="+- 0 5946 5354"/>
                <a:gd name="T25" fmla="*/ T24 w 3161"/>
                <a:gd name="T26" fmla="+- 0 2743 2384"/>
                <a:gd name="T27" fmla="*/ 2743 h 3262"/>
                <a:gd name="T28" fmla="+- 0 6117 5354"/>
                <a:gd name="T29" fmla="*/ T28 w 3161"/>
                <a:gd name="T30" fmla="+- 0 2619 2384"/>
                <a:gd name="T31" fmla="*/ 2619 h 3262"/>
                <a:gd name="T32" fmla="+- 0 6303 5354"/>
                <a:gd name="T33" fmla="*/ T32 w 3161"/>
                <a:gd name="T34" fmla="+- 0 2520 2384"/>
                <a:gd name="T35" fmla="*/ 2520 h 3262"/>
                <a:gd name="T36" fmla="+- 0 6503 5354"/>
                <a:gd name="T37" fmla="*/ T36 w 3161"/>
                <a:gd name="T38" fmla="+- 0 2446 2384"/>
                <a:gd name="T39" fmla="*/ 2446 h 3262"/>
                <a:gd name="T40" fmla="+- 0 6714 5354"/>
                <a:gd name="T41" fmla="*/ T40 w 3161"/>
                <a:gd name="T42" fmla="+- 0 2400 2384"/>
                <a:gd name="T43" fmla="*/ 2400 h 3262"/>
                <a:gd name="T44" fmla="+- 0 6935 5354"/>
                <a:gd name="T45" fmla="*/ T44 w 3161"/>
                <a:gd name="T46" fmla="+- 0 2384 2384"/>
                <a:gd name="T47" fmla="*/ 2384 h 3262"/>
                <a:gd name="T48" fmla="+- 0 7155 5354"/>
                <a:gd name="T49" fmla="*/ T48 w 3161"/>
                <a:gd name="T50" fmla="+- 0 2400 2384"/>
                <a:gd name="T51" fmla="*/ 2400 h 3262"/>
                <a:gd name="T52" fmla="+- 0 7366 5354"/>
                <a:gd name="T53" fmla="*/ T52 w 3161"/>
                <a:gd name="T54" fmla="+- 0 2446 2384"/>
                <a:gd name="T55" fmla="*/ 2446 h 3262"/>
                <a:gd name="T56" fmla="+- 0 7566 5354"/>
                <a:gd name="T57" fmla="*/ T56 w 3161"/>
                <a:gd name="T58" fmla="+- 0 2520 2384"/>
                <a:gd name="T59" fmla="*/ 2520 h 3262"/>
                <a:gd name="T60" fmla="+- 0 7752 5354"/>
                <a:gd name="T61" fmla="*/ T60 w 3161"/>
                <a:gd name="T62" fmla="+- 0 2619 2384"/>
                <a:gd name="T63" fmla="*/ 2619 h 3262"/>
                <a:gd name="T64" fmla="+- 0 7923 5354"/>
                <a:gd name="T65" fmla="*/ T64 w 3161"/>
                <a:gd name="T66" fmla="+- 0 2743 2384"/>
                <a:gd name="T67" fmla="*/ 2743 h 3262"/>
                <a:gd name="T68" fmla="+- 0 8077 5354"/>
                <a:gd name="T69" fmla="*/ T68 w 3161"/>
                <a:gd name="T70" fmla="+- 0 2888 2384"/>
                <a:gd name="T71" fmla="*/ 2888 h 3262"/>
                <a:gd name="T72" fmla="+- 0 8210 5354"/>
                <a:gd name="T73" fmla="*/ T72 w 3161"/>
                <a:gd name="T74" fmla="+- 0 3052 2384"/>
                <a:gd name="T75" fmla="*/ 3052 h 3262"/>
                <a:gd name="T76" fmla="+- 0 8322 5354"/>
                <a:gd name="T77" fmla="*/ T76 w 3161"/>
                <a:gd name="T78" fmla="+- 0 3234 2384"/>
                <a:gd name="T79" fmla="*/ 3234 h 3262"/>
                <a:gd name="T80" fmla="+- 0 8411 5354"/>
                <a:gd name="T81" fmla="*/ T80 w 3161"/>
                <a:gd name="T82" fmla="+- 0 3431 2384"/>
                <a:gd name="T83" fmla="*/ 3431 h 3262"/>
                <a:gd name="T84" fmla="+- 0 8473 5354"/>
                <a:gd name="T85" fmla="*/ T84 w 3161"/>
                <a:gd name="T86" fmla="+- 0 3641 2384"/>
                <a:gd name="T87" fmla="*/ 3641 h 3262"/>
                <a:gd name="T88" fmla="+- 0 8508 5354"/>
                <a:gd name="T89" fmla="*/ T88 w 3161"/>
                <a:gd name="T90" fmla="+- 0 3863 2384"/>
                <a:gd name="T91" fmla="*/ 3863 h 3262"/>
                <a:gd name="T92" fmla="+- 0 8513 5354"/>
                <a:gd name="T93" fmla="*/ T92 w 3161"/>
                <a:gd name="T94" fmla="+- 0 4092 2384"/>
                <a:gd name="T95" fmla="*/ 4092 h 3262"/>
                <a:gd name="T96" fmla="+- 0 8488 5354"/>
                <a:gd name="T97" fmla="*/ T96 w 3161"/>
                <a:gd name="T98" fmla="+- 0 4316 2384"/>
                <a:gd name="T99" fmla="*/ 4316 h 3262"/>
                <a:gd name="T100" fmla="+- 0 8435 5354"/>
                <a:gd name="T101" fmla="*/ T100 w 3161"/>
                <a:gd name="T102" fmla="+- 0 4531 2384"/>
                <a:gd name="T103" fmla="*/ 4531 h 3262"/>
                <a:gd name="T104" fmla="+- 0 8355 5354"/>
                <a:gd name="T105" fmla="*/ T104 w 3161"/>
                <a:gd name="T106" fmla="+- 0 4732 2384"/>
                <a:gd name="T107" fmla="*/ 4732 h 3262"/>
                <a:gd name="T108" fmla="+- 0 8250 5354"/>
                <a:gd name="T109" fmla="*/ T108 w 3161"/>
                <a:gd name="T110" fmla="+- 0 4919 2384"/>
                <a:gd name="T111" fmla="*/ 4919 h 3262"/>
                <a:gd name="T112" fmla="+- 0 8123 5354"/>
                <a:gd name="T113" fmla="*/ T112 w 3161"/>
                <a:gd name="T114" fmla="+- 0 5090 2384"/>
                <a:gd name="T115" fmla="*/ 5090 h 3262"/>
                <a:gd name="T116" fmla="+- 0 7976 5354"/>
                <a:gd name="T117" fmla="*/ T116 w 3161"/>
                <a:gd name="T118" fmla="+- 0 5242 2384"/>
                <a:gd name="T119" fmla="*/ 5242 h 3262"/>
                <a:gd name="T120" fmla="+- 0 7811 5354"/>
                <a:gd name="T121" fmla="*/ T120 w 3161"/>
                <a:gd name="T122" fmla="+- 0 5372 2384"/>
                <a:gd name="T123" fmla="*/ 5372 h 3262"/>
                <a:gd name="T124" fmla="+- 0 7630 5354"/>
                <a:gd name="T125" fmla="*/ T124 w 3161"/>
                <a:gd name="T126" fmla="+- 0 5480 2384"/>
                <a:gd name="T127" fmla="*/ 5480 h 3262"/>
                <a:gd name="T128" fmla="+- 0 7434 5354"/>
                <a:gd name="T129" fmla="*/ T128 w 3161"/>
                <a:gd name="T130" fmla="+- 0 5563 2384"/>
                <a:gd name="T131" fmla="*/ 5563 h 3262"/>
                <a:gd name="T132" fmla="+- 0 7227 5354"/>
                <a:gd name="T133" fmla="*/ T132 w 3161"/>
                <a:gd name="T134" fmla="+- 0 5618 2384"/>
                <a:gd name="T135" fmla="*/ 5618 h 3262"/>
                <a:gd name="T136" fmla="+- 0 7009 5354"/>
                <a:gd name="T137" fmla="*/ T136 w 3161"/>
                <a:gd name="T138" fmla="+- 0 5644 2384"/>
                <a:gd name="T139" fmla="*/ 5644 h 3262"/>
                <a:gd name="T140" fmla="+- 0 6787 5354"/>
                <a:gd name="T141" fmla="*/ T140 w 3161"/>
                <a:gd name="T142" fmla="+- 0 5639 2384"/>
                <a:gd name="T143" fmla="*/ 5639 h 3262"/>
                <a:gd name="T144" fmla="+- 0 6572 5354"/>
                <a:gd name="T145" fmla="*/ T144 w 3161"/>
                <a:gd name="T146" fmla="+- 0 5603 2384"/>
                <a:gd name="T147" fmla="*/ 5603 h 3262"/>
                <a:gd name="T148" fmla="+- 0 6369 5354"/>
                <a:gd name="T149" fmla="*/ T148 w 3161"/>
                <a:gd name="T150" fmla="+- 0 5538 2384"/>
                <a:gd name="T151" fmla="*/ 5538 h 3262"/>
                <a:gd name="T152" fmla="+- 0 6178 5354"/>
                <a:gd name="T153" fmla="*/ T152 w 3161"/>
                <a:gd name="T154" fmla="+- 0 5447 2384"/>
                <a:gd name="T155" fmla="*/ 5447 h 3262"/>
                <a:gd name="T156" fmla="+- 0 6001 5354"/>
                <a:gd name="T157" fmla="*/ T156 w 3161"/>
                <a:gd name="T158" fmla="+- 0 5331 2384"/>
                <a:gd name="T159" fmla="*/ 5331 h 3262"/>
                <a:gd name="T160" fmla="+- 0 5842 5354"/>
                <a:gd name="T161" fmla="*/ T160 w 3161"/>
                <a:gd name="T162" fmla="+- 0 5193 2384"/>
                <a:gd name="T163" fmla="*/ 5193 h 3262"/>
                <a:gd name="T164" fmla="+- 0 5702 5354"/>
                <a:gd name="T165" fmla="*/ T164 w 3161"/>
                <a:gd name="T166" fmla="+- 0 5035 2384"/>
                <a:gd name="T167" fmla="*/ 5035 h 3262"/>
                <a:gd name="T168" fmla="+- 0 5582 5354"/>
                <a:gd name="T169" fmla="*/ T168 w 3161"/>
                <a:gd name="T170" fmla="+- 0 4859 2384"/>
                <a:gd name="T171" fmla="*/ 4859 h 3262"/>
                <a:gd name="T172" fmla="+- 0 5486 5354"/>
                <a:gd name="T173" fmla="*/ T172 w 3161"/>
                <a:gd name="T174" fmla="+- 0 4667 2384"/>
                <a:gd name="T175" fmla="*/ 4667 h 3262"/>
                <a:gd name="T176" fmla="+- 0 5414 5354"/>
                <a:gd name="T177" fmla="*/ T176 w 3161"/>
                <a:gd name="T178" fmla="+- 0 4461 2384"/>
                <a:gd name="T179" fmla="*/ 4461 h 3262"/>
                <a:gd name="T180" fmla="+- 0 5370 5354"/>
                <a:gd name="T181" fmla="*/ T180 w 3161"/>
                <a:gd name="T182" fmla="+- 0 4243 2384"/>
                <a:gd name="T183" fmla="*/ 4243 h 3262"/>
                <a:gd name="T184" fmla="+- 0 5354 5354"/>
                <a:gd name="T185" fmla="*/ T184 w 3161"/>
                <a:gd name="T186" fmla="+- 0 4015 2384"/>
                <a:gd name="T187" fmla="*/ 4015 h 3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3161" h="3262">
                  <a:moveTo>
                    <a:pt x="0" y="1631"/>
                  </a:moveTo>
                  <a:lnTo>
                    <a:pt x="2" y="1554"/>
                  </a:lnTo>
                  <a:lnTo>
                    <a:pt x="7" y="1479"/>
                  </a:lnTo>
                  <a:lnTo>
                    <a:pt x="16" y="1404"/>
                  </a:lnTo>
                  <a:lnTo>
                    <a:pt x="27" y="1330"/>
                  </a:lnTo>
                  <a:lnTo>
                    <a:pt x="42" y="1257"/>
                  </a:lnTo>
                  <a:lnTo>
                    <a:pt x="60" y="1186"/>
                  </a:lnTo>
                  <a:lnTo>
                    <a:pt x="81" y="1116"/>
                  </a:lnTo>
                  <a:lnTo>
                    <a:pt x="105" y="1047"/>
                  </a:lnTo>
                  <a:lnTo>
                    <a:pt x="132" y="980"/>
                  </a:lnTo>
                  <a:lnTo>
                    <a:pt x="161" y="914"/>
                  </a:lnTo>
                  <a:lnTo>
                    <a:pt x="193" y="850"/>
                  </a:lnTo>
                  <a:lnTo>
                    <a:pt x="228" y="788"/>
                  </a:lnTo>
                  <a:lnTo>
                    <a:pt x="265" y="727"/>
                  </a:lnTo>
                  <a:lnTo>
                    <a:pt x="305" y="668"/>
                  </a:lnTo>
                  <a:lnTo>
                    <a:pt x="348" y="611"/>
                  </a:lnTo>
                  <a:lnTo>
                    <a:pt x="392" y="556"/>
                  </a:lnTo>
                  <a:lnTo>
                    <a:pt x="439" y="504"/>
                  </a:lnTo>
                  <a:lnTo>
                    <a:pt x="488" y="453"/>
                  </a:lnTo>
                  <a:lnTo>
                    <a:pt x="539" y="405"/>
                  </a:lnTo>
                  <a:lnTo>
                    <a:pt x="592" y="359"/>
                  </a:lnTo>
                  <a:lnTo>
                    <a:pt x="647" y="315"/>
                  </a:lnTo>
                  <a:lnTo>
                    <a:pt x="704" y="274"/>
                  </a:lnTo>
                  <a:lnTo>
                    <a:pt x="763" y="235"/>
                  </a:lnTo>
                  <a:lnTo>
                    <a:pt x="824" y="199"/>
                  </a:lnTo>
                  <a:lnTo>
                    <a:pt x="886" y="166"/>
                  </a:lnTo>
                  <a:lnTo>
                    <a:pt x="949" y="136"/>
                  </a:lnTo>
                  <a:lnTo>
                    <a:pt x="1015" y="108"/>
                  </a:lnTo>
                  <a:lnTo>
                    <a:pt x="1081" y="84"/>
                  </a:lnTo>
                  <a:lnTo>
                    <a:pt x="1149" y="62"/>
                  </a:lnTo>
                  <a:lnTo>
                    <a:pt x="1218" y="43"/>
                  </a:lnTo>
                  <a:lnTo>
                    <a:pt x="1289" y="28"/>
                  </a:lnTo>
                  <a:lnTo>
                    <a:pt x="1360" y="16"/>
                  </a:lnTo>
                  <a:lnTo>
                    <a:pt x="1433" y="7"/>
                  </a:lnTo>
                  <a:lnTo>
                    <a:pt x="1506" y="2"/>
                  </a:lnTo>
                  <a:lnTo>
                    <a:pt x="1581" y="0"/>
                  </a:lnTo>
                  <a:lnTo>
                    <a:pt x="1655" y="2"/>
                  </a:lnTo>
                  <a:lnTo>
                    <a:pt x="1729" y="7"/>
                  </a:lnTo>
                  <a:lnTo>
                    <a:pt x="1801" y="16"/>
                  </a:lnTo>
                  <a:lnTo>
                    <a:pt x="1873" y="28"/>
                  </a:lnTo>
                  <a:lnTo>
                    <a:pt x="1943" y="43"/>
                  </a:lnTo>
                  <a:lnTo>
                    <a:pt x="2012" y="62"/>
                  </a:lnTo>
                  <a:lnTo>
                    <a:pt x="2080" y="84"/>
                  </a:lnTo>
                  <a:lnTo>
                    <a:pt x="2147" y="108"/>
                  </a:lnTo>
                  <a:lnTo>
                    <a:pt x="2212" y="136"/>
                  </a:lnTo>
                  <a:lnTo>
                    <a:pt x="2276" y="166"/>
                  </a:lnTo>
                  <a:lnTo>
                    <a:pt x="2338" y="199"/>
                  </a:lnTo>
                  <a:lnTo>
                    <a:pt x="2398" y="235"/>
                  </a:lnTo>
                  <a:lnTo>
                    <a:pt x="2457" y="274"/>
                  </a:lnTo>
                  <a:lnTo>
                    <a:pt x="2514" y="315"/>
                  </a:lnTo>
                  <a:lnTo>
                    <a:pt x="2569" y="359"/>
                  </a:lnTo>
                  <a:lnTo>
                    <a:pt x="2622" y="405"/>
                  </a:lnTo>
                  <a:lnTo>
                    <a:pt x="2674" y="453"/>
                  </a:lnTo>
                  <a:lnTo>
                    <a:pt x="2723" y="504"/>
                  </a:lnTo>
                  <a:lnTo>
                    <a:pt x="2769" y="556"/>
                  </a:lnTo>
                  <a:lnTo>
                    <a:pt x="2814" y="611"/>
                  </a:lnTo>
                  <a:lnTo>
                    <a:pt x="2856" y="668"/>
                  </a:lnTo>
                  <a:lnTo>
                    <a:pt x="2896" y="727"/>
                  </a:lnTo>
                  <a:lnTo>
                    <a:pt x="2934" y="788"/>
                  </a:lnTo>
                  <a:lnTo>
                    <a:pt x="2968" y="850"/>
                  </a:lnTo>
                  <a:lnTo>
                    <a:pt x="3001" y="914"/>
                  </a:lnTo>
                  <a:lnTo>
                    <a:pt x="3030" y="980"/>
                  </a:lnTo>
                  <a:lnTo>
                    <a:pt x="3057" y="1047"/>
                  </a:lnTo>
                  <a:lnTo>
                    <a:pt x="3081" y="1116"/>
                  </a:lnTo>
                  <a:lnTo>
                    <a:pt x="3102" y="1186"/>
                  </a:lnTo>
                  <a:lnTo>
                    <a:pt x="3119" y="1257"/>
                  </a:lnTo>
                  <a:lnTo>
                    <a:pt x="3134" y="1330"/>
                  </a:lnTo>
                  <a:lnTo>
                    <a:pt x="3146" y="1404"/>
                  </a:lnTo>
                  <a:lnTo>
                    <a:pt x="3154" y="1479"/>
                  </a:lnTo>
                  <a:lnTo>
                    <a:pt x="3159" y="1554"/>
                  </a:lnTo>
                  <a:lnTo>
                    <a:pt x="3161" y="1631"/>
                  </a:lnTo>
                  <a:lnTo>
                    <a:pt x="3159" y="1708"/>
                  </a:lnTo>
                  <a:lnTo>
                    <a:pt x="3154" y="1784"/>
                  </a:lnTo>
                  <a:lnTo>
                    <a:pt x="3146" y="1859"/>
                  </a:lnTo>
                  <a:lnTo>
                    <a:pt x="3134" y="1932"/>
                  </a:lnTo>
                  <a:lnTo>
                    <a:pt x="3119" y="2005"/>
                  </a:lnTo>
                  <a:lnTo>
                    <a:pt x="3102" y="2077"/>
                  </a:lnTo>
                  <a:lnTo>
                    <a:pt x="3081" y="2147"/>
                  </a:lnTo>
                  <a:lnTo>
                    <a:pt x="3057" y="2215"/>
                  </a:lnTo>
                  <a:lnTo>
                    <a:pt x="3030" y="2283"/>
                  </a:lnTo>
                  <a:lnTo>
                    <a:pt x="3001" y="2348"/>
                  </a:lnTo>
                  <a:lnTo>
                    <a:pt x="2968" y="2412"/>
                  </a:lnTo>
                  <a:lnTo>
                    <a:pt x="2934" y="2475"/>
                  </a:lnTo>
                  <a:lnTo>
                    <a:pt x="2896" y="2535"/>
                  </a:lnTo>
                  <a:lnTo>
                    <a:pt x="2856" y="2594"/>
                  </a:lnTo>
                  <a:lnTo>
                    <a:pt x="2814" y="2651"/>
                  </a:lnTo>
                  <a:lnTo>
                    <a:pt x="2769" y="2706"/>
                  </a:lnTo>
                  <a:lnTo>
                    <a:pt x="2723" y="2759"/>
                  </a:lnTo>
                  <a:lnTo>
                    <a:pt x="2674" y="2809"/>
                  </a:lnTo>
                  <a:lnTo>
                    <a:pt x="2622" y="2858"/>
                  </a:lnTo>
                  <a:lnTo>
                    <a:pt x="2569" y="2904"/>
                  </a:lnTo>
                  <a:lnTo>
                    <a:pt x="2514" y="2947"/>
                  </a:lnTo>
                  <a:lnTo>
                    <a:pt x="2457" y="2988"/>
                  </a:lnTo>
                  <a:lnTo>
                    <a:pt x="2398" y="3027"/>
                  </a:lnTo>
                  <a:lnTo>
                    <a:pt x="2338" y="3063"/>
                  </a:lnTo>
                  <a:lnTo>
                    <a:pt x="2276" y="3096"/>
                  </a:lnTo>
                  <a:lnTo>
                    <a:pt x="2212" y="3127"/>
                  </a:lnTo>
                  <a:lnTo>
                    <a:pt x="2147" y="3154"/>
                  </a:lnTo>
                  <a:lnTo>
                    <a:pt x="2080" y="3179"/>
                  </a:lnTo>
                  <a:lnTo>
                    <a:pt x="2012" y="3200"/>
                  </a:lnTo>
                  <a:lnTo>
                    <a:pt x="1943" y="3219"/>
                  </a:lnTo>
                  <a:lnTo>
                    <a:pt x="1873" y="3234"/>
                  </a:lnTo>
                  <a:lnTo>
                    <a:pt x="1801" y="3246"/>
                  </a:lnTo>
                  <a:lnTo>
                    <a:pt x="1729" y="3255"/>
                  </a:lnTo>
                  <a:lnTo>
                    <a:pt x="1655" y="3260"/>
                  </a:lnTo>
                  <a:lnTo>
                    <a:pt x="1581" y="3262"/>
                  </a:lnTo>
                  <a:lnTo>
                    <a:pt x="1506" y="3260"/>
                  </a:lnTo>
                  <a:lnTo>
                    <a:pt x="1433" y="3255"/>
                  </a:lnTo>
                  <a:lnTo>
                    <a:pt x="1360" y="3246"/>
                  </a:lnTo>
                  <a:lnTo>
                    <a:pt x="1289" y="3234"/>
                  </a:lnTo>
                  <a:lnTo>
                    <a:pt x="1218" y="3219"/>
                  </a:lnTo>
                  <a:lnTo>
                    <a:pt x="1149" y="3200"/>
                  </a:lnTo>
                  <a:lnTo>
                    <a:pt x="1081" y="3179"/>
                  </a:lnTo>
                  <a:lnTo>
                    <a:pt x="1015" y="3154"/>
                  </a:lnTo>
                  <a:lnTo>
                    <a:pt x="949" y="3127"/>
                  </a:lnTo>
                  <a:lnTo>
                    <a:pt x="886" y="3096"/>
                  </a:lnTo>
                  <a:lnTo>
                    <a:pt x="824" y="3063"/>
                  </a:lnTo>
                  <a:lnTo>
                    <a:pt x="763" y="3027"/>
                  </a:lnTo>
                  <a:lnTo>
                    <a:pt x="704" y="2988"/>
                  </a:lnTo>
                  <a:lnTo>
                    <a:pt x="647" y="2947"/>
                  </a:lnTo>
                  <a:lnTo>
                    <a:pt x="592" y="2904"/>
                  </a:lnTo>
                  <a:lnTo>
                    <a:pt x="539" y="2858"/>
                  </a:lnTo>
                  <a:lnTo>
                    <a:pt x="488" y="2809"/>
                  </a:lnTo>
                  <a:lnTo>
                    <a:pt x="439" y="2759"/>
                  </a:lnTo>
                  <a:lnTo>
                    <a:pt x="392" y="2706"/>
                  </a:lnTo>
                  <a:lnTo>
                    <a:pt x="348" y="2651"/>
                  </a:lnTo>
                  <a:lnTo>
                    <a:pt x="305" y="2594"/>
                  </a:lnTo>
                  <a:lnTo>
                    <a:pt x="265" y="2535"/>
                  </a:lnTo>
                  <a:lnTo>
                    <a:pt x="228" y="2475"/>
                  </a:lnTo>
                  <a:lnTo>
                    <a:pt x="193" y="2412"/>
                  </a:lnTo>
                  <a:lnTo>
                    <a:pt x="161" y="2348"/>
                  </a:lnTo>
                  <a:lnTo>
                    <a:pt x="132" y="2283"/>
                  </a:lnTo>
                  <a:lnTo>
                    <a:pt x="105" y="2215"/>
                  </a:lnTo>
                  <a:lnTo>
                    <a:pt x="81" y="2147"/>
                  </a:lnTo>
                  <a:lnTo>
                    <a:pt x="60" y="2077"/>
                  </a:lnTo>
                  <a:lnTo>
                    <a:pt x="42" y="2005"/>
                  </a:lnTo>
                  <a:lnTo>
                    <a:pt x="27" y="1932"/>
                  </a:lnTo>
                  <a:lnTo>
                    <a:pt x="16" y="1859"/>
                  </a:lnTo>
                  <a:lnTo>
                    <a:pt x="7" y="1784"/>
                  </a:lnTo>
                  <a:lnTo>
                    <a:pt x="2" y="1708"/>
                  </a:lnTo>
                  <a:lnTo>
                    <a:pt x="0" y="1631"/>
                  </a:lnTo>
                  <a:close/>
                </a:path>
              </a:pathLst>
            </a:custGeom>
            <a:noFill/>
            <a:ln w="1219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22" name="docshape16"/>
            <p:cNvSpPr>
              <a:spLocks/>
            </p:cNvSpPr>
            <p:nvPr/>
          </p:nvSpPr>
          <p:spPr bwMode="auto">
            <a:xfrm>
              <a:off x="3235" y="2451"/>
              <a:ext cx="3161" cy="3262"/>
            </a:xfrm>
            <a:custGeom>
              <a:avLst/>
              <a:gdLst>
                <a:gd name="T0" fmla="+- 0 4668 3235"/>
                <a:gd name="T1" fmla="*/ T0 w 3161"/>
                <a:gd name="T2" fmla="+- 0 2459 2452"/>
                <a:gd name="T3" fmla="*/ 2459 h 3262"/>
                <a:gd name="T4" fmla="+- 0 4453 3235"/>
                <a:gd name="T5" fmla="*/ T4 w 3161"/>
                <a:gd name="T6" fmla="+- 0 2495 2452"/>
                <a:gd name="T7" fmla="*/ 2495 h 3262"/>
                <a:gd name="T8" fmla="+- 0 4249 3235"/>
                <a:gd name="T9" fmla="*/ T8 w 3161"/>
                <a:gd name="T10" fmla="+- 0 2559 2452"/>
                <a:gd name="T11" fmla="*/ 2559 h 3262"/>
                <a:gd name="T12" fmla="+- 0 4058 3235"/>
                <a:gd name="T13" fmla="*/ T12 w 3161"/>
                <a:gd name="T14" fmla="+- 0 2651 2452"/>
                <a:gd name="T15" fmla="*/ 2651 h 3262"/>
                <a:gd name="T16" fmla="+- 0 3882 3235"/>
                <a:gd name="T17" fmla="*/ T16 w 3161"/>
                <a:gd name="T18" fmla="+- 0 2766 2452"/>
                <a:gd name="T19" fmla="*/ 2766 h 3262"/>
                <a:gd name="T20" fmla="+- 0 3723 3235"/>
                <a:gd name="T21" fmla="*/ T20 w 3161"/>
                <a:gd name="T22" fmla="+- 0 2904 2452"/>
                <a:gd name="T23" fmla="*/ 2904 h 3262"/>
                <a:gd name="T24" fmla="+- 0 3582 3235"/>
                <a:gd name="T25" fmla="*/ T24 w 3161"/>
                <a:gd name="T26" fmla="+- 0 3062 2452"/>
                <a:gd name="T27" fmla="*/ 3062 h 3262"/>
                <a:gd name="T28" fmla="+- 0 3463 3235"/>
                <a:gd name="T29" fmla="*/ T28 w 3161"/>
                <a:gd name="T30" fmla="+- 0 3239 2452"/>
                <a:gd name="T31" fmla="*/ 3239 h 3262"/>
                <a:gd name="T32" fmla="+- 0 3366 3235"/>
                <a:gd name="T33" fmla="*/ T32 w 3161"/>
                <a:gd name="T34" fmla="+- 0 3431 2452"/>
                <a:gd name="T35" fmla="*/ 3431 h 3262"/>
                <a:gd name="T36" fmla="+- 0 3295 3235"/>
                <a:gd name="T37" fmla="*/ T36 w 3161"/>
                <a:gd name="T38" fmla="+- 0 3637 2452"/>
                <a:gd name="T39" fmla="*/ 3637 h 3262"/>
                <a:gd name="T40" fmla="+- 0 3250 3235"/>
                <a:gd name="T41" fmla="*/ T40 w 3161"/>
                <a:gd name="T42" fmla="+- 0 3855 2452"/>
                <a:gd name="T43" fmla="*/ 3855 h 3262"/>
                <a:gd name="T44" fmla="+- 0 3235 3235"/>
                <a:gd name="T45" fmla="*/ T44 w 3161"/>
                <a:gd name="T46" fmla="+- 0 4082 2452"/>
                <a:gd name="T47" fmla="*/ 4082 h 3262"/>
                <a:gd name="T48" fmla="+- 0 3250 3235"/>
                <a:gd name="T49" fmla="*/ T48 w 3161"/>
                <a:gd name="T50" fmla="+- 0 4310 2452"/>
                <a:gd name="T51" fmla="*/ 4310 h 3262"/>
                <a:gd name="T52" fmla="+- 0 3295 3235"/>
                <a:gd name="T53" fmla="*/ T52 w 3161"/>
                <a:gd name="T54" fmla="+- 0 4528 2452"/>
                <a:gd name="T55" fmla="*/ 4528 h 3262"/>
                <a:gd name="T56" fmla="+- 0 3366 3235"/>
                <a:gd name="T57" fmla="*/ T56 w 3161"/>
                <a:gd name="T58" fmla="+- 0 4734 2452"/>
                <a:gd name="T59" fmla="*/ 4734 h 3262"/>
                <a:gd name="T60" fmla="+- 0 3463 3235"/>
                <a:gd name="T61" fmla="*/ T60 w 3161"/>
                <a:gd name="T62" fmla="+- 0 4926 2452"/>
                <a:gd name="T63" fmla="*/ 4926 h 3262"/>
                <a:gd name="T64" fmla="+- 0 3582 3235"/>
                <a:gd name="T65" fmla="*/ T64 w 3161"/>
                <a:gd name="T66" fmla="+- 0 5102 2452"/>
                <a:gd name="T67" fmla="*/ 5102 h 3262"/>
                <a:gd name="T68" fmla="+- 0 3723 3235"/>
                <a:gd name="T69" fmla="*/ T68 w 3161"/>
                <a:gd name="T70" fmla="+- 0 5261 2452"/>
                <a:gd name="T71" fmla="*/ 5261 h 3262"/>
                <a:gd name="T72" fmla="+- 0 3882 3235"/>
                <a:gd name="T73" fmla="*/ T72 w 3161"/>
                <a:gd name="T74" fmla="+- 0 5399 2452"/>
                <a:gd name="T75" fmla="*/ 5399 h 3262"/>
                <a:gd name="T76" fmla="+- 0 4058 3235"/>
                <a:gd name="T77" fmla="*/ T76 w 3161"/>
                <a:gd name="T78" fmla="+- 0 5514 2452"/>
                <a:gd name="T79" fmla="*/ 5514 h 3262"/>
                <a:gd name="T80" fmla="+- 0 4249 3235"/>
                <a:gd name="T81" fmla="*/ T80 w 3161"/>
                <a:gd name="T82" fmla="+- 0 5605 2452"/>
                <a:gd name="T83" fmla="*/ 5605 h 3262"/>
                <a:gd name="T84" fmla="+- 0 4453 3235"/>
                <a:gd name="T85" fmla="*/ T84 w 3161"/>
                <a:gd name="T86" fmla="+- 0 5670 2452"/>
                <a:gd name="T87" fmla="*/ 5670 h 3262"/>
                <a:gd name="T88" fmla="+- 0 4668 3235"/>
                <a:gd name="T89" fmla="*/ T88 w 3161"/>
                <a:gd name="T90" fmla="+- 0 5706 2452"/>
                <a:gd name="T91" fmla="*/ 5706 h 3262"/>
                <a:gd name="T92" fmla="+- 0 4890 3235"/>
                <a:gd name="T93" fmla="*/ T92 w 3161"/>
                <a:gd name="T94" fmla="+- 0 5711 2452"/>
                <a:gd name="T95" fmla="*/ 5711 h 3262"/>
                <a:gd name="T96" fmla="+- 0 5108 3235"/>
                <a:gd name="T97" fmla="*/ T96 w 3161"/>
                <a:gd name="T98" fmla="+- 0 5685 2452"/>
                <a:gd name="T99" fmla="*/ 5685 h 3262"/>
                <a:gd name="T100" fmla="+- 0 5315 3235"/>
                <a:gd name="T101" fmla="*/ T100 w 3161"/>
                <a:gd name="T102" fmla="+- 0 5630 2452"/>
                <a:gd name="T103" fmla="*/ 5630 h 3262"/>
                <a:gd name="T104" fmla="+- 0 5511 3235"/>
                <a:gd name="T105" fmla="*/ T104 w 3161"/>
                <a:gd name="T106" fmla="+- 0 5547 2452"/>
                <a:gd name="T107" fmla="*/ 5547 h 3262"/>
                <a:gd name="T108" fmla="+- 0 5692 3235"/>
                <a:gd name="T109" fmla="*/ T108 w 3161"/>
                <a:gd name="T110" fmla="+- 0 5440 2452"/>
                <a:gd name="T111" fmla="*/ 5440 h 3262"/>
                <a:gd name="T112" fmla="+- 0 5857 3235"/>
                <a:gd name="T113" fmla="*/ T112 w 3161"/>
                <a:gd name="T114" fmla="+- 0 5309 2452"/>
                <a:gd name="T115" fmla="*/ 5309 h 3262"/>
                <a:gd name="T116" fmla="+- 0 6004 3235"/>
                <a:gd name="T117" fmla="*/ T116 w 3161"/>
                <a:gd name="T118" fmla="+- 0 5157 2452"/>
                <a:gd name="T119" fmla="*/ 5157 h 3262"/>
                <a:gd name="T120" fmla="+- 0 6131 3235"/>
                <a:gd name="T121" fmla="*/ T120 w 3161"/>
                <a:gd name="T122" fmla="+- 0 4987 2452"/>
                <a:gd name="T123" fmla="*/ 4987 h 3262"/>
                <a:gd name="T124" fmla="+- 0 6235 3235"/>
                <a:gd name="T125" fmla="*/ T124 w 3161"/>
                <a:gd name="T126" fmla="+- 0 4800 2452"/>
                <a:gd name="T127" fmla="*/ 4800 h 3262"/>
                <a:gd name="T128" fmla="+- 0 6315 3235"/>
                <a:gd name="T129" fmla="*/ T128 w 3161"/>
                <a:gd name="T130" fmla="+- 0 4598 2452"/>
                <a:gd name="T131" fmla="*/ 4598 h 3262"/>
                <a:gd name="T132" fmla="+- 0 6369 3235"/>
                <a:gd name="T133" fmla="*/ T132 w 3161"/>
                <a:gd name="T134" fmla="+- 0 4384 2452"/>
                <a:gd name="T135" fmla="*/ 4384 h 3262"/>
                <a:gd name="T136" fmla="+- 0 6394 3235"/>
                <a:gd name="T137" fmla="*/ T136 w 3161"/>
                <a:gd name="T138" fmla="+- 0 4159 2452"/>
                <a:gd name="T139" fmla="*/ 4159 h 3262"/>
                <a:gd name="T140" fmla="+- 0 6389 3235"/>
                <a:gd name="T141" fmla="*/ T140 w 3161"/>
                <a:gd name="T142" fmla="+- 0 3930 2452"/>
                <a:gd name="T143" fmla="*/ 3930 h 3262"/>
                <a:gd name="T144" fmla="+- 0 6354 3235"/>
                <a:gd name="T145" fmla="*/ T144 w 3161"/>
                <a:gd name="T146" fmla="+- 0 3708 2452"/>
                <a:gd name="T147" fmla="*/ 3708 h 3262"/>
                <a:gd name="T148" fmla="+- 0 6292 3235"/>
                <a:gd name="T149" fmla="*/ T148 w 3161"/>
                <a:gd name="T150" fmla="+- 0 3498 2452"/>
                <a:gd name="T151" fmla="*/ 3498 h 3262"/>
                <a:gd name="T152" fmla="+- 0 6203 3235"/>
                <a:gd name="T153" fmla="*/ T152 w 3161"/>
                <a:gd name="T154" fmla="+- 0 3301 2452"/>
                <a:gd name="T155" fmla="*/ 3301 h 3262"/>
                <a:gd name="T156" fmla="+- 0 6091 3235"/>
                <a:gd name="T157" fmla="*/ T156 w 3161"/>
                <a:gd name="T158" fmla="+- 0 3119 2452"/>
                <a:gd name="T159" fmla="*/ 3119 h 3262"/>
                <a:gd name="T160" fmla="+- 0 5957 3235"/>
                <a:gd name="T161" fmla="*/ T160 w 3161"/>
                <a:gd name="T162" fmla="+- 0 2955 2452"/>
                <a:gd name="T163" fmla="*/ 2955 h 3262"/>
                <a:gd name="T164" fmla="+- 0 5804 3235"/>
                <a:gd name="T165" fmla="*/ T164 w 3161"/>
                <a:gd name="T166" fmla="+- 0 2810 2452"/>
                <a:gd name="T167" fmla="*/ 2810 h 3262"/>
                <a:gd name="T168" fmla="+- 0 5633 3235"/>
                <a:gd name="T169" fmla="*/ T168 w 3161"/>
                <a:gd name="T170" fmla="+- 0 2687 2452"/>
                <a:gd name="T171" fmla="*/ 2687 h 3262"/>
                <a:gd name="T172" fmla="+- 0 5447 3235"/>
                <a:gd name="T173" fmla="*/ T172 w 3161"/>
                <a:gd name="T174" fmla="+- 0 2587 2452"/>
                <a:gd name="T175" fmla="*/ 2587 h 3262"/>
                <a:gd name="T176" fmla="+- 0 5247 3235"/>
                <a:gd name="T177" fmla="*/ T176 w 3161"/>
                <a:gd name="T178" fmla="+- 0 2513 2452"/>
                <a:gd name="T179" fmla="*/ 2513 h 3262"/>
                <a:gd name="T180" fmla="+- 0 5036 3235"/>
                <a:gd name="T181" fmla="*/ T180 w 3161"/>
                <a:gd name="T182" fmla="+- 0 2467 2452"/>
                <a:gd name="T183" fmla="*/ 2467 h 3262"/>
                <a:gd name="T184" fmla="+- 0 4816 3235"/>
                <a:gd name="T185" fmla="*/ T184 w 3161"/>
                <a:gd name="T186" fmla="+- 0 2452 2452"/>
                <a:gd name="T187" fmla="*/ 2452 h 3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3161" h="3262">
                  <a:moveTo>
                    <a:pt x="1581" y="0"/>
                  </a:moveTo>
                  <a:lnTo>
                    <a:pt x="1506" y="1"/>
                  </a:lnTo>
                  <a:lnTo>
                    <a:pt x="1433" y="7"/>
                  </a:lnTo>
                  <a:lnTo>
                    <a:pt x="1360" y="15"/>
                  </a:lnTo>
                  <a:lnTo>
                    <a:pt x="1289" y="27"/>
                  </a:lnTo>
                  <a:lnTo>
                    <a:pt x="1218" y="43"/>
                  </a:lnTo>
                  <a:lnTo>
                    <a:pt x="1149" y="61"/>
                  </a:lnTo>
                  <a:lnTo>
                    <a:pt x="1081" y="83"/>
                  </a:lnTo>
                  <a:lnTo>
                    <a:pt x="1014" y="107"/>
                  </a:lnTo>
                  <a:lnTo>
                    <a:pt x="949" y="135"/>
                  </a:lnTo>
                  <a:lnTo>
                    <a:pt x="886" y="165"/>
                  </a:lnTo>
                  <a:lnTo>
                    <a:pt x="823" y="199"/>
                  </a:lnTo>
                  <a:lnTo>
                    <a:pt x="763" y="235"/>
                  </a:lnTo>
                  <a:lnTo>
                    <a:pt x="704" y="273"/>
                  </a:lnTo>
                  <a:lnTo>
                    <a:pt x="647" y="314"/>
                  </a:lnTo>
                  <a:lnTo>
                    <a:pt x="592" y="358"/>
                  </a:lnTo>
                  <a:lnTo>
                    <a:pt x="539" y="404"/>
                  </a:lnTo>
                  <a:lnTo>
                    <a:pt x="488" y="452"/>
                  </a:lnTo>
                  <a:lnTo>
                    <a:pt x="439" y="503"/>
                  </a:lnTo>
                  <a:lnTo>
                    <a:pt x="392" y="556"/>
                  </a:lnTo>
                  <a:lnTo>
                    <a:pt x="347" y="610"/>
                  </a:lnTo>
                  <a:lnTo>
                    <a:pt x="305" y="667"/>
                  </a:lnTo>
                  <a:lnTo>
                    <a:pt x="265" y="726"/>
                  </a:lnTo>
                  <a:lnTo>
                    <a:pt x="228" y="787"/>
                  </a:lnTo>
                  <a:lnTo>
                    <a:pt x="193" y="849"/>
                  </a:lnTo>
                  <a:lnTo>
                    <a:pt x="161" y="913"/>
                  </a:lnTo>
                  <a:lnTo>
                    <a:pt x="131" y="979"/>
                  </a:lnTo>
                  <a:lnTo>
                    <a:pt x="105" y="1046"/>
                  </a:lnTo>
                  <a:lnTo>
                    <a:pt x="81" y="1115"/>
                  </a:lnTo>
                  <a:lnTo>
                    <a:pt x="60" y="1185"/>
                  </a:lnTo>
                  <a:lnTo>
                    <a:pt x="42" y="1256"/>
                  </a:lnTo>
                  <a:lnTo>
                    <a:pt x="27" y="1329"/>
                  </a:lnTo>
                  <a:lnTo>
                    <a:pt x="15" y="1403"/>
                  </a:lnTo>
                  <a:lnTo>
                    <a:pt x="7" y="1478"/>
                  </a:lnTo>
                  <a:lnTo>
                    <a:pt x="2" y="1554"/>
                  </a:lnTo>
                  <a:lnTo>
                    <a:pt x="0" y="1630"/>
                  </a:lnTo>
                  <a:lnTo>
                    <a:pt x="2" y="1707"/>
                  </a:lnTo>
                  <a:lnTo>
                    <a:pt x="7" y="1783"/>
                  </a:lnTo>
                  <a:lnTo>
                    <a:pt x="15" y="1858"/>
                  </a:lnTo>
                  <a:lnTo>
                    <a:pt x="27" y="1932"/>
                  </a:lnTo>
                  <a:lnTo>
                    <a:pt x="42" y="2004"/>
                  </a:lnTo>
                  <a:lnTo>
                    <a:pt x="60" y="2076"/>
                  </a:lnTo>
                  <a:lnTo>
                    <a:pt x="81" y="2146"/>
                  </a:lnTo>
                  <a:lnTo>
                    <a:pt x="105" y="2215"/>
                  </a:lnTo>
                  <a:lnTo>
                    <a:pt x="131" y="2282"/>
                  </a:lnTo>
                  <a:lnTo>
                    <a:pt x="161" y="2348"/>
                  </a:lnTo>
                  <a:lnTo>
                    <a:pt x="193" y="2412"/>
                  </a:lnTo>
                  <a:lnTo>
                    <a:pt x="228" y="2474"/>
                  </a:lnTo>
                  <a:lnTo>
                    <a:pt x="265" y="2535"/>
                  </a:lnTo>
                  <a:lnTo>
                    <a:pt x="305" y="2593"/>
                  </a:lnTo>
                  <a:lnTo>
                    <a:pt x="347" y="2650"/>
                  </a:lnTo>
                  <a:lnTo>
                    <a:pt x="392" y="2705"/>
                  </a:lnTo>
                  <a:lnTo>
                    <a:pt x="439" y="2758"/>
                  </a:lnTo>
                  <a:lnTo>
                    <a:pt x="488" y="2809"/>
                  </a:lnTo>
                  <a:lnTo>
                    <a:pt x="539" y="2857"/>
                  </a:lnTo>
                  <a:lnTo>
                    <a:pt x="592" y="2903"/>
                  </a:lnTo>
                  <a:lnTo>
                    <a:pt x="647" y="2947"/>
                  </a:lnTo>
                  <a:lnTo>
                    <a:pt x="704" y="2988"/>
                  </a:lnTo>
                  <a:lnTo>
                    <a:pt x="763" y="3026"/>
                  </a:lnTo>
                  <a:lnTo>
                    <a:pt x="823" y="3062"/>
                  </a:lnTo>
                  <a:lnTo>
                    <a:pt x="886" y="3095"/>
                  </a:lnTo>
                  <a:lnTo>
                    <a:pt x="949" y="3126"/>
                  </a:lnTo>
                  <a:lnTo>
                    <a:pt x="1014" y="3153"/>
                  </a:lnTo>
                  <a:lnTo>
                    <a:pt x="1081" y="3178"/>
                  </a:lnTo>
                  <a:lnTo>
                    <a:pt x="1149" y="3200"/>
                  </a:lnTo>
                  <a:lnTo>
                    <a:pt x="1218" y="3218"/>
                  </a:lnTo>
                  <a:lnTo>
                    <a:pt x="1289" y="3233"/>
                  </a:lnTo>
                  <a:lnTo>
                    <a:pt x="1360" y="3245"/>
                  </a:lnTo>
                  <a:lnTo>
                    <a:pt x="1433" y="3254"/>
                  </a:lnTo>
                  <a:lnTo>
                    <a:pt x="1506" y="3259"/>
                  </a:lnTo>
                  <a:lnTo>
                    <a:pt x="1581" y="3261"/>
                  </a:lnTo>
                  <a:lnTo>
                    <a:pt x="1655" y="3259"/>
                  </a:lnTo>
                  <a:lnTo>
                    <a:pt x="1729" y="3254"/>
                  </a:lnTo>
                  <a:lnTo>
                    <a:pt x="1801" y="3245"/>
                  </a:lnTo>
                  <a:lnTo>
                    <a:pt x="1873" y="3233"/>
                  </a:lnTo>
                  <a:lnTo>
                    <a:pt x="1943" y="3218"/>
                  </a:lnTo>
                  <a:lnTo>
                    <a:pt x="2012" y="3200"/>
                  </a:lnTo>
                  <a:lnTo>
                    <a:pt x="2080" y="3178"/>
                  </a:lnTo>
                  <a:lnTo>
                    <a:pt x="2147" y="3153"/>
                  </a:lnTo>
                  <a:lnTo>
                    <a:pt x="2212" y="3126"/>
                  </a:lnTo>
                  <a:lnTo>
                    <a:pt x="2276" y="3095"/>
                  </a:lnTo>
                  <a:lnTo>
                    <a:pt x="2338" y="3062"/>
                  </a:lnTo>
                  <a:lnTo>
                    <a:pt x="2398" y="3026"/>
                  </a:lnTo>
                  <a:lnTo>
                    <a:pt x="2457" y="2988"/>
                  </a:lnTo>
                  <a:lnTo>
                    <a:pt x="2514" y="2947"/>
                  </a:lnTo>
                  <a:lnTo>
                    <a:pt x="2569" y="2903"/>
                  </a:lnTo>
                  <a:lnTo>
                    <a:pt x="2622" y="2857"/>
                  </a:lnTo>
                  <a:lnTo>
                    <a:pt x="2673" y="2809"/>
                  </a:lnTo>
                  <a:lnTo>
                    <a:pt x="2722" y="2758"/>
                  </a:lnTo>
                  <a:lnTo>
                    <a:pt x="2769" y="2705"/>
                  </a:lnTo>
                  <a:lnTo>
                    <a:pt x="2814" y="2650"/>
                  </a:lnTo>
                  <a:lnTo>
                    <a:pt x="2856" y="2593"/>
                  </a:lnTo>
                  <a:lnTo>
                    <a:pt x="2896" y="2535"/>
                  </a:lnTo>
                  <a:lnTo>
                    <a:pt x="2933" y="2474"/>
                  </a:lnTo>
                  <a:lnTo>
                    <a:pt x="2968" y="2412"/>
                  </a:lnTo>
                  <a:lnTo>
                    <a:pt x="3000" y="2348"/>
                  </a:lnTo>
                  <a:lnTo>
                    <a:pt x="3030" y="2282"/>
                  </a:lnTo>
                  <a:lnTo>
                    <a:pt x="3057" y="2215"/>
                  </a:lnTo>
                  <a:lnTo>
                    <a:pt x="3080" y="2146"/>
                  </a:lnTo>
                  <a:lnTo>
                    <a:pt x="3101" y="2076"/>
                  </a:lnTo>
                  <a:lnTo>
                    <a:pt x="3119" y="2004"/>
                  </a:lnTo>
                  <a:lnTo>
                    <a:pt x="3134" y="1932"/>
                  </a:lnTo>
                  <a:lnTo>
                    <a:pt x="3146" y="1858"/>
                  </a:lnTo>
                  <a:lnTo>
                    <a:pt x="3154" y="1783"/>
                  </a:lnTo>
                  <a:lnTo>
                    <a:pt x="3159" y="1707"/>
                  </a:lnTo>
                  <a:lnTo>
                    <a:pt x="3161" y="1630"/>
                  </a:lnTo>
                  <a:lnTo>
                    <a:pt x="3159" y="1554"/>
                  </a:lnTo>
                  <a:lnTo>
                    <a:pt x="3154" y="1478"/>
                  </a:lnTo>
                  <a:lnTo>
                    <a:pt x="3146" y="1403"/>
                  </a:lnTo>
                  <a:lnTo>
                    <a:pt x="3134" y="1329"/>
                  </a:lnTo>
                  <a:lnTo>
                    <a:pt x="3119" y="1256"/>
                  </a:lnTo>
                  <a:lnTo>
                    <a:pt x="3101" y="1185"/>
                  </a:lnTo>
                  <a:lnTo>
                    <a:pt x="3080" y="1115"/>
                  </a:lnTo>
                  <a:lnTo>
                    <a:pt x="3057" y="1046"/>
                  </a:lnTo>
                  <a:lnTo>
                    <a:pt x="3030" y="979"/>
                  </a:lnTo>
                  <a:lnTo>
                    <a:pt x="3000" y="913"/>
                  </a:lnTo>
                  <a:lnTo>
                    <a:pt x="2968" y="849"/>
                  </a:lnTo>
                  <a:lnTo>
                    <a:pt x="2933" y="787"/>
                  </a:lnTo>
                  <a:lnTo>
                    <a:pt x="2896" y="726"/>
                  </a:lnTo>
                  <a:lnTo>
                    <a:pt x="2856" y="667"/>
                  </a:lnTo>
                  <a:lnTo>
                    <a:pt x="2814" y="610"/>
                  </a:lnTo>
                  <a:lnTo>
                    <a:pt x="2769" y="556"/>
                  </a:lnTo>
                  <a:lnTo>
                    <a:pt x="2722" y="503"/>
                  </a:lnTo>
                  <a:lnTo>
                    <a:pt x="2673" y="452"/>
                  </a:lnTo>
                  <a:lnTo>
                    <a:pt x="2622" y="404"/>
                  </a:lnTo>
                  <a:lnTo>
                    <a:pt x="2569" y="358"/>
                  </a:lnTo>
                  <a:lnTo>
                    <a:pt x="2514" y="314"/>
                  </a:lnTo>
                  <a:lnTo>
                    <a:pt x="2457" y="273"/>
                  </a:lnTo>
                  <a:lnTo>
                    <a:pt x="2398" y="235"/>
                  </a:lnTo>
                  <a:lnTo>
                    <a:pt x="2338" y="199"/>
                  </a:lnTo>
                  <a:lnTo>
                    <a:pt x="2276" y="165"/>
                  </a:lnTo>
                  <a:lnTo>
                    <a:pt x="2212" y="135"/>
                  </a:lnTo>
                  <a:lnTo>
                    <a:pt x="2147" y="107"/>
                  </a:lnTo>
                  <a:lnTo>
                    <a:pt x="2080" y="83"/>
                  </a:lnTo>
                  <a:lnTo>
                    <a:pt x="2012" y="61"/>
                  </a:lnTo>
                  <a:lnTo>
                    <a:pt x="1943" y="43"/>
                  </a:lnTo>
                  <a:lnTo>
                    <a:pt x="1873" y="27"/>
                  </a:lnTo>
                  <a:lnTo>
                    <a:pt x="1801" y="15"/>
                  </a:lnTo>
                  <a:lnTo>
                    <a:pt x="1729" y="7"/>
                  </a:lnTo>
                  <a:lnTo>
                    <a:pt x="1655" y="1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2D75B5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23" name="docshape17"/>
            <p:cNvSpPr>
              <a:spLocks/>
            </p:cNvSpPr>
            <p:nvPr/>
          </p:nvSpPr>
          <p:spPr bwMode="auto">
            <a:xfrm>
              <a:off x="3235" y="2451"/>
              <a:ext cx="3161" cy="3262"/>
            </a:xfrm>
            <a:custGeom>
              <a:avLst/>
              <a:gdLst>
                <a:gd name="T0" fmla="+- 0 3242 3235"/>
                <a:gd name="T1" fmla="*/ T0 w 3161"/>
                <a:gd name="T2" fmla="+- 0 3930 2452"/>
                <a:gd name="T3" fmla="*/ 3930 h 3262"/>
                <a:gd name="T4" fmla="+- 0 3277 3235"/>
                <a:gd name="T5" fmla="*/ T4 w 3161"/>
                <a:gd name="T6" fmla="+- 0 3708 2452"/>
                <a:gd name="T7" fmla="*/ 3708 h 3262"/>
                <a:gd name="T8" fmla="+- 0 3340 3235"/>
                <a:gd name="T9" fmla="*/ T8 w 3161"/>
                <a:gd name="T10" fmla="+- 0 3498 2452"/>
                <a:gd name="T11" fmla="*/ 3498 h 3262"/>
                <a:gd name="T12" fmla="+- 0 3428 3235"/>
                <a:gd name="T13" fmla="*/ T12 w 3161"/>
                <a:gd name="T14" fmla="+- 0 3301 2452"/>
                <a:gd name="T15" fmla="*/ 3301 h 3262"/>
                <a:gd name="T16" fmla="+- 0 3540 3235"/>
                <a:gd name="T17" fmla="*/ T16 w 3161"/>
                <a:gd name="T18" fmla="+- 0 3119 2452"/>
                <a:gd name="T19" fmla="*/ 3119 h 3262"/>
                <a:gd name="T20" fmla="+- 0 3674 3235"/>
                <a:gd name="T21" fmla="*/ T20 w 3161"/>
                <a:gd name="T22" fmla="+- 0 2955 2452"/>
                <a:gd name="T23" fmla="*/ 2955 h 3262"/>
                <a:gd name="T24" fmla="+- 0 3827 3235"/>
                <a:gd name="T25" fmla="*/ T24 w 3161"/>
                <a:gd name="T26" fmla="+- 0 2810 2452"/>
                <a:gd name="T27" fmla="*/ 2810 h 3262"/>
                <a:gd name="T28" fmla="+- 0 3998 3235"/>
                <a:gd name="T29" fmla="*/ T28 w 3161"/>
                <a:gd name="T30" fmla="+- 0 2687 2452"/>
                <a:gd name="T31" fmla="*/ 2687 h 3262"/>
                <a:gd name="T32" fmla="+- 0 4184 3235"/>
                <a:gd name="T33" fmla="*/ T32 w 3161"/>
                <a:gd name="T34" fmla="+- 0 2587 2452"/>
                <a:gd name="T35" fmla="*/ 2587 h 3262"/>
                <a:gd name="T36" fmla="+- 0 4384 3235"/>
                <a:gd name="T37" fmla="*/ T36 w 3161"/>
                <a:gd name="T38" fmla="+- 0 2513 2452"/>
                <a:gd name="T39" fmla="*/ 2513 h 3262"/>
                <a:gd name="T40" fmla="+- 0 4595 3235"/>
                <a:gd name="T41" fmla="*/ T40 w 3161"/>
                <a:gd name="T42" fmla="+- 0 2467 2452"/>
                <a:gd name="T43" fmla="*/ 2467 h 3262"/>
                <a:gd name="T44" fmla="+- 0 4816 3235"/>
                <a:gd name="T45" fmla="*/ T44 w 3161"/>
                <a:gd name="T46" fmla="+- 0 2452 2452"/>
                <a:gd name="T47" fmla="*/ 2452 h 3262"/>
                <a:gd name="T48" fmla="+- 0 5036 3235"/>
                <a:gd name="T49" fmla="*/ T48 w 3161"/>
                <a:gd name="T50" fmla="+- 0 2467 2452"/>
                <a:gd name="T51" fmla="*/ 2467 h 3262"/>
                <a:gd name="T52" fmla="+- 0 5247 3235"/>
                <a:gd name="T53" fmla="*/ T52 w 3161"/>
                <a:gd name="T54" fmla="+- 0 2513 2452"/>
                <a:gd name="T55" fmla="*/ 2513 h 3262"/>
                <a:gd name="T56" fmla="+- 0 5447 3235"/>
                <a:gd name="T57" fmla="*/ T56 w 3161"/>
                <a:gd name="T58" fmla="+- 0 2587 2452"/>
                <a:gd name="T59" fmla="*/ 2587 h 3262"/>
                <a:gd name="T60" fmla="+- 0 5633 3235"/>
                <a:gd name="T61" fmla="*/ T60 w 3161"/>
                <a:gd name="T62" fmla="+- 0 2687 2452"/>
                <a:gd name="T63" fmla="*/ 2687 h 3262"/>
                <a:gd name="T64" fmla="+- 0 5804 3235"/>
                <a:gd name="T65" fmla="*/ T64 w 3161"/>
                <a:gd name="T66" fmla="+- 0 2810 2452"/>
                <a:gd name="T67" fmla="*/ 2810 h 3262"/>
                <a:gd name="T68" fmla="+- 0 5957 3235"/>
                <a:gd name="T69" fmla="*/ T68 w 3161"/>
                <a:gd name="T70" fmla="+- 0 2955 2452"/>
                <a:gd name="T71" fmla="*/ 2955 h 3262"/>
                <a:gd name="T72" fmla="+- 0 6091 3235"/>
                <a:gd name="T73" fmla="*/ T72 w 3161"/>
                <a:gd name="T74" fmla="+- 0 3119 2452"/>
                <a:gd name="T75" fmla="*/ 3119 h 3262"/>
                <a:gd name="T76" fmla="+- 0 6203 3235"/>
                <a:gd name="T77" fmla="*/ T76 w 3161"/>
                <a:gd name="T78" fmla="+- 0 3301 2452"/>
                <a:gd name="T79" fmla="*/ 3301 h 3262"/>
                <a:gd name="T80" fmla="+- 0 6292 3235"/>
                <a:gd name="T81" fmla="*/ T80 w 3161"/>
                <a:gd name="T82" fmla="+- 0 3498 2452"/>
                <a:gd name="T83" fmla="*/ 3498 h 3262"/>
                <a:gd name="T84" fmla="+- 0 6354 3235"/>
                <a:gd name="T85" fmla="*/ T84 w 3161"/>
                <a:gd name="T86" fmla="+- 0 3708 2452"/>
                <a:gd name="T87" fmla="*/ 3708 h 3262"/>
                <a:gd name="T88" fmla="+- 0 6389 3235"/>
                <a:gd name="T89" fmla="*/ T88 w 3161"/>
                <a:gd name="T90" fmla="+- 0 3930 2452"/>
                <a:gd name="T91" fmla="*/ 3930 h 3262"/>
                <a:gd name="T92" fmla="+- 0 6394 3235"/>
                <a:gd name="T93" fmla="*/ T92 w 3161"/>
                <a:gd name="T94" fmla="+- 0 4159 2452"/>
                <a:gd name="T95" fmla="*/ 4159 h 3262"/>
                <a:gd name="T96" fmla="+- 0 6369 3235"/>
                <a:gd name="T97" fmla="*/ T96 w 3161"/>
                <a:gd name="T98" fmla="+- 0 4384 2452"/>
                <a:gd name="T99" fmla="*/ 4384 h 3262"/>
                <a:gd name="T100" fmla="+- 0 6315 3235"/>
                <a:gd name="T101" fmla="*/ T100 w 3161"/>
                <a:gd name="T102" fmla="+- 0 4598 2452"/>
                <a:gd name="T103" fmla="*/ 4598 h 3262"/>
                <a:gd name="T104" fmla="+- 0 6235 3235"/>
                <a:gd name="T105" fmla="*/ T104 w 3161"/>
                <a:gd name="T106" fmla="+- 0 4800 2452"/>
                <a:gd name="T107" fmla="*/ 4800 h 3262"/>
                <a:gd name="T108" fmla="+- 0 6131 3235"/>
                <a:gd name="T109" fmla="*/ T108 w 3161"/>
                <a:gd name="T110" fmla="+- 0 4987 2452"/>
                <a:gd name="T111" fmla="*/ 4987 h 3262"/>
                <a:gd name="T112" fmla="+- 0 6004 3235"/>
                <a:gd name="T113" fmla="*/ T112 w 3161"/>
                <a:gd name="T114" fmla="+- 0 5157 2452"/>
                <a:gd name="T115" fmla="*/ 5157 h 3262"/>
                <a:gd name="T116" fmla="+- 0 5857 3235"/>
                <a:gd name="T117" fmla="*/ T116 w 3161"/>
                <a:gd name="T118" fmla="+- 0 5309 2452"/>
                <a:gd name="T119" fmla="*/ 5309 h 3262"/>
                <a:gd name="T120" fmla="+- 0 5692 3235"/>
                <a:gd name="T121" fmla="*/ T120 w 3161"/>
                <a:gd name="T122" fmla="+- 0 5440 2452"/>
                <a:gd name="T123" fmla="*/ 5440 h 3262"/>
                <a:gd name="T124" fmla="+- 0 5511 3235"/>
                <a:gd name="T125" fmla="*/ T124 w 3161"/>
                <a:gd name="T126" fmla="+- 0 5547 2452"/>
                <a:gd name="T127" fmla="*/ 5547 h 3262"/>
                <a:gd name="T128" fmla="+- 0 5315 3235"/>
                <a:gd name="T129" fmla="*/ T128 w 3161"/>
                <a:gd name="T130" fmla="+- 0 5630 2452"/>
                <a:gd name="T131" fmla="*/ 5630 h 3262"/>
                <a:gd name="T132" fmla="+- 0 5108 3235"/>
                <a:gd name="T133" fmla="*/ T132 w 3161"/>
                <a:gd name="T134" fmla="+- 0 5685 2452"/>
                <a:gd name="T135" fmla="*/ 5685 h 3262"/>
                <a:gd name="T136" fmla="+- 0 4890 3235"/>
                <a:gd name="T137" fmla="*/ T136 w 3161"/>
                <a:gd name="T138" fmla="+- 0 5711 2452"/>
                <a:gd name="T139" fmla="*/ 5711 h 3262"/>
                <a:gd name="T140" fmla="+- 0 4668 3235"/>
                <a:gd name="T141" fmla="*/ T140 w 3161"/>
                <a:gd name="T142" fmla="+- 0 5706 2452"/>
                <a:gd name="T143" fmla="*/ 5706 h 3262"/>
                <a:gd name="T144" fmla="+- 0 4453 3235"/>
                <a:gd name="T145" fmla="*/ T144 w 3161"/>
                <a:gd name="T146" fmla="+- 0 5670 2452"/>
                <a:gd name="T147" fmla="*/ 5670 h 3262"/>
                <a:gd name="T148" fmla="+- 0 4249 3235"/>
                <a:gd name="T149" fmla="*/ T148 w 3161"/>
                <a:gd name="T150" fmla="+- 0 5605 2452"/>
                <a:gd name="T151" fmla="*/ 5605 h 3262"/>
                <a:gd name="T152" fmla="+- 0 4058 3235"/>
                <a:gd name="T153" fmla="*/ T152 w 3161"/>
                <a:gd name="T154" fmla="+- 0 5514 2452"/>
                <a:gd name="T155" fmla="*/ 5514 h 3262"/>
                <a:gd name="T156" fmla="+- 0 3882 3235"/>
                <a:gd name="T157" fmla="*/ T156 w 3161"/>
                <a:gd name="T158" fmla="+- 0 5399 2452"/>
                <a:gd name="T159" fmla="*/ 5399 h 3262"/>
                <a:gd name="T160" fmla="+- 0 3723 3235"/>
                <a:gd name="T161" fmla="*/ T160 w 3161"/>
                <a:gd name="T162" fmla="+- 0 5261 2452"/>
                <a:gd name="T163" fmla="*/ 5261 h 3262"/>
                <a:gd name="T164" fmla="+- 0 3582 3235"/>
                <a:gd name="T165" fmla="*/ T164 w 3161"/>
                <a:gd name="T166" fmla="+- 0 5102 2452"/>
                <a:gd name="T167" fmla="*/ 5102 h 3262"/>
                <a:gd name="T168" fmla="+- 0 3463 3235"/>
                <a:gd name="T169" fmla="*/ T168 w 3161"/>
                <a:gd name="T170" fmla="+- 0 4926 2452"/>
                <a:gd name="T171" fmla="*/ 4926 h 3262"/>
                <a:gd name="T172" fmla="+- 0 3366 3235"/>
                <a:gd name="T173" fmla="*/ T172 w 3161"/>
                <a:gd name="T174" fmla="+- 0 4734 2452"/>
                <a:gd name="T175" fmla="*/ 4734 h 3262"/>
                <a:gd name="T176" fmla="+- 0 3295 3235"/>
                <a:gd name="T177" fmla="*/ T176 w 3161"/>
                <a:gd name="T178" fmla="+- 0 4528 2452"/>
                <a:gd name="T179" fmla="*/ 4528 h 3262"/>
                <a:gd name="T180" fmla="+- 0 3250 3235"/>
                <a:gd name="T181" fmla="*/ T180 w 3161"/>
                <a:gd name="T182" fmla="+- 0 4310 2452"/>
                <a:gd name="T183" fmla="*/ 4310 h 3262"/>
                <a:gd name="T184" fmla="+- 0 3235 3235"/>
                <a:gd name="T185" fmla="*/ T184 w 3161"/>
                <a:gd name="T186" fmla="+- 0 4082 2452"/>
                <a:gd name="T187" fmla="*/ 4082 h 3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3161" h="3262">
                  <a:moveTo>
                    <a:pt x="0" y="1630"/>
                  </a:moveTo>
                  <a:lnTo>
                    <a:pt x="2" y="1554"/>
                  </a:lnTo>
                  <a:lnTo>
                    <a:pt x="7" y="1478"/>
                  </a:lnTo>
                  <a:lnTo>
                    <a:pt x="15" y="1403"/>
                  </a:lnTo>
                  <a:lnTo>
                    <a:pt x="27" y="1329"/>
                  </a:lnTo>
                  <a:lnTo>
                    <a:pt x="42" y="1256"/>
                  </a:lnTo>
                  <a:lnTo>
                    <a:pt x="60" y="1185"/>
                  </a:lnTo>
                  <a:lnTo>
                    <a:pt x="81" y="1115"/>
                  </a:lnTo>
                  <a:lnTo>
                    <a:pt x="105" y="1046"/>
                  </a:lnTo>
                  <a:lnTo>
                    <a:pt x="131" y="979"/>
                  </a:lnTo>
                  <a:lnTo>
                    <a:pt x="161" y="913"/>
                  </a:lnTo>
                  <a:lnTo>
                    <a:pt x="193" y="849"/>
                  </a:lnTo>
                  <a:lnTo>
                    <a:pt x="228" y="787"/>
                  </a:lnTo>
                  <a:lnTo>
                    <a:pt x="265" y="726"/>
                  </a:lnTo>
                  <a:lnTo>
                    <a:pt x="305" y="667"/>
                  </a:lnTo>
                  <a:lnTo>
                    <a:pt x="347" y="610"/>
                  </a:lnTo>
                  <a:lnTo>
                    <a:pt x="392" y="556"/>
                  </a:lnTo>
                  <a:lnTo>
                    <a:pt x="439" y="503"/>
                  </a:lnTo>
                  <a:lnTo>
                    <a:pt x="488" y="452"/>
                  </a:lnTo>
                  <a:lnTo>
                    <a:pt x="539" y="404"/>
                  </a:lnTo>
                  <a:lnTo>
                    <a:pt x="592" y="358"/>
                  </a:lnTo>
                  <a:lnTo>
                    <a:pt x="647" y="314"/>
                  </a:lnTo>
                  <a:lnTo>
                    <a:pt x="704" y="273"/>
                  </a:lnTo>
                  <a:lnTo>
                    <a:pt x="763" y="235"/>
                  </a:lnTo>
                  <a:lnTo>
                    <a:pt x="823" y="199"/>
                  </a:lnTo>
                  <a:lnTo>
                    <a:pt x="886" y="165"/>
                  </a:lnTo>
                  <a:lnTo>
                    <a:pt x="949" y="135"/>
                  </a:lnTo>
                  <a:lnTo>
                    <a:pt x="1014" y="107"/>
                  </a:lnTo>
                  <a:lnTo>
                    <a:pt x="1081" y="83"/>
                  </a:lnTo>
                  <a:lnTo>
                    <a:pt x="1149" y="61"/>
                  </a:lnTo>
                  <a:lnTo>
                    <a:pt x="1218" y="43"/>
                  </a:lnTo>
                  <a:lnTo>
                    <a:pt x="1289" y="27"/>
                  </a:lnTo>
                  <a:lnTo>
                    <a:pt x="1360" y="15"/>
                  </a:lnTo>
                  <a:lnTo>
                    <a:pt x="1433" y="7"/>
                  </a:lnTo>
                  <a:lnTo>
                    <a:pt x="1506" y="1"/>
                  </a:lnTo>
                  <a:lnTo>
                    <a:pt x="1581" y="0"/>
                  </a:lnTo>
                  <a:lnTo>
                    <a:pt x="1655" y="1"/>
                  </a:lnTo>
                  <a:lnTo>
                    <a:pt x="1729" y="7"/>
                  </a:lnTo>
                  <a:lnTo>
                    <a:pt x="1801" y="15"/>
                  </a:lnTo>
                  <a:lnTo>
                    <a:pt x="1873" y="27"/>
                  </a:lnTo>
                  <a:lnTo>
                    <a:pt x="1943" y="43"/>
                  </a:lnTo>
                  <a:lnTo>
                    <a:pt x="2012" y="61"/>
                  </a:lnTo>
                  <a:lnTo>
                    <a:pt x="2080" y="83"/>
                  </a:lnTo>
                  <a:lnTo>
                    <a:pt x="2147" y="107"/>
                  </a:lnTo>
                  <a:lnTo>
                    <a:pt x="2212" y="135"/>
                  </a:lnTo>
                  <a:lnTo>
                    <a:pt x="2276" y="165"/>
                  </a:lnTo>
                  <a:lnTo>
                    <a:pt x="2338" y="199"/>
                  </a:lnTo>
                  <a:lnTo>
                    <a:pt x="2398" y="235"/>
                  </a:lnTo>
                  <a:lnTo>
                    <a:pt x="2457" y="273"/>
                  </a:lnTo>
                  <a:lnTo>
                    <a:pt x="2514" y="314"/>
                  </a:lnTo>
                  <a:lnTo>
                    <a:pt x="2569" y="358"/>
                  </a:lnTo>
                  <a:lnTo>
                    <a:pt x="2622" y="404"/>
                  </a:lnTo>
                  <a:lnTo>
                    <a:pt x="2673" y="452"/>
                  </a:lnTo>
                  <a:lnTo>
                    <a:pt x="2722" y="503"/>
                  </a:lnTo>
                  <a:lnTo>
                    <a:pt x="2769" y="556"/>
                  </a:lnTo>
                  <a:lnTo>
                    <a:pt x="2814" y="610"/>
                  </a:lnTo>
                  <a:lnTo>
                    <a:pt x="2856" y="667"/>
                  </a:lnTo>
                  <a:lnTo>
                    <a:pt x="2896" y="726"/>
                  </a:lnTo>
                  <a:lnTo>
                    <a:pt x="2933" y="787"/>
                  </a:lnTo>
                  <a:lnTo>
                    <a:pt x="2968" y="849"/>
                  </a:lnTo>
                  <a:lnTo>
                    <a:pt x="3000" y="913"/>
                  </a:lnTo>
                  <a:lnTo>
                    <a:pt x="3030" y="979"/>
                  </a:lnTo>
                  <a:lnTo>
                    <a:pt x="3057" y="1046"/>
                  </a:lnTo>
                  <a:lnTo>
                    <a:pt x="3080" y="1115"/>
                  </a:lnTo>
                  <a:lnTo>
                    <a:pt x="3101" y="1185"/>
                  </a:lnTo>
                  <a:lnTo>
                    <a:pt x="3119" y="1256"/>
                  </a:lnTo>
                  <a:lnTo>
                    <a:pt x="3134" y="1329"/>
                  </a:lnTo>
                  <a:lnTo>
                    <a:pt x="3146" y="1403"/>
                  </a:lnTo>
                  <a:lnTo>
                    <a:pt x="3154" y="1478"/>
                  </a:lnTo>
                  <a:lnTo>
                    <a:pt x="3159" y="1554"/>
                  </a:lnTo>
                  <a:lnTo>
                    <a:pt x="3161" y="1630"/>
                  </a:lnTo>
                  <a:lnTo>
                    <a:pt x="3159" y="1707"/>
                  </a:lnTo>
                  <a:lnTo>
                    <a:pt x="3154" y="1783"/>
                  </a:lnTo>
                  <a:lnTo>
                    <a:pt x="3146" y="1858"/>
                  </a:lnTo>
                  <a:lnTo>
                    <a:pt x="3134" y="1932"/>
                  </a:lnTo>
                  <a:lnTo>
                    <a:pt x="3119" y="2004"/>
                  </a:lnTo>
                  <a:lnTo>
                    <a:pt x="3101" y="2076"/>
                  </a:lnTo>
                  <a:lnTo>
                    <a:pt x="3080" y="2146"/>
                  </a:lnTo>
                  <a:lnTo>
                    <a:pt x="3057" y="2215"/>
                  </a:lnTo>
                  <a:lnTo>
                    <a:pt x="3030" y="2282"/>
                  </a:lnTo>
                  <a:lnTo>
                    <a:pt x="3000" y="2348"/>
                  </a:lnTo>
                  <a:lnTo>
                    <a:pt x="2968" y="2412"/>
                  </a:lnTo>
                  <a:lnTo>
                    <a:pt x="2933" y="2474"/>
                  </a:lnTo>
                  <a:lnTo>
                    <a:pt x="2896" y="2535"/>
                  </a:lnTo>
                  <a:lnTo>
                    <a:pt x="2856" y="2593"/>
                  </a:lnTo>
                  <a:lnTo>
                    <a:pt x="2814" y="2650"/>
                  </a:lnTo>
                  <a:lnTo>
                    <a:pt x="2769" y="2705"/>
                  </a:lnTo>
                  <a:lnTo>
                    <a:pt x="2722" y="2758"/>
                  </a:lnTo>
                  <a:lnTo>
                    <a:pt x="2673" y="2809"/>
                  </a:lnTo>
                  <a:lnTo>
                    <a:pt x="2622" y="2857"/>
                  </a:lnTo>
                  <a:lnTo>
                    <a:pt x="2569" y="2903"/>
                  </a:lnTo>
                  <a:lnTo>
                    <a:pt x="2514" y="2947"/>
                  </a:lnTo>
                  <a:lnTo>
                    <a:pt x="2457" y="2988"/>
                  </a:lnTo>
                  <a:lnTo>
                    <a:pt x="2398" y="3026"/>
                  </a:lnTo>
                  <a:lnTo>
                    <a:pt x="2338" y="3062"/>
                  </a:lnTo>
                  <a:lnTo>
                    <a:pt x="2276" y="3095"/>
                  </a:lnTo>
                  <a:lnTo>
                    <a:pt x="2212" y="3126"/>
                  </a:lnTo>
                  <a:lnTo>
                    <a:pt x="2147" y="3153"/>
                  </a:lnTo>
                  <a:lnTo>
                    <a:pt x="2080" y="3178"/>
                  </a:lnTo>
                  <a:lnTo>
                    <a:pt x="2012" y="3200"/>
                  </a:lnTo>
                  <a:lnTo>
                    <a:pt x="1943" y="3218"/>
                  </a:lnTo>
                  <a:lnTo>
                    <a:pt x="1873" y="3233"/>
                  </a:lnTo>
                  <a:lnTo>
                    <a:pt x="1801" y="3245"/>
                  </a:lnTo>
                  <a:lnTo>
                    <a:pt x="1729" y="3254"/>
                  </a:lnTo>
                  <a:lnTo>
                    <a:pt x="1655" y="3259"/>
                  </a:lnTo>
                  <a:lnTo>
                    <a:pt x="1581" y="3261"/>
                  </a:lnTo>
                  <a:lnTo>
                    <a:pt x="1506" y="3259"/>
                  </a:lnTo>
                  <a:lnTo>
                    <a:pt x="1433" y="3254"/>
                  </a:lnTo>
                  <a:lnTo>
                    <a:pt x="1360" y="3245"/>
                  </a:lnTo>
                  <a:lnTo>
                    <a:pt x="1289" y="3233"/>
                  </a:lnTo>
                  <a:lnTo>
                    <a:pt x="1218" y="3218"/>
                  </a:lnTo>
                  <a:lnTo>
                    <a:pt x="1149" y="3200"/>
                  </a:lnTo>
                  <a:lnTo>
                    <a:pt x="1081" y="3178"/>
                  </a:lnTo>
                  <a:lnTo>
                    <a:pt x="1014" y="3153"/>
                  </a:lnTo>
                  <a:lnTo>
                    <a:pt x="949" y="3126"/>
                  </a:lnTo>
                  <a:lnTo>
                    <a:pt x="886" y="3095"/>
                  </a:lnTo>
                  <a:lnTo>
                    <a:pt x="823" y="3062"/>
                  </a:lnTo>
                  <a:lnTo>
                    <a:pt x="763" y="3026"/>
                  </a:lnTo>
                  <a:lnTo>
                    <a:pt x="704" y="2988"/>
                  </a:lnTo>
                  <a:lnTo>
                    <a:pt x="647" y="2947"/>
                  </a:lnTo>
                  <a:lnTo>
                    <a:pt x="592" y="2903"/>
                  </a:lnTo>
                  <a:lnTo>
                    <a:pt x="539" y="2857"/>
                  </a:lnTo>
                  <a:lnTo>
                    <a:pt x="488" y="2809"/>
                  </a:lnTo>
                  <a:lnTo>
                    <a:pt x="439" y="2758"/>
                  </a:lnTo>
                  <a:lnTo>
                    <a:pt x="392" y="2705"/>
                  </a:lnTo>
                  <a:lnTo>
                    <a:pt x="347" y="2650"/>
                  </a:lnTo>
                  <a:lnTo>
                    <a:pt x="305" y="2593"/>
                  </a:lnTo>
                  <a:lnTo>
                    <a:pt x="265" y="2535"/>
                  </a:lnTo>
                  <a:lnTo>
                    <a:pt x="228" y="2474"/>
                  </a:lnTo>
                  <a:lnTo>
                    <a:pt x="193" y="2412"/>
                  </a:lnTo>
                  <a:lnTo>
                    <a:pt x="161" y="2348"/>
                  </a:lnTo>
                  <a:lnTo>
                    <a:pt x="131" y="2282"/>
                  </a:lnTo>
                  <a:lnTo>
                    <a:pt x="105" y="2215"/>
                  </a:lnTo>
                  <a:lnTo>
                    <a:pt x="81" y="2146"/>
                  </a:lnTo>
                  <a:lnTo>
                    <a:pt x="60" y="2076"/>
                  </a:lnTo>
                  <a:lnTo>
                    <a:pt x="42" y="2004"/>
                  </a:lnTo>
                  <a:lnTo>
                    <a:pt x="27" y="1932"/>
                  </a:lnTo>
                  <a:lnTo>
                    <a:pt x="15" y="1858"/>
                  </a:lnTo>
                  <a:lnTo>
                    <a:pt x="7" y="1783"/>
                  </a:lnTo>
                  <a:lnTo>
                    <a:pt x="2" y="1707"/>
                  </a:lnTo>
                  <a:lnTo>
                    <a:pt x="0" y="1630"/>
                  </a:lnTo>
                  <a:close/>
                </a:path>
              </a:pathLst>
            </a:custGeom>
            <a:noFill/>
            <a:ln w="1219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24" name="docshape20"/>
            <p:cNvSpPr txBox="1">
              <a:spLocks noChangeArrowheads="1"/>
            </p:cNvSpPr>
            <p:nvPr/>
          </p:nvSpPr>
          <p:spPr bwMode="auto">
            <a:xfrm>
              <a:off x="4840" y="1285"/>
              <a:ext cx="1995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78130" marR="290830" algn="ctr">
                <a:lnSpc>
                  <a:spcPts val="1720"/>
                </a:lnSpc>
                <a:spcAft>
                  <a:spcPts val="800"/>
                </a:spcAft>
              </a:pPr>
              <a:r>
                <a:rPr lang="en-AU" sz="1800" spc="-1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People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11430" algn="ctr">
                <a:lnSpc>
                  <a:spcPts val="2050"/>
                </a:lnSpc>
                <a:spcAft>
                  <a:spcPts val="800"/>
                </a:spcAft>
              </a:pPr>
              <a:r>
                <a:rPr lang="en-AU" sz="1800" spc="-1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“desirability”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docshape22"/>
            <p:cNvSpPr txBox="1">
              <a:spLocks noChangeArrowheads="1"/>
            </p:cNvSpPr>
            <p:nvPr/>
          </p:nvSpPr>
          <p:spPr bwMode="auto">
            <a:xfrm>
              <a:off x="3626" y="3826"/>
              <a:ext cx="1919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06680">
                <a:lnSpc>
                  <a:spcPts val="1720"/>
                </a:lnSpc>
                <a:spcAft>
                  <a:spcPts val="800"/>
                </a:spcAft>
              </a:pPr>
              <a:r>
                <a:rPr lang="en-AU" sz="1800" spc="-1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Technical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2050"/>
                </a:lnSpc>
                <a:spcAft>
                  <a:spcPts val="800"/>
                </a:spcAft>
              </a:pPr>
              <a:r>
                <a:rPr lang="en-AU" sz="1800" spc="-1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“feasibility”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docshape23"/>
            <p:cNvSpPr txBox="1">
              <a:spLocks noChangeArrowheads="1"/>
            </p:cNvSpPr>
            <p:nvPr/>
          </p:nvSpPr>
          <p:spPr bwMode="auto">
            <a:xfrm>
              <a:off x="6551" y="3759"/>
              <a:ext cx="1604" cy="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55880">
                <a:lnSpc>
                  <a:spcPts val="1720"/>
                </a:lnSpc>
                <a:spcAft>
                  <a:spcPts val="800"/>
                </a:spcAft>
              </a:pPr>
              <a:r>
                <a:rPr lang="en-AU" sz="1800" spc="-1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Business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2050"/>
                </a:lnSpc>
                <a:spcAft>
                  <a:spcPts val="800"/>
                </a:spcAft>
              </a:pPr>
              <a:r>
                <a:rPr lang="en-AU" sz="1800" spc="-1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“viability”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35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  <a:t>Essential Component </a:t>
            </a:r>
            <a:r>
              <a:rPr lang="en-AU" b="1" dirty="0">
                <a:solidFill>
                  <a:schemeClr val="accent1">
                    <a:lumMod val="50000"/>
                  </a:schemeClr>
                </a:solidFill>
              </a:rPr>
              <a:t>- Desirability</a:t>
            </a:r>
            <a:r>
              <a:rPr lang="en-AU" dirty="0"/>
              <a:t/>
            </a:r>
            <a:br>
              <a:rPr lang="en-AU" dirty="0"/>
            </a:b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1. What </a:t>
            </a:r>
            <a:r>
              <a:rPr lang="en-AU" b="1" dirty="0"/>
              <a:t>is the problem?</a:t>
            </a:r>
          </a:p>
          <a:p>
            <a:pPr lvl="1"/>
            <a:r>
              <a:rPr lang="en-AU" dirty="0" smtClean="0"/>
              <a:t>Does </a:t>
            </a:r>
            <a:r>
              <a:rPr lang="en-AU" dirty="0"/>
              <a:t>your solution solve the problem?</a:t>
            </a:r>
          </a:p>
          <a:p>
            <a:pPr lvl="1"/>
            <a:r>
              <a:rPr lang="en-AU" dirty="0"/>
              <a:t>Is there solution already in the market? Unique value proposition?</a:t>
            </a:r>
          </a:p>
          <a:p>
            <a:pPr marL="0" indent="0">
              <a:buNone/>
            </a:pPr>
            <a:r>
              <a:rPr lang="en-AU" dirty="0"/>
              <a:t> </a:t>
            </a:r>
          </a:p>
          <a:p>
            <a:pPr marL="0" indent="0">
              <a:buNone/>
            </a:pPr>
            <a:r>
              <a:rPr lang="en-AU" b="1" dirty="0" smtClean="0"/>
              <a:t>2. Who </a:t>
            </a:r>
            <a:r>
              <a:rPr lang="en-AU" b="1" dirty="0"/>
              <a:t>is your customer?</a:t>
            </a:r>
          </a:p>
          <a:p>
            <a:pPr lvl="1"/>
            <a:r>
              <a:rPr lang="en-AU" dirty="0"/>
              <a:t>What value can this solution bring to the customer?</a:t>
            </a:r>
          </a:p>
          <a:p>
            <a:pPr lvl="1"/>
            <a:r>
              <a:rPr lang="en-AU" dirty="0"/>
              <a:t>Is it cost-benefit to the customer?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89650"/>
            <a:ext cx="12192000" cy="714086"/>
            <a:chOff x="0" y="0"/>
            <a:chExt cx="6860540" cy="37526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860540" cy="37504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7" y="15856"/>
              <a:ext cx="2051050" cy="359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65258" y="95140"/>
              <a:ext cx="1263246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8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uts.edu.au/Techcelerator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032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c24a5a-8eea-4546-8531-b9684fa0ed6e">
      <Terms xmlns="http://schemas.microsoft.com/office/infopath/2007/PartnerControls"/>
    </lcf76f155ced4ddcb4097134ff3c332f>
    <TaxKeywordTaxHTField xmlns="77311515-50c0-4031-922a-d63b935e9650">
      <Terms xmlns="http://schemas.microsoft.com/office/infopath/2007/PartnerControls"/>
    </TaxKeywordTaxHTField>
    <TaxCatchAll xmlns="77311515-50c0-4031-922a-d63b935e96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F58AFEE6CDA846BB037E3443BD323C" ma:contentTypeVersion="18" ma:contentTypeDescription="Create a new document." ma:contentTypeScope="" ma:versionID="30fd312a272feaf7867d260fd308cf67">
  <xsd:schema xmlns:xsd="http://www.w3.org/2001/XMLSchema" xmlns:xs="http://www.w3.org/2001/XMLSchema" xmlns:p="http://schemas.microsoft.com/office/2006/metadata/properties" xmlns:ns2="a3c24a5a-8eea-4546-8531-b9684fa0ed6e" xmlns:ns3="77311515-50c0-4031-922a-d63b935e9650" targetNamespace="http://schemas.microsoft.com/office/2006/metadata/properties" ma:root="true" ma:fieldsID="7dd7fdadbe6230a12d4ae3621a5d099c" ns2:_="" ns3:_="">
    <xsd:import namespace="a3c24a5a-8eea-4546-8531-b9684fa0ed6e"/>
    <xsd:import namespace="77311515-50c0-4031-922a-d63b935e96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KeywordTaxHTField" minOccurs="0"/>
                <xsd:element ref="ns3:TaxCatchAll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24a5a-8eea-4546-8531-b9684fa0e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fef7914-8384-4319-8444-378afdf4f6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11515-50c0-4031-922a-d63b935e965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4fef7914-8384-4319-8444-378afdf4f65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hidden="true" ma:list="{d20a1d84-6d86-4608-8376-689a67181d2a}" ma:internalName="TaxCatchAll" ma:showField="CatchAllData" ma:web="77311515-50c0-4031-922a-d63b935e96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0DF63D-36D4-493A-B494-F0639BC29D59}">
  <ds:schemaRefs>
    <ds:schemaRef ds:uri="http://purl.org/dc/elements/1.1/"/>
    <ds:schemaRef ds:uri="http://schemas.openxmlformats.org/package/2006/metadata/core-properties"/>
    <ds:schemaRef ds:uri="c9efa8b1-3f88-40f6-b6f8-974d377414f6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d9ef82f-8fba-499a-956e-c6b81c26d106"/>
    <ds:schemaRef ds:uri="http://www.w3.org/XML/1998/namespace"/>
    <ds:schemaRef ds:uri="http://purl.org/dc/dcmitype/"/>
    <ds:schemaRef ds:uri="a3c24a5a-8eea-4546-8531-b9684fa0ed6e"/>
    <ds:schemaRef ds:uri="77311515-50c0-4031-922a-d63b935e9650"/>
  </ds:schemaRefs>
</ds:datastoreItem>
</file>

<file path=customXml/itemProps2.xml><?xml version="1.0" encoding="utf-8"?>
<ds:datastoreItem xmlns:ds="http://schemas.openxmlformats.org/officeDocument/2006/customXml" ds:itemID="{57A3650A-B288-4B64-BA77-9D1DA1C730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89A432-C185-464B-80E6-F81236DE4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24a5a-8eea-4546-8531-b9684fa0ed6e"/>
    <ds:schemaRef ds:uri="77311515-50c0-4031-922a-d63b935e96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737</Words>
  <Application>Microsoft Office PowerPoint</Application>
  <PresentationFormat>Custom</PresentationFormat>
  <Paragraphs>176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                  Techcelerator                                                                                                     Supporting early stage prototyping in Deep Tech   </vt:lpstr>
      <vt:lpstr>Questions ?</vt:lpstr>
      <vt:lpstr>Program Overview</vt:lpstr>
      <vt:lpstr>What is Deep Technology? </vt:lpstr>
      <vt:lpstr>What do participants get?</vt:lpstr>
      <vt:lpstr>How to apply? </vt:lpstr>
      <vt:lpstr>Techcelerator 2023 Program Timeline</vt:lpstr>
      <vt:lpstr>Selection Criteria – Essential Component </vt:lpstr>
      <vt:lpstr>Essential Component - Desirability </vt:lpstr>
      <vt:lpstr>Essential Component – Desirability </vt:lpstr>
      <vt:lpstr>Checklist</vt:lpstr>
      <vt:lpstr>Essential Component - Feasibility </vt:lpstr>
      <vt:lpstr>Checklist</vt:lpstr>
      <vt:lpstr>Essential Component - Viability</vt:lpstr>
      <vt:lpstr>Checklist</vt:lpstr>
      <vt:lpstr>How to prepare the video?</vt:lpstr>
    </vt:vector>
  </TitlesOfParts>
  <Company>University of Technology Sydney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Techcelerator                                                                           Supporting early stage prototyping in Deep Tech</dc:title>
  <dc:creator>Jessica Gu</dc:creator>
  <cp:lastModifiedBy>Ada</cp:lastModifiedBy>
  <cp:revision>76</cp:revision>
  <cp:lastPrinted>2022-06-15T07:20:57Z</cp:lastPrinted>
  <dcterms:created xsi:type="dcterms:W3CDTF">2022-05-27T05:14:16Z</dcterms:created>
  <dcterms:modified xsi:type="dcterms:W3CDTF">2023-05-28T07:25:28Z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0x0101007E5A7645F243FB48990A11A7E4445FB5</vt:lpwstr>
  </property>
</Properties>
</file>