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handoutMasterIdLst>
    <p:handoutMasterId r:id="rId15"/>
  </p:handoutMasterIdLst>
  <p:sldIdLst>
    <p:sldId id="256" r:id="rId2"/>
    <p:sldId id="274" r:id="rId3"/>
    <p:sldId id="270" r:id="rId4"/>
    <p:sldId id="267" r:id="rId5"/>
    <p:sldId id="275" r:id="rId6"/>
    <p:sldId id="264" r:id="rId7"/>
    <p:sldId id="265" r:id="rId8"/>
    <p:sldId id="266" r:id="rId9"/>
    <p:sldId id="276" r:id="rId10"/>
    <p:sldId id="277" r:id="rId11"/>
    <p:sldId id="268" r:id="rId12"/>
    <p:sldId id="27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21C6F-3E1B-4010-B193-8F068DF28EE4}" type="datetimeFigureOut">
              <a:rPr lang="en-AU" smtClean="0"/>
              <a:t>24/08/2022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52171-19F7-4E8A-8B30-CA039661F2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6221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F2ED815-C5B5-45F7-86D9-388E6BE75F40}" type="datetimeFigureOut">
              <a:rPr lang="en-AU" smtClean="0"/>
              <a:t>24/08/2022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292B37C-E5F6-4F71-861B-3F3240690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863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D815-C5B5-45F7-86D9-388E6BE75F40}" type="datetimeFigureOut">
              <a:rPr lang="en-AU" smtClean="0"/>
              <a:t>24/08/2022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B37C-E5F6-4F71-861B-3F3240690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3196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D815-C5B5-45F7-86D9-388E6BE75F40}" type="datetimeFigureOut">
              <a:rPr lang="en-AU" smtClean="0"/>
              <a:t>24/08/2022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B37C-E5F6-4F71-861B-3F3240690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435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D815-C5B5-45F7-86D9-388E6BE75F40}" type="datetimeFigureOut">
              <a:rPr lang="en-AU" smtClean="0"/>
              <a:t>24/08/2022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B37C-E5F6-4F71-861B-3F3240690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4750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D815-C5B5-45F7-86D9-388E6BE75F40}" type="datetimeFigureOut">
              <a:rPr lang="en-AU" smtClean="0"/>
              <a:t>24/08/2022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B37C-E5F6-4F71-861B-3F3240690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3945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D815-C5B5-45F7-86D9-388E6BE75F40}" type="datetimeFigureOut">
              <a:rPr lang="en-AU" smtClean="0"/>
              <a:t>24/08/2022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B37C-E5F6-4F71-861B-3F3240690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878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D815-C5B5-45F7-86D9-388E6BE75F40}" type="datetimeFigureOut">
              <a:rPr lang="en-AU" smtClean="0"/>
              <a:t>24/08/2022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B37C-E5F6-4F71-861B-3F3240690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963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D815-C5B5-45F7-86D9-388E6BE75F40}" type="datetimeFigureOut">
              <a:rPr lang="en-AU" smtClean="0"/>
              <a:t>24/08/2022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B37C-E5F6-4F71-861B-3F3240690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685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D815-C5B5-45F7-86D9-388E6BE75F40}" type="datetimeFigureOut">
              <a:rPr lang="en-AU" smtClean="0"/>
              <a:t>24/08/2022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B37C-E5F6-4F71-861B-3F3240690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088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D815-C5B5-45F7-86D9-388E6BE75F40}" type="datetimeFigureOut">
              <a:rPr lang="en-AU" smtClean="0"/>
              <a:t>24/08/2022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292B37C-E5F6-4F71-861B-3F3240690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7166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F2ED815-C5B5-45F7-86D9-388E6BE75F40}" type="datetimeFigureOut">
              <a:rPr lang="en-AU" smtClean="0"/>
              <a:t>24/08/2022</a:t>
            </a:fld>
            <a:endParaRPr lang="en-A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292B37C-E5F6-4F71-861B-3F3240690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25165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4F2ED815-C5B5-45F7-86D9-388E6BE75F40}" type="datetimeFigureOut">
              <a:rPr lang="en-AU" smtClean="0"/>
              <a:t>24/08/2022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0292B37C-E5F6-4F71-861B-3F3240690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035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siness.gov.au/Info/Plan-and-Start/Develop-your-business-plans/Writing-a-Business-Plan/Cash-flow-statement" TargetMode="External"/><Relationship Id="rId7" Type="http://schemas.openxmlformats.org/officeDocument/2006/relationships/hyperlink" Target="https://www.business.gov.au/Info/Run/Finance-and-accounting/Finance/Key-financial-terms" TargetMode="External"/><Relationship Id="rId2" Type="http://schemas.openxmlformats.org/officeDocument/2006/relationships/hyperlink" Target="https://www.business.gov.au/Info/Plan-and-Start/Develop-your-business-plans/Writing-a-Business-Plan/Start-up-costing-of-your-business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business.gov.au/Info/Run/Finance-and-accounting/Finance/Analyse-Your-Finances-Financial-Ratios" TargetMode="External"/><Relationship Id="rId5" Type="http://schemas.openxmlformats.org/officeDocument/2006/relationships/hyperlink" Target="https://www.business.gov.au/Info/Plan-and-Start/Develop-your-business-plans/Writing-a-Business-Plan/Balance-sheet" TargetMode="External"/><Relationship Id="rId4" Type="http://schemas.openxmlformats.org/officeDocument/2006/relationships/hyperlink" Target="https://www.business.gov.au/Info/Plan-and-Start/Develop-your-business-plans/Writing-a-Business-Plan/Profit-and-loss-statement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zinga.com.au/" TargetMode="External"/><Relationship Id="rId2" Type="http://schemas.openxmlformats.org/officeDocument/2006/relationships/hyperlink" Target="http://www.spreadsheet123.com/ExcelTemplates/financial-plan-projection.html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ato.gov.au/Business/Small-business-benchmarks/In-detail/Related-information/Small-business-benchmarks-methodology-and-ratio-calculation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Building Financial Models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8230" y="3966689"/>
            <a:ext cx="8403770" cy="187240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                                                                                                  </a:t>
            </a:r>
          </a:p>
          <a:p>
            <a:pPr algn="ctr"/>
            <a:r>
              <a:rPr lang="en-US" dirty="0"/>
              <a:t>			Vivian Quinn &amp; Richard Stewart</a:t>
            </a:r>
            <a:br>
              <a:rPr lang="en-US" dirty="0"/>
            </a:br>
            <a:r>
              <a:rPr lang="en-US" dirty="0"/>
              <a:t>                                                       24</a:t>
            </a:r>
            <a:r>
              <a:rPr lang="en-US" baseline="30000" dirty="0"/>
              <a:t>th</a:t>
            </a:r>
            <a:r>
              <a:rPr lang="en-US" dirty="0"/>
              <a:t> August 2022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9252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50221"/>
            <a:ext cx="10018713" cy="1752599"/>
          </a:xfrm>
        </p:spPr>
        <p:txBody>
          <a:bodyPr/>
          <a:lstStyle/>
          <a:p>
            <a:r>
              <a:rPr lang="en-AU" dirty="0"/>
              <a:t>Best Practice</a:t>
            </a:r>
          </a:p>
        </p:txBody>
      </p:sp>
      <p:sp>
        <p:nvSpPr>
          <p:cNvPr id="3" name="Rectangle 2"/>
          <p:cNvSpPr/>
          <p:nvPr/>
        </p:nvSpPr>
        <p:spPr>
          <a:xfrm>
            <a:off x="1720646" y="1564098"/>
            <a:ext cx="6096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2000" dirty="0"/>
              <a:t>Separate worksheets for:</a:t>
            </a:r>
          </a:p>
          <a:p>
            <a:endParaRPr lang="en-AU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000" dirty="0"/>
              <a:t>Contents (with links to other worksheets);</a:t>
            </a:r>
            <a:br>
              <a:rPr lang="en-AU" sz="2000" dirty="0"/>
            </a:br>
            <a:r>
              <a:rPr lang="en-AU" sz="2000" dirty="0"/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000" dirty="0"/>
              <a:t>Executive Summary; </a:t>
            </a:r>
            <a:br>
              <a:rPr lang="en-AU" sz="2000" dirty="0"/>
            </a:br>
            <a:endParaRPr lang="en-AU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000" dirty="0"/>
              <a:t>Assumptions; </a:t>
            </a:r>
            <a:br>
              <a:rPr lang="en-AU" sz="2000" dirty="0"/>
            </a:br>
            <a:endParaRPr lang="en-AU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000" dirty="0"/>
              <a:t>Sensitivity Analysis on key assumptions; </a:t>
            </a:r>
            <a:br>
              <a:rPr lang="en-AU" sz="2000" dirty="0"/>
            </a:br>
            <a:endParaRPr lang="en-AU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000" dirty="0"/>
              <a:t>3-5 year projected Profit &amp; Loss; </a:t>
            </a:r>
            <a:br>
              <a:rPr lang="en-AU" sz="2000" dirty="0"/>
            </a:br>
            <a:endParaRPr lang="en-AU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000" dirty="0"/>
              <a:t>3-5 year projected Balance Sheet;</a:t>
            </a:r>
            <a:br>
              <a:rPr lang="en-AU" sz="2000" dirty="0"/>
            </a:br>
            <a:endParaRPr lang="en-AU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000" dirty="0"/>
              <a:t>3-5 year Cash Flow projections.</a:t>
            </a:r>
          </a:p>
        </p:txBody>
      </p:sp>
      <p:pic>
        <p:nvPicPr>
          <p:cNvPr id="1026" name="Picture 2" descr="Lap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060" y="2733750"/>
            <a:ext cx="4314711" cy="2875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482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984" y="62346"/>
            <a:ext cx="10018713" cy="1752599"/>
          </a:xfrm>
        </p:spPr>
        <p:txBody>
          <a:bodyPr/>
          <a:lstStyle/>
          <a:p>
            <a:r>
              <a:rPr lang="en-US" dirty="0"/>
              <a:t>Appendices - max 10 pages 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3403600" y="1911926"/>
            <a:ext cx="826885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000" dirty="0"/>
              <a:t>Start-up costs</a:t>
            </a:r>
            <a:br>
              <a:rPr lang="en-AU" sz="2000" dirty="0"/>
            </a:br>
            <a:endParaRPr lang="en-AU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000" dirty="0"/>
              <a:t>Projected sales</a:t>
            </a:r>
            <a:br>
              <a:rPr lang="en-AU" sz="2000" dirty="0"/>
            </a:br>
            <a:endParaRPr lang="en-AU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000" dirty="0"/>
              <a:t>Personnel plan</a:t>
            </a:r>
            <a:br>
              <a:rPr lang="en-AU" sz="2000" dirty="0"/>
            </a:br>
            <a:endParaRPr lang="en-AU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000" dirty="0"/>
              <a:t>Start-up funding</a:t>
            </a:r>
            <a:br>
              <a:rPr lang="en-AU" sz="2000" dirty="0"/>
            </a:br>
            <a:endParaRPr lang="en-AU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000" dirty="0"/>
              <a:t>Projected profit and loss statement</a:t>
            </a:r>
            <a:br>
              <a:rPr lang="en-AU" sz="2000" dirty="0"/>
            </a:br>
            <a:endParaRPr lang="en-AU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000" dirty="0"/>
              <a:t>Projected balance sheet</a:t>
            </a:r>
            <a:br>
              <a:rPr lang="en-AU" sz="2000" dirty="0"/>
            </a:br>
            <a:endParaRPr lang="en-AU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000" dirty="0"/>
              <a:t>Projected cash flow statement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831" y="3925407"/>
            <a:ext cx="2034134" cy="20799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711" y="1809171"/>
            <a:ext cx="30003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941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984" y="62346"/>
            <a:ext cx="10018713" cy="1752599"/>
          </a:xfrm>
        </p:spPr>
        <p:txBody>
          <a:bodyPr/>
          <a:lstStyle/>
          <a:p>
            <a:r>
              <a:rPr lang="en-US" dirty="0"/>
              <a:t>Financial Templates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2438400" y="1911926"/>
            <a:ext cx="9234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endParaRPr lang="en-AU" sz="2000" dirty="0"/>
          </a:p>
        </p:txBody>
      </p:sp>
      <p:sp>
        <p:nvSpPr>
          <p:cNvPr id="5" name="Rectangle 4"/>
          <p:cNvSpPr/>
          <p:nvPr/>
        </p:nvSpPr>
        <p:spPr>
          <a:xfrm>
            <a:off x="1705984" y="1378528"/>
            <a:ext cx="96647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hlinkClick r:id="rId2"/>
              </a:rPr>
              <a:t>Start-up costing</a:t>
            </a:r>
            <a:r>
              <a:rPr lang="en-AU" dirty="0"/>
              <a:t> A start-up costing sheet can help determine how much money you need to start. </a:t>
            </a:r>
            <a:br>
              <a:rPr lang="en-AU" dirty="0"/>
            </a:b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hlinkClick r:id="rId3"/>
              </a:rPr>
              <a:t>Cash flow statement</a:t>
            </a:r>
            <a:r>
              <a:rPr lang="en-AU" dirty="0"/>
              <a:t> A cash flow statement tracks all the money flowing in and out of your business and can reveal payment cycles or seasonal trends that require additional cash to cover payments.</a:t>
            </a:r>
            <a:br>
              <a:rPr lang="en-AU" dirty="0"/>
            </a:b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hlinkClick r:id="rId4"/>
              </a:rPr>
              <a:t>Profit and loss statement</a:t>
            </a:r>
            <a:r>
              <a:rPr lang="en-AU" dirty="0"/>
              <a:t> A profit and loss or income statement lists your sales and expenses and helps you work out how much real profit you're making. </a:t>
            </a:r>
            <a:br>
              <a:rPr lang="en-AU" dirty="0"/>
            </a:b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hlinkClick r:id="rId5"/>
              </a:rPr>
              <a:t>Balance sheet</a:t>
            </a:r>
            <a:r>
              <a:rPr lang="en-AU" dirty="0"/>
              <a:t> A balance sheet is a snapshot of your business on a particular date. It lists all of your business' assets and liabilities and works out your net assets.</a:t>
            </a:r>
            <a:br>
              <a:rPr lang="en-AU" dirty="0"/>
            </a:b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hlinkClick r:id="rId6"/>
              </a:rPr>
              <a:t>Financial calculators</a:t>
            </a:r>
            <a:r>
              <a:rPr lang="en-AU" dirty="0"/>
              <a:t> Use this template to calculate your key financial ratios and help you analyse the financial health of your business.</a:t>
            </a:r>
            <a:br>
              <a:rPr lang="en-AU" dirty="0"/>
            </a:b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hlinkClick r:id="rId7"/>
              </a:rPr>
              <a:t>Glossary of key financial terms</a:t>
            </a:r>
            <a:r>
              <a:rPr lang="en-AU" dirty="0"/>
              <a:t> Find definitions for financial terms that you may come across when you are dealing with accountants and financial institutions, or while running your business.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2000" b="1" dirty="0"/>
              <a:t>Source: https://www.business.gov.au/info/plan-and-start/templates-and-tools</a:t>
            </a:r>
            <a:endParaRPr lang="en-AU" sz="2000" b="1" dirty="0"/>
          </a:p>
        </p:txBody>
      </p:sp>
    </p:spTree>
    <p:extLst>
      <p:ext uri="{BB962C8B-B14F-4D97-AF65-F5344CB8AC3E}">
        <p14:creationId xmlns:p14="http://schemas.microsoft.com/office/powerpoint/2010/main" val="836343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984" y="62346"/>
            <a:ext cx="10018713" cy="1752599"/>
          </a:xfrm>
        </p:spPr>
        <p:txBody>
          <a:bodyPr/>
          <a:lstStyle/>
          <a:p>
            <a:r>
              <a:rPr lang="en-US" dirty="0"/>
              <a:t>Financial Templates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2438400" y="1911926"/>
            <a:ext cx="9234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endParaRPr lang="en-AU" sz="2000" dirty="0"/>
          </a:p>
        </p:txBody>
      </p:sp>
      <p:sp>
        <p:nvSpPr>
          <p:cNvPr id="4" name="Rectangle 3"/>
          <p:cNvSpPr/>
          <p:nvPr/>
        </p:nvSpPr>
        <p:spPr>
          <a:xfrm>
            <a:off x="1705984" y="2017769"/>
            <a:ext cx="8947727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Google “business plan excel template” to search for useful sites such as:</a:t>
            </a:r>
            <a:endParaRPr lang="en-AU" sz="2000" b="1" u="sng" dirty="0">
              <a:solidFill>
                <a:srgbClr val="000000"/>
              </a:solidFill>
              <a:hlinkClick r:id="rId2"/>
            </a:endParaRPr>
          </a:p>
          <a:p>
            <a:endParaRPr lang="en-AU" b="1" dirty="0">
              <a:hlinkClick r:id="rId2"/>
            </a:endParaRPr>
          </a:p>
          <a:p>
            <a:r>
              <a:rPr lang="en-AU" sz="2000" b="1" dirty="0">
                <a:hlinkClick r:id="rId2"/>
              </a:rPr>
              <a:t>http://www.spreadsheet123.com/ExcelTemplates/financial-plan-projection.html</a:t>
            </a:r>
            <a:r>
              <a:rPr lang="en-AU" sz="2000" b="1" dirty="0"/>
              <a:t> for a standard five year financial projection</a:t>
            </a:r>
          </a:p>
          <a:p>
            <a:endParaRPr lang="en-US" sz="2000" b="1" dirty="0"/>
          </a:p>
          <a:p>
            <a:r>
              <a:rPr lang="en-US" sz="2000" b="1" dirty="0">
                <a:hlinkClick r:id="rId3"/>
              </a:rPr>
              <a:t>http://www.buzinga.com.au</a:t>
            </a:r>
            <a:r>
              <a:rPr lang="en-US" sz="2000" b="1" dirty="0"/>
              <a:t> projections specifically for App Development</a:t>
            </a:r>
          </a:p>
          <a:p>
            <a:endParaRPr lang="en-US" sz="2000" b="1" dirty="0"/>
          </a:p>
          <a:p>
            <a:r>
              <a:rPr lang="en-AU" sz="2000" b="1" dirty="0">
                <a:hlinkClick r:id="rId4"/>
              </a:rPr>
              <a:t>https://www.ato.gov.au/Business/Small-business-benchmarks/In-detail/Related-information/Small-business-benchmarks-methodology-and-ratio-calculations/</a:t>
            </a:r>
            <a:r>
              <a:rPr lang="en-AU" sz="2000" b="1" dirty="0"/>
              <a:t> for small business benchmarks</a:t>
            </a:r>
          </a:p>
          <a:p>
            <a:endParaRPr lang="en-AU" sz="2000" b="1" dirty="0"/>
          </a:p>
        </p:txBody>
      </p:sp>
    </p:spTree>
    <p:extLst>
      <p:ext uri="{BB962C8B-B14F-4D97-AF65-F5344CB8AC3E}">
        <p14:creationId xmlns:p14="http://schemas.microsoft.com/office/powerpoint/2010/main" val="3930630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507" y="1000990"/>
            <a:ext cx="6116013" cy="458701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8324A86-7EDD-4E65-5892-119531510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3418" y="1979710"/>
            <a:ext cx="4205971" cy="233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412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984" y="62346"/>
            <a:ext cx="10018713" cy="1752599"/>
          </a:xfrm>
        </p:spPr>
        <p:txBody>
          <a:bodyPr/>
          <a:lstStyle/>
          <a:p>
            <a:r>
              <a:rPr lang="en-US" dirty="0"/>
              <a:t>Today’s sessions with your mentors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1705984" y="1751929"/>
            <a:ext cx="88276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/>
              <a:t>Implementation and Financing Consultations</a:t>
            </a:r>
            <a:br>
              <a:rPr lang="en-AU" sz="2000" b="1" dirty="0"/>
            </a:br>
            <a:r>
              <a:rPr lang="en-AU" sz="2000" b="1" dirty="0"/>
              <a:t> </a:t>
            </a:r>
            <a:endParaRPr lang="en-AU" sz="2000" dirty="0"/>
          </a:p>
          <a:p>
            <a:r>
              <a:rPr lang="en-AU" sz="2000" dirty="0"/>
              <a:t>Competitor analysis on your idea </a:t>
            </a:r>
            <a:br>
              <a:rPr lang="en-AU" sz="2000" dirty="0"/>
            </a:br>
            <a:endParaRPr lang="en-AU" sz="2000" dirty="0"/>
          </a:p>
          <a:p>
            <a:r>
              <a:rPr lang="en-AU" sz="2000" dirty="0"/>
              <a:t>Research and document the possible market size and scalability of your ideas</a:t>
            </a:r>
          </a:p>
          <a:p>
            <a:r>
              <a:rPr lang="en-AU" sz="2000" dirty="0"/>
              <a:t> </a:t>
            </a:r>
          </a:p>
          <a:p>
            <a:r>
              <a:rPr lang="en-AU" sz="2000" b="1" dirty="0"/>
              <a:t>Is it financially viable? </a:t>
            </a:r>
          </a:p>
          <a:p>
            <a:endParaRPr lang="en-US" sz="2000" dirty="0"/>
          </a:p>
          <a:p>
            <a:endParaRPr lang="en-AU" sz="2000" dirty="0"/>
          </a:p>
        </p:txBody>
      </p:sp>
      <p:sp>
        <p:nvSpPr>
          <p:cNvPr id="5" name="AutoShape 2" descr="Image result for financially viable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36FFD6-01D1-77C3-6EBF-612A4CA8B2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0334" y="3574027"/>
            <a:ext cx="3939455" cy="295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402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984" y="62346"/>
            <a:ext cx="10018713" cy="1752599"/>
          </a:xfrm>
        </p:spPr>
        <p:txBody>
          <a:bodyPr/>
          <a:lstStyle/>
          <a:p>
            <a:r>
              <a:rPr lang="en-US" dirty="0"/>
              <a:t> Lean Canvas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2768600" y="1911926"/>
            <a:ext cx="8903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endParaRPr lang="en-AU" sz="20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E013050-8620-F848-8B63-AC21B3F6A571}"/>
              </a:ext>
            </a:extLst>
          </p:cNvPr>
          <p:cNvGrpSpPr/>
          <p:nvPr/>
        </p:nvGrpSpPr>
        <p:grpSpPr>
          <a:xfrm>
            <a:off x="1803474" y="1238865"/>
            <a:ext cx="8903855" cy="4857135"/>
            <a:chOff x="2879655" y="1452971"/>
            <a:chExt cx="8792800" cy="494783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79655" y="1452971"/>
              <a:ext cx="8792800" cy="494783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06204645-C853-E772-1225-BE90714EA5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7012" y="4366008"/>
              <a:ext cx="3322411" cy="18605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8164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EA2B0B23-982A-4868-8994-AEC913155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6077" y="27942"/>
            <a:ext cx="3755923" cy="50448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984" y="62346"/>
            <a:ext cx="10018713" cy="1752599"/>
          </a:xfrm>
        </p:spPr>
        <p:txBody>
          <a:bodyPr/>
          <a:lstStyle/>
          <a:p>
            <a:r>
              <a:rPr lang="en-US" dirty="0"/>
              <a:t>Financial Models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3670662" y="1536145"/>
            <a:ext cx="31938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Why do we do them?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How can they be used?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What do the judges look for?</a:t>
            </a:r>
          </a:p>
          <a:p>
            <a:endParaRPr lang="en-US" sz="2000" dirty="0"/>
          </a:p>
          <a:p>
            <a:endParaRPr lang="en-AU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790" y="3421292"/>
            <a:ext cx="7750516" cy="2841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914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984" y="62346"/>
            <a:ext cx="10018713" cy="1752599"/>
          </a:xfrm>
        </p:spPr>
        <p:txBody>
          <a:bodyPr/>
          <a:lstStyle/>
          <a:p>
            <a:r>
              <a:rPr lang="en-US" dirty="0"/>
              <a:t>Business Plan Assessment Criteria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2438400" y="1911926"/>
            <a:ext cx="923405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/>
              <a:t>1. Quality of the idea – 25% weighting </a:t>
            </a:r>
            <a:br>
              <a:rPr lang="en-AU" sz="2000" b="1" dirty="0"/>
            </a:br>
            <a:endParaRPr lang="en-AU" sz="2000" dirty="0"/>
          </a:p>
          <a:p>
            <a:r>
              <a:rPr lang="en-AU" sz="2000" dirty="0"/>
              <a:t>a) What problem does your offering solve? </a:t>
            </a:r>
            <a:br>
              <a:rPr lang="en-AU" sz="2000" dirty="0"/>
            </a:br>
            <a:endParaRPr lang="en-AU" sz="2000" dirty="0"/>
          </a:p>
          <a:p>
            <a:r>
              <a:rPr lang="en-AU" sz="2000" dirty="0"/>
              <a:t>b) What is your product or service offering and how does it work?</a:t>
            </a:r>
            <a:br>
              <a:rPr lang="en-AU" sz="2000" dirty="0"/>
            </a:br>
            <a:r>
              <a:rPr lang="en-AU" sz="2000" dirty="0"/>
              <a:t> </a:t>
            </a:r>
          </a:p>
          <a:p>
            <a:r>
              <a:rPr lang="en-AU" sz="2000" dirty="0"/>
              <a:t>c) What is the market for this idea? </a:t>
            </a:r>
            <a:br>
              <a:rPr lang="en-AU" sz="2000" dirty="0"/>
            </a:br>
            <a:endParaRPr lang="en-AU" sz="2000" dirty="0"/>
          </a:p>
          <a:p>
            <a:r>
              <a:rPr lang="en-AU" sz="2000" dirty="0"/>
              <a:t>d) What is your unique value proposition and why does your offering solve the problem better than its potential competitors? </a:t>
            </a:r>
            <a:br>
              <a:rPr lang="en-AU" sz="2000" dirty="0"/>
            </a:br>
            <a:endParaRPr lang="en-AU" sz="2000" dirty="0"/>
          </a:p>
          <a:p>
            <a:r>
              <a:rPr lang="en-AU" sz="2000" dirty="0"/>
              <a:t>e) Can the associated intellectual property be protected? </a:t>
            </a:r>
            <a:endParaRPr lang="en-US" sz="2000" dirty="0"/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291665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984" y="62346"/>
            <a:ext cx="10018713" cy="1752599"/>
          </a:xfrm>
        </p:spPr>
        <p:txBody>
          <a:bodyPr/>
          <a:lstStyle/>
          <a:p>
            <a:r>
              <a:rPr lang="en-US" dirty="0"/>
              <a:t>Business Plan Assessment Criteria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2438400" y="1911926"/>
            <a:ext cx="923405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/>
              <a:t>2. Implementation of the idea in a business context - 25% weighting</a:t>
            </a:r>
            <a:br>
              <a:rPr lang="en-AU" sz="2000" b="1" dirty="0"/>
            </a:br>
            <a:r>
              <a:rPr lang="en-AU" sz="2000" b="1" dirty="0"/>
              <a:t> </a:t>
            </a:r>
            <a:endParaRPr lang="en-AU" sz="2000" dirty="0"/>
          </a:p>
          <a:p>
            <a:r>
              <a:rPr lang="en-AU" sz="2000" dirty="0"/>
              <a:t>a) How will you market the offer? </a:t>
            </a:r>
            <a:br>
              <a:rPr lang="en-AU" sz="2000" dirty="0"/>
            </a:br>
            <a:endParaRPr lang="en-AU" sz="2000" dirty="0"/>
          </a:p>
          <a:p>
            <a:r>
              <a:rPr lang="en-AU" sz="2000" dirty="0"/>
              <a:t>b) What is the intended manufacturing or service delivery process?</a:t>
            </a:r>
            <a:br>
              <a:rPr lang="en-AU" sz="2000" dirty="0"/>
            </a:br>
            <a:r>
              <a:rPr lang="en-AU" sz="2000" dirty="0"/>
              <a:t> </a:t>
            </a:r>
          </a:p>
          <a:p>
            <a:r>
              <a:rPr lang="en-AU" sz="2000" dirty="0"/>
              <a:t>c) How will it be distributed or provided? </a:t>
            </a:r>
            <a:br>
              <a:rPr lang="en-AU" sz="2000" dirty="0"/>
            </a:br>
            <a:endParaRPr lang="en-AU" sz="2000" dirty="0"/>
          </a:p>
          <a:p>
            <a:r>
              <a:rPr lang="en-AU" sz="2000" dirty="0"/>
              <a:t>d) Is there any environmental impact associated with the product or service?</a:t>
            </a:r>
            <a:br>
              <a:rPr lang="en-AU" sz="2000" dirty="0"/>
            </a:br>
            <a:r>
              <a:rPr lang="en-AU" sz="2000" dirty="0"/>
              <a:t> </a:t>
            </a:r>
          </a:p>
          <a:p>
            <a:r>
              <a:rPr lang="en-AU" sz="2000" dirty="0"/>
              <a:t>e) What are the key strengths/weaknesses of the team proposing the idea? </a:t>
            </a:r>
          </a:p>
        </p:txBody>
      </p:sp>
    </p:spTree>
    <p:extLst>
      <p:ext uri="{BB962C8B-B14F-4D97-AF65-F5344CB8AC3E}">
        <p14:creationId xmlns:p14="http://schemas.microsoft.com/office/powerpoint/2010/main" val="2854122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984" y="62346"/>
            <a:ext cx="10018713" cy="1752599"/>
          </a:xfrm>
        </p:spPr>
        <p:txBody>
          <a:bodyPr/>
          <a:lstStyle/>
          <a:p>
            <a:r>
              <a:rPr lang="en-US" dirty="0"/>
              <a:t>Business Plan Assessment Criteria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2438400" y="1911926"/>
            <a:ext cx="923405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/>
              <a:t>3. The investment (from a potential investor's point of view, would I put my money into this?) - 50% weighting</a:t>
            </a:r>
            <a:br>
              <a:rPr lang="en-AU" sz="2000" b="1" dirty="0"/>
            </a:br>
            <a:r>
              <a:rPr lang="en-AU" sz="2000" b="1" dirty="0"/>
              <a:t> </a:t>
            </a:r>
            <a:endParaRPr lang="en-AU" sz="2000" dirty="0"/>
          </a:p>
          <a:p>
            <a:r>
              <a:rPr lang="en-AU" sz="2000" dirty="0"/>
              <a:t>a) How much investment is required?</a:t>
            </a:r>
            <a:br>
              <a:rPr lang="en-AU" sz="2000" dirty="0"/>
            </a:br>
            <a:r>
              <a:rPr lang="en-AU" sz="2000" dirty="0"/>
              <a:t> </a:t>
            </a:r>
          </a:p>
          <a:p>
            <a:r>
              <a:rPr lang="en-AU" sz="2000" dirty="0"/>
              <a:t>b) How will your business make money?</a:t>
            </a:r>
            <a:br>
              <a:rPr lang="en-AU" sz="2000" dirty="0"/>
            </a:br>
            <a:r>
              <a:rPr lang="en-AU" sz="2000" dirty="0"/>
              <a:t> </a:t>
            </a:r>
          </a:p>
          <a:p>
            <a:r>
              <a:rPr lang="en-AU" sz="2000" dirty="0"/>
              <a:t>c) What return on investment is forecast?</a:t>
            </a:r>
            <a:br>
              <a:rPr lang="en-AU" sz="2000" dirty="0"/>
            </a:br>
            <a:r>
              <a:rPr lang="en-AU" sz="2000" dirty="0"/>
              <a:t> </a:t>
            </a:r>
          </a:p>
          <a:p>
            <a:r>
              <a:rPr lang="en-AU" sz="2000" dirty="0"/>
              <a:t>d) How long will it take to pay back the investment?</a:t>
            </a:r>
            <a:br>
              <a:rPr lang="en-AU" sz="2000" dirty="0"/>
            </a:br>
            <a:r>
              <a:rPr lang="en-AU" sz="2000" dirty="0"/>
              <a:t> </a:t>
            </a:r>
          </a:p>
          <a:p>
            <a:r>
              <a:rPr lang="en-AU" sz="2000" dirty="0"/>
              <a:t>e) What are the key risks as you see them and how do you intend to mitigate against those risks? </a:t>
            </a:r>
          </a:p>
        </p:txBody>
      </p:sp>
    </p:spTree>
    <p:extLst>
      <p:ext uri="{BB962C8B-B14F-4D97-AF65-F5344CB8AC3E}">
        <p14:creationId xmlns:p14="http://schemas.microsoft.com/office/powerpoint/2010/main" val="3574236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984" y="62346"/>
            <a:ext cx="10018713" cy="1752599"/>
          </a:xfrm>
        </p:spPr>
        <p:txBody>
          <a:bodyPr/>
          <a:lstStyle/>
          <a:p>
            <a:r>
              <a:rPr lang="en-US" dirty="0"/>
              <a:t>Financial Modelling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1705984" y="1528468"/>
            <a:ext cx="923405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/>
              <a:t>Document the rationale for the key assumptions</a:t>
            </a:r>
            <a:br>
              <a:rPr lang="en-US" sz="2000" dirty="0"/>
            </a:b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/>
              <a:t>Prepare a base case scenario using the most likely key assumptions</a:t>
            </a:r>
            <a:br>
              <a:rPr lang="en-US" sz="2000" dirty="0"/>
            </a:b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/>
              <a:t>First 12 months is detailed, subsequent 2-4 years less detailed</a:t>
            </a:r>
            <a:br>
              <a:rPr lang="en-US" sz="2000" dirty="0"/>
            </a:b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/>
              <a:t>Test the sensitivity of key assumptions e.g., growth; price sensitivity; FX</a:t>
            </a:r>
            <a:br>
              <a:rPr lang="en-US" sz="2000" dirty="0"/>
            </a:b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/>
              <a:t>Run scenarios based on variations to the key assumptions</a:t>
            </a:r>
            <a:br>
              <a:rPr lang="en-US" sz="2000" dirty="0"/>
            </a:b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/>
              <a:t>Calculate Net Present Value and Payback on each of the above scenarios</a:t>
            </a:r>
            <a:br>
              <a:rPr lang="en-US" sz="2000" dirty="0"/>
            </a:b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000" dirty="0"/>
              <a:t>Provide a financial perspective of the business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556030025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500</TotalTime>
  <Words>778</Words>
  <Application>Microsoft Office PowerPoint</Application>
  <PresentationFormat>Widescreen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Metropolitan</vt:lpstr>
      <vt:lpstr>Building Financial Models</vt:lpstr>
      <vt:lpstr>PowerPoint Presentation</vt:lpstr>
      <vt:lpstr>Today’s sessions with your mentors</vt:lpstr>
      <vt:lpstr> Lean Canvas</vt:lpstr>
      <vt:lpstr>Financial Models</vt:lpstr>
      <vt:lpstr>Business Plan Assessment Criteria</vt:lpstr>
      <vt:lpstr>Business Plan Assessment Criteria</vt:lpstr>
      <vt:lpstr>Business Plan Assessment Criteria</vt:lpstr>
      <vt:lpstr>Financial Modelling</vt:lpstr>
      <vt:lpstr>Best Practice</vt:lpstr>
      <vt:lpstr>Appendices - max 10 pages </vt:lpstr>
      <vt:lpstr>Financial Templates</vt:lpstr>
      <vt:lpstr>Financial Templates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Financial Models</dc:title>
  <dc:creator>Quinn, Vivian</dc:creator>
  <cp:lastModifiedBy>Vivian Quinn</cp:lastModifiedBy>
  <cp:revision>31</cp:revision>
  <cp:lastPrinted>2016-08-05T21:55:56Z</cp:lastPrinted>
  <dcterms:created xsi:type="dcterms:W3CDTF">2016-08-04T11:31:10Z</dcterms:created>
  <dcterms:modified xsi:type="dcterms:W3CDTF">2022-08-24T02:58:58Z</dcterms:modified>
</cp:coreProperties>
</file>