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86" r:id="rId5"/>
    <p:sldId id="257" r:id="rId6"/>
    <p:sldId id="332" r:id="rId7"/>
    <p:sldId id="337" r:id="rId8"/>
    <p:sldId id="331" r:id="rId9"/>
    <p:sldId id="277" r:id="rId10"/>
    <p:sldId id="347" r:id="rId11"/>
    <p:sldId id="291" r:id="rId12"/>
    <p:sldId id="346" r:id="rId13"/>
    <p:sldId id="295" r:id="rId14"/>
    <p:sldId id="338" r:id="rId15"/>
    <p:sldId id="343" r:id="rId16"/>
    <p:sldId id="342" r:id="rId17"/>
    <p:sldId id="350" r:id="rId18"/>
    <p:sldId id="362" r:id="rId19"/>
    <p:sldId id="349" r:id="rId20"/>
    <p:sldId id="302" r:id="rId21"/>
    <p:sldId id="305" r:id="rId22"/>
    <p:sldId id="306" r:id="rId23"/>
    <p:sldId id="300" r:id="rId24"/>
    <p:sldId id="358" r:id="rId25"/>
    <p:sldId id="322" r:id="rId26"/>
    <p:sldId id="311" r:id="rId27"/>
    <p:sldId id="352" r:id="rId28"/>
    <p:sldId id="353" r:id="rId29"/>
    <p:sldId id="355" r:id="rId30"/>
    <p:sldId id="354" r:id="rId31"/>
    <p:sldId id="310" r:id="rId32"/>
    <p:sldId id="356" r:id="rId33"/>
    <p:sldId id="359" r:id="rId34"/>
    <p:sldId id="360" r:id="rId35"/>
    <p:sldId id="361" r:id="rId36"/>
    <p:sldId id="318" r:id="rId37"/>
    <p:sldId id="2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332"/>
            <p14:sldId id="337"/>
            <p14:sldId id="331"/>
            <p14:sldId id="277"/>
            <p14:sldId id="347"/>
            <p14:sldId id="291"/>
            <p14:sldId id="346"/>
            <p14:sldId id="295"/>
            <p14:sldId id="338"/>
            <p14:sldId id="343"/>
            <p14:sldId id="342"/>
            <p14:sldId id="350"/>
            <p14:sldId id="362"/>
            <p14:sldId id="349"/>
            <p14:sldId id="302"/>
            <p14:sldId id="305"/>
            <p14:sldId id="306"/>
            <p14:sldId id="300"/>
            <p14:sldId id="358"/>
            <p14:sldId id="322"/>
            <p14:sldId id="311"/>
            <p14:sldId id="352"/>
            <p14:sldId id="353"/>
            <p14:sldId id="355"/>
            <p14:sldId id="354"/>
            <p14:sldId id="310"/>
            <p14:sldId id="356"/>
            <p14:sldId id="359"/>
            <p14:sldId id="360"/>
            <p14:sldId id="361"/>
            <p14:sldId id="318"/>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27"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3184AC-D871-4E57-97B9-9169D877968A}" v="10" dt="2022-01-30T22:13:32.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9" autoAdjust="0"/>
    <p:restoredTop sz="54843" autoAdjust="0"/>
  </p:normalViewPr>
  <p:slideViewPr>
    <p:cSldViewPr snapToGrid="0" snapToObjects="1">
      <p:cViewPr varScale="1">
        <p:scale>
          <a:sx n="41" d="100"/>
          <a:sy n="41" d="100"/>
        </p:scale>
        <p:origin x="1243" y="3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Dymock" userId="S::joshua.dymock@uts.edu.au::13f47e97-7345-4721-a661-457face2c382" providerId="AD" clId="Web-{B03184AC-D871-4E57-97B9-9169D877968A}"/>
    <pc:docChg chg="modSld">
      <pc:chgData name="Joshua Dymock" userId="S::joshua.dymock@uts.edu.au::13f47e97-7345-4721-a661-457face2c382" providerId="AD" clId="Web-{B03184AC-D871-4E57-97B9-9169D877968A}" dt="2022-01-30T22:13:32.036" v="9" actId="20577"/>
      <pc:docMkLst>
        <pc:docMk/>
      </pc:docMkLst>
      <pc:sldChg chg="modSp">
        <pc:chgData name="Joshua Dymock" userId="S::joshua.dymock@uts.edu.au::13f47e97-7345-4721-a661-457face2c382" providerId="AD" clId="Web-{B03184AC-D871-4E57-97B9-9169D877968A}" dt="2022-01-30T22:13:32.036" v="9" actId="20577"/>
        <pc:sldMkLst>
          <pc:docMk/>
          <pc:sldMk cId="1801650585" sldId="286"/>
        </pc:sldMkLst>
        <pc:spChg chg="mod">
          <ac:chgData name="Joshua Dymock" userId="S::joshua.dymock@uts.edu.au::13f47e97-7345-4721-a661-457face2c382" providerId="AD" clId="Web-{B03184AC-D871-4E57-97B9-9169D877968A}" dt="2022-01-30T22:13:32.036" v="9" actId="20577"/>
          <ac:spMkLst>
            <pc:docMk/>
            <pc:sldMk cId="1801650585" sldId="286"/>
            <ac:spMk id="3" creationId="{1ACB84C9-853A-184A-A987-D8327FBD1F14}"/>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1-21T08:40:33.592" idx="26">
    <p:pos x="10" y="10"/>
    <p:text>What about elements such a lexical choice, concision, formality and objectivity which are important for writing in an academic style?</p:text>
    <p:extLst>
      <p:ext uri="{C676402C-5697-4E1C-873F-D02D1690AC5C}">
        <p15:threadingInfo xmlns:p15="http://schemas.microsoft.com/office/powerpoint/2012/main" timeZoneBias="-6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about you? Who are you writing for and why?</a:t>
            </a:r>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116189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272796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Imagine that your assessment instructions had these three parts.</a:t>
            </a:r>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401913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logical structure would look something like this. Note that within each of the 3 main sections there may be multiple paragraphs, depending on the word limit for the assignment. But each paragraph should cover one main idea. In this case that would mean having one paragraph for each of the main social determinants of health that you plan to discuss, and then one paragraph for each of the ways in which these social determinants impact on your chosen case study, followed by one paragraph for each of the interventions you have recommended to deal with them.</a:t>
            </a:r>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76360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104087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318314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53605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of these sentences should remain in active voice and which would be better changed to passive voice?</a:t>
            </a: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3809757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ANSWER:</a:t>
            </a:r>
            <a:r>
              <a:rPr lang="en-AU" baseline="0" dirty="0"/>
              <a:t> It depends on the context and the purpose, and whether or not you want to focus on who did the action.</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167850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rgbClr val="FF0000"/>
                </a:solidFill>
                <a:latin typeface="+mn-lt"/>
                <a:ea typeface="+mn-ea"/>
                <a:cs typeface="Calibri" pitchFamily="34" charset="0"/>
              </a:rPr>
              <a:t>However,</a:t>
            </a:r>
            <a:r>
              <a:rPr lang="en-AU" sz="1200" kern="1200" dirty="0">
                <a:solidFill>
                  <a:srgbClr val="FF0000"/>
                </a:solidFill>
                <a:latin typeface="+mn-lt"/>
                <a:ea typeface="+mn-ea"/>
                <a:cs typeface="Calibri" pitchFamily="34" charset="0"/>
              </a:rPr>
              <a:t> </a:t>
            </a:r>
            <a:r>
              <a:rPr lang="en-AU" sz="1200" kern="1200" dirty="0">
                <a:solidFill>
                  <a:schemeClr val="accent1">
                    <a:lumMod val="50000"/>
                  </a:schemeClr>
                </a:solidFill>
                <a:latin typeface="+mn-lt"/>
                <a:ea typeface="+mn-ea"/>
                <a:cs typeface="Calibri" pitchFamily="34" charset="0"/>
              </a:rPr>
              <a:t>personal language is common and often required in </a:t>
            </a:r>
            <a:r>
              <a:rPr lang="en-AU" sz="1200" b="1" kern="1200" dirty="0">
                <a:solidFill>
                  <a:schemeClr val="accent1">
                    <a:lumMod val="50000"/>
                  </a:schemeClr>
                </a:solidFill>
                <a:latin typeface="+mn-lt"/>
                <a:ea typeface="+mn-ea"/>
                <a:cs typeface="Calibri" pitchFamily="34" charset="0"/>
              </a:rPr>
              <a:t>reflective tasks</a:t>
            </a:r>
            <a:r>
              <a:rPr lang="en-AU" sz="1200" kern="1200" dirty="0">
                <a:solidFill>
                  <a:schemeClr val="accent1">
                    <a:lumMod val="50000"/>
                  </a:schemeClr>
                </a:solidFill>
                <a:latin typeface="+mn-lt"/>
                <a:ea typeface="+mn-ea"/>
                <a:cs typeface="Calibri" pitchFamily="34" charset="0"/>
              </a:rPr>
              <a:t>.</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3102163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ANSWER: Just remove the phrase “In my opinion”. If</a:t>
            </a:r>
            <a:r>
              <a:rPr lang="en-AU" baseline="0" dirty="0"/>
              <a:t> it doesn’t have a citation, we assume it’s your opinion because it’s your assignment.</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355629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1120948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813991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latin typeface="Calibri" pitchFamily="34" charset="0"/>
                <a:cs typeface="Calibri" pitchFamily="34" charset="0"/>
              </a:rPr>
              <a:t>Whatever claims we make must be supported by strong evidence. This means avoiding generalisations and stereotypes, but also avoiding claims that seem like “common sense” or that we’ve heard stated frequently and therefore believe to be true.</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23</a:t>
            </a:fld>
            <a:endParaRPr lang="en-AU"/>
          </a:p>
        </p:txBody>
      </p:sp>
    </p:spTree>
    <p:extLst>
      <p:ext uri="{BB962C8B-B14F-4D97-AF65-F5344CB8AC3E}">
        <p14:creationId xmlns:p14="http://schemas.microsoft.com/office/powerpoint/2010/main" val="3775473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a:latin typeface="Calibri" pitchFamily="34" charset="0"/>
                <a:cs typeface="Calibri" pitchFamily="34" charset="0"/>
              </a:rPr>
              <a:t>Whatever claims we do make, they must be supported by valid and reliable evidence. Even here, we would need evidence and examples of </a:t>
            </a:r>
            <a:r>
              <a:rPr lang="en-AU" sz="1200" b="1" baseline="0" dirty="0">
                <a:latin typeface="Calibri" pitchFamily="34" charset="0"/>
                <a:cs typeface="Calibri" pitchFamily="34" charset="0"/>
              </a:rPr>
              <a:t>HOW</a:t>
            </a:r>
            <a:r>
              <a:rPr lang="en-AU" sz="1200" baseline="0" dirty="0">
                <a:latin typeface="Calibri" pitchFamily="34" charset="0"/>
                <a:cs typeface="Calibri" pitchFamily="34" charset="0"/>
              </a:rPr>
              <a:t> COVID has disrupted more lives than other pandemics.</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24</a:t>
            </a:fld>
            <a:endParaRPr lang="en-AU"/>
          </a:p>
        </p:txBody>
      </p:sp>
    </p:spTree>
    <p:extLst>
      <p:ext uri="{BB962C8B-B14F-4D97-AF65-F5344CB8AC3E}">
        <p14:creationId xmlns:p14="http://schemas.microsoft.com/office/powerpoint/2010/main" val="1058942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What’s</a:t>
            </a:r>
            <a:r>
              <a:rPr lang="en-AU" baseline="0" dirty="0"/>
              <a:t> wrong with the claim made in the final sentence?</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ANSWER: The evidence is not strong enough to support such a strong claim.</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25</a:t>
            </a:fld>
            <a:endParaRPr lang="en-AU"/>
          </a:p>
        </p:txBody>
      </p:sp>
    </p:spTree>
    <p:extLst>
      <p:ext uri="{BB962C8B-B14F-4D97-AF65-F5344CB8AC3E}">
        <p14:creationId xmlns:p14="http://schemas.microsoft.com/office/powerpoint/2010/main" val="4240841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One</a:t>
            </a:r>
            <a:r>
              <a:rPr lang="en-AU" baseline="0" dirty="0"/>
              <a:t> way of dealing with this would be to soften the claim.</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26</a:t>
            </a:fld>
            <a:endParaRPr lang="en-AU"/>
          </a:p>
        </p:txBody>
      </p:sp>
    </p:spTree>
    <p:extLst>
      <p:ext uri="{BB962C8B-B14F-4D97-AF65-F5344CB8AC3E}">
        <p14:creationId xmlns:p14="http://schemas.microsoft.com/office/powerpoint/2010/main" val="2353241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a:t>
            </a:r>
            <a:r>
              <a:rPr lang="en-AU" sz="1200" kern="1200" baseline="0" dirty="0">
                <a:solidFill>
                  <a:schemeClr val="tx1"/>
                </a:solidFill>
                <a:effectLst/>
                <a:latin typeface="+mn-lt"/>
                <a:ea typeface="+mn-ea"/>
                <a:cs typeface="+mn-cs"/>
              </a:rPr>
              <a:t> can use “hedging” language to soften our claims to indicate that the evidence is not conclusive, or that there may be other plausible interpretations of the available evidence.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27</a:t>
            </a:fld>
            <a:endParaRPr lang="en-AU"/>
          </a:p>
        </p:txBody>
      </p:sp>
    </p:spTree>
    <p:extLst>
      <p:ext uri="{BB962C8B-B14F-4D97-AF65-F5344CB8AC3E}">
        <p14:creationId xmlns:p14="http://schemas.microsoft.com/office/powerpoint/2010/main" val="358183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Avoid using ‘strong’ language.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It is wise to use a </a:t>
            </a:r>
            <a:r>
              <a:rPr lang="en-AU" sz="1200" b="1" dirty="0">
                <a:solidFill>
                  <a:srgbClr val="00B0F0"/>
                </a:solidFill>
                <a:latin typeface="Calibri" pitchFamily="34" charset="0"/>
                <a:cs typeface="Calibri" pitchFamily="34" charset="0"/>
              </a:rPr>
              <a:t>cautious tone </a:t>
            </a:r>
            <a:r>
              <a:rPr lang="en-AU" sz="1200" dirty="0">
                <a:latin typeface="Calibri" pitchFamily="34" charset="0"/>
                <a:cs typeface="Calibri" pitchFamily="34" charset="0"/>
              </a:rPr>
              <a:t>in your academic writing because many issues being discussed are issues for which there exists no absolutely right answer, or absolutely correct definition, or absolutely perfect solution.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It is usually better to 'suggest', rather than 'state’.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FF0000"/>
                </a:solidFill>
                <a:latin typeface="Calibri" pitchFamily="34" charset="0"/>
                <a:cs typeface="Calibri" pitchFamily="34" charset="0"/>
              </a:rPr>
              <a:t>Avoid</a:t>
            </a:r>
            <a:r>
              <a:rPr lang="en-AU" sz="1200" dirty="0">
                <a:latin typeface="Calibri" pitchFamily="34" charset="0"/>
                <a:cs typeface="Calibri" pitchFamily="34" charset="0"/>
              </a:rPr>
              <a:t> words like: 'very', 'really', 'quite' and 'extremely'.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When evaluating theories and discussing implications academic writing should appear to be </a:t>
            </a:r>
            <a:r>
              <a:rPr lang="en-AU" sz="1200" b="1" dirty="0">
                <a:solidFill>
                  <a:srgbClr val="00B0F0"/>
                </a:solidFill>
                <a:latin typeface="Calibri" pitchFamily="34" charset="0"/>
                <a:cs typeface="Calibri" pitchFamily="34" charset="0"/>
              </a:rPr>
              <a:t>well-considered, reasonable and cautious</a:t>
            </a:r>
            <a:r>
              <a:rPr lang="en-AU" sz="1200" dirty="0">
                <a:latin typeface="Calibri" pitchFamily="34" charset="0"/>
                <a:cs typeface="Calibri" pitchFamily="34" charset="0"/>
              </a:rPr>
              <a:t>. If it is appropriate for you to be tentative, you can use language techniques to 'soften' your claims to indicate the degree of certainty you want to express. This technique is called </a:t>
            </a:r>
            <a:r>
              <a:rPr lang="en-AU" sz="1200" b="1" dirty="0">
                <a:solidFill>
                  <a:srgbClr val="00B0F0"/>
                </a:solidFill>
                <a:latin typeface="Calibri" pitchFamily="34" charset="0"/>
                <a:cs typeface="Calibri" pitchFamily="34" charset="0"/>
              </a:rPr>
              <a:t>hedging</a:t>
            </a:r>
            <a:r>
              <a:rPr lang="en-AU" sz="1200" dirty="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itchFamily="34" charset="0"/>
                <a:cs typeface="Calibri" pitchFamily="34" charset="0"/>
              </a:rPr>
              <a:t>* This would need citations to give</a:t>
            </a:r>
            <a:r>
              <a:rPr lang="en-AU" sz="1200" baseline="0" dirty="0">
                <a:latin typeface="Calibri" pitchFamily="34" charset="0"/>
                <a:cs typeface="Calibri" pitchFamily="34" charset="0"/>
              </a:rPr>
              <a:t> evidence of who these supporters are.</a:t>
            </a:r>
            <a:endParaRPr lang="en-AU" sz="1200" dirty="0">
              <a:latin typeface="Calibri" pitchFamily="34" charset="0"/>
              <a:cs typeface="Calibri" pitchFamily="34" charset="0"/>
            </a:endParaRPr>
          </a:p>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28</a:t>
            </a:fld>
            <a:endParaRPr lang="en-AU"/>
          </a:p>
        </p:txBody>
      </p:sp>
    </p:spTree>
    <p:extLst>
      <p:ext uri="{BB962C8B-B14F-4D97-AF65-F5344CB8AC3E}">
        <p14:creationId xmlns:p14="http://schemas.microsoft.com/office/powerpoint/2010/main" val="325748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Another way of dealing with this is to compare this evidence with other available evidence. In fact, this is the basis of academic writing – looking at what research has been done on a particular issue, then evaluating the strength of the evidence provided by this research and making our own judgements based on our interpretations of the evidence.</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29</a:t>
            </a:fld>
            <a:endParaRPr lang="en-AU"/>
          </a:p>
        </p:txBody>
      </p:sp>
    </p:spTree>
    <p:extLst>
      <p:ext uri="{BB962C8B-B14F-4D97-AF65-F5344CB8AC3E}">
        <p14:creationId xmlns:p14="http://schemas.microsoft.com/office/powerpoint/2010/main" val="880644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‘According to….’ is a common way to introduce the ideas, theories or research of an expert on the topic being discussed.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Reporting verbs are also commonly used.</a:t>
            </a:r>
          </a:p>
        </p:txBody>
      </p:sp>
      <p:sp>
        <p:nvSpPr>
          <p:cNvPr id="4" name="Slide Number Placeholder 3"/>
          <p:cNvSpPr>
            <a:spLocks noGrp="1"/>
          </p:cNvSpPr>
          <p:nvPr>
            <p:ph type="sldNum" sz="quarter" idx="10"/>
          </p:nvPr>
        </p:nvSpPr>
        <p:spPr/>
        <p:txBody>
          <a:bodyPr/>
          <a:lstStyle/>
          <a:p>
            <a:fld id="{8EC96187-8B96-4AF1-A089-F51C4E93D4E8}" type="slidenum">
              <a:rPr lang="en-AU" smtClean="0"/>
              <a:t>30</a:t>
            </a:fld>
            <a:endParaRPr lang="en-AU"/>
          </a:p>
        </p:txBody>
      </p:sp>
    </p:spTree>
    <p:extLst>
      <p:ext uri="{BB962C8B-B14F-4D97-AF65-F5344CB8AC3E}">
        <p14:creationId xmlns:p14="http://schemas.microsoft.com/office/powerpoint/2010/main" val="1285567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Reporting verbs can be used to indicate your perspective on what’s being cited, or to show the perspective of other scholars.</a:t>
            </a:r>
          </a:p>
        </p:txBody>
      </p:sp>
      <p:sp>
        <p:nvSpPr>
          <p:cNvPr id="4" name="Slide Number Placeholder 3"/>
          <p:cNvSpPr>
            <a:spLocks noGrp="1"/>
          </p:cNvSpPr>
          <p:nvPr>
            <p:ph type="sldNum" sz="quarter" idx="10"/>
          </p:nvPr>
        </p:nvSpPr>
        <p:spPr/>
        <p:txBody>
          <a:bodyPr/>
          <a:lstStyle/>
          <a:p>
            <a:fld id="{8EC96187-8B96-4AF1-A089-F51C4E93D4E8}" type="slidenum">
              <a:rPr lang="en-AU" smtClean="0"/>
              <a:t>31</a:t>
            </a:fld>
            <a:endParaRPr lang="en-AU"/>
          </a:p>
        </p:txBody>
      </p:sp>
    </p:spTree>
    <p:extLst>
      <p:ext uri="{BB962C8B-B14F-4D97-AF65-F5344CB8AC3E}">
        <p14:creationId xmlns:p14="http://schemas.microsoft.com/office/powerpoint/2010/main" val="375976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1122337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Here they’ve been used, along with transition signals, to show where the various scholars agree or disagree with </a:t>
            </a:r>
            <a:r>
              <a:rPr lang="en-AU"/>
              <a:t>each other. </a:t>
            </a:r>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32</a:t>
            </a:fld>
            <a:endParaRPr lang="en-AU"/>
          </a:p>
        </p:txBody>
      </p:sp>
    </p:spTree>
    <p:extLst>
      <p:ext uri="{BB962C8B-B14F-4D97-AF65-F5344CB8AC3E}">
        <p14:creationId xmlns:p14="http://schemas.microsoft.com/office/powerpoint/2010/main" val="1917469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33</a:t>
            </a:fld>
            <a:endParaRPr lang="en-AU"/>
          </a:p>
        </p:txBody>
      </p:sp>
    </p:spTree>
    <p:extLst>
      <p:ext uri="{BB962C8B-B14F-4D97-AF65-F5344CB8AC3E}">
        <p14:creationId xmlns:p14="http://schemas.microsoft.com/office/powerpoint/2010/main" val="108589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219660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1743466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a:p>
        </p:txBody>
      </p:sp>
    </p:spTree>
    <p:extLst>
      <p:ext uri="{BB962C8B-B14F-4D97-AF65-F5344CB8AC3E}">
        <p14:creationId xmlns:p14="http://schemas.microsoft.com/office/powerpoint/2010/main" val="96892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option is too colloquial, while the this option is overly complicated and difficult for the reader to follow.</a:t>
            </a:r>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163440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98878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1019354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14"/>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9E3B388-630A-4658-A027-0F4972C1972C}" type="datetime1">
              <a:rPr lang="en-AU"/>
              <a:pPr>
                <a:defRPr/>
              </a:pPr>
              <a:t>30/01/2022</a:t>
            </a:fld>
            <a:endParaRPr lang="en-US"/>
          </a:p>
        </p:txBody>
      </p:sp>
      <p:sp>
        <p:nvSpPr>
          <p:cNvPr id="5" name="Footer Placeholder 4"/>
          <p:cNvSpPr>
            <a:spLocks noGrp="1"/>
          </p:cNvSpPr>
          <p:nvPr>
            <p:ph type="ftr" sz="quarter" idx="11"/>
          </p:nvPr>
        </p:nvSpPr>
        <p:spPr>
          <a:xfrm>
            <a:off x="1016001" y="6208714"/>
            <a:ext cx="6498167" cy="365125"/>
          </a:xfrm>
          <a:prstGeom prst="rect">
            <a:avLst/>
          </a:prstGeom>
        </p:spPr>
        <p:txBody>
          <a:bodyPr/>
          <a:lstStyle>
            <a:lvl1pPr>
              <a:defRPr/>
            </a:lvl1pPr>
          </a:lstStyle>
          <a:p>
            <a:pPr>
              <a:defRPr/>
            </a:pPr>
            <a:r>
              <a:rPr lang="en-US"/>
              <a:t>UTS:HELPS</a:t>
            </a:r>
          </a:p>
        </p:txBody>
      </p:sp>
      <p:sp>
        <p:nvSpPr>
          <p:cNvPr id="6" name="Slide Number Placeholder 5"/>
          <p:cNvSpPr>
            <a:spLocks noGrp="1"/>
          </p:cNvSpPr>
          <p:nvPr>
            <p:ph type="sldNum" sz="quarter" idx="12"/>
          </p:nvPr>
        </p:nvSpPr>
        <p:spPr>
          <a:xfrm>
            <a:off x="10160000" y="6205539"/>
            <a:ext cx="1016000" cy="365125"/>
          </a:xfrm>
          <a:prstGeom prst="rect">
            <a:avLst/>
          </a:prstGeom>
        </p:spPr>
        <p:txBody>
          <a:bodyPr/>
          <a:lstStyle>
            <a:lvl1pPr>
              <a:defRPr/>
            </a:lvl1pPr>
          </a:lstStyle>
          <a:p>
            <a:fld id="{859DF306-B1D6-4A7E-A39E-AA38445258EF}" type="slidenum">
              <a:rPr lang="en-US"/>
              <a:pPr/>
              <a:t>‹#›</a:t>
            </a:fld>
            <a:endParaRPr lang="en-US"/>
          </a:p>
        </p:txBody>
      </p:sp>
    </p:spTree>
    <p:extLst>
      <p:ext uri="{BB962C8B-B14F-4D97-AF65-F5344CB8AC3E}">
        <p14:creationId xmlns:p14="http://schemas.microsoft.com/office/powerpoint/2010/main" val="199324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1/30/2022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emedia.rmit.edu.au/learninglab/content/academic-word-list-tool"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www.phrasebank.manchester.ac.u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vert="horz" lIns="91440" tIns="45720" rIns="91440" bIns="45720" rtlCol="0" anchor="t">
            <a:noAutofit/>
          </a:bodyPr>
          <a:lstStyle/>
          <a:p>
            <a:pPr>
              <a:lnSpc>
                <a:spcPct val="100000"/>
              </a:lnSpc>
            </a:pPr>
            <a:r>
              <a:rPr lang="en-AU" sz="5400" b="1" dirty="0">
                <a:latin typeface="Arial"/>
                <a:cs typeface="Arial"/>
              </a:rPr>
              <a:t>How to Write in </a:t>
            </a:r>
            <a:r>
              <a:rPr lang="en-AU" sz="5400" b="1">
                <a:latin typeface="Arial"/>
                <a:cs typeface="Arial"/>
              </a:rPr>
              <a:t>Academic Style</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40657" y="492720"/>
            <a:ext cx="10326658" cy="1000685"/>
          </a:xfrm>
        </p:spPr>
        <p:txBody>
          <a:bodyPr/>
          <a:lstStyle/>
          <a:p>
            <a:pPr marL="342900" indent="-342900" algn="ctr"/>
            <a:r>
              <a:rPr lang="en-AU" sz="4400" b="1" dirty="0">
                <a:solidFill>
                  <a:schemeClr val="accent1">
                    <a:lumMod val="50000"/>
                  </a:schemeClr>
                </a:solidFill>
                <a:cs typeface="Calibri" pitchFamily="34" charset="0"/>
              </a:rPr>
              <a:t>Formal Language</a:t>
            </a:r>
            <a:br>
              <a:rPr lang="en-AU" sz="4400" dirty="0">
                <a:latin typeface="Calibri" pitchFamily="34" charset="0"/>
                <a:cs typeface="Calibri" pitchFamily="34" charset="0"/>
              </a:rPr>
            </a:br>
            <a:br>
              <a:rPr lang="en-AU" sz="4400" b="1" dirty="0">
                <a:solidFill>
                  <a:schemeClr val="tx1"/>
                </a:solidFill>
              </a:rPr>
            </a:br>
            <a:endParaRPr lang="en-US" sz="4400"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062681" y="1843917"/>
            <a:ext cx="10157254" cy="4593742"/>
          </a:xfrm>
        </p:spPr>
        <p:txBody>
          <a:bodyPr/>
          <a:lstStyle/>
          <a:p>
            <a:pPr marL="0" indent="0">
              <a:buNone/>
            </a:pPr>
            <a:r>
              <a:rPr lang="en-AU" sz="2800" dirty="0"/>
              <a:t>Two good places to improve your academic vocabulary are:</a:t>
            </a:r>
          </a:p>
          <a:p>
            <a:pPr marL="0" indent="0">
              <a:buNone/>
            </a:pPr>
            <a:r>
              <a:rPr lang="en-AU" sz="2600" dirty="0"/>
              <a:t> </a:t>
            </a:r>
          </a:p>
          <a:p>
            <a:r>
              <a:rPr lang="en-AU" sz="2800" b="1" dirty="0"/>
              <a:t>The Academic Word List: </a:t>
            </a:r>
            <a:r>
              <a:rPr lang="en-AU" sz="2400" dirty="0">
                <a:hlinkClick r:id="rId3"/>
              </a:rPr>
              <a:t>https://emedia.rmit.edu.au/learninglab/content/academic-word-list-tool</a:t>
            </a:r>
            <a:endParaRPr lang="en-AU" sz="2400" dirty="0"/>
          </a:p>
          <a:p>
            <a:pPr marL="0" indent="0">
              <a:buNone/>
            </a:pPr>
            <a:r>
              <a:rPr lang="en-AU" sz="3600" dirty="0"/>
              <a:t>  </a:t>
            </a:r>
          </a:p>
          <a:p>
            <a:r>
              <a:rPr lang="en-AU" sz="2800" b="1" dirty="0"/>
              <a:t>The Academic </a:t>
            </a:r>
            <a:r>
              <a:rPr lang="en-AU" sz="2800" b="1" dirty="0" err="1"/>
              <a:t>Phrasebank</a:t>
            </a:r>
            <a:r>
              <a:rPr lang="en-AU" sz="2800" b="1" dirty="0"/>
              <a:t>:</a:t>
            </a:r>
          </a:p>
          <a:p>
            <a:pPr marL="0" indent="0">
              <a:buNone/>
            </a:pPr>
            <a:r>
              <a:rPr lang="en-AU" sz="2400" dirty="0"/>
              <a:t>   </a:t>
            </a:r>
            <a:r>
              <a:rPr lang="en-AU" sz="2400" dirty="0">
                <a:hlinkClick r:id="rId4"/>
              </a:rPr>
              <a:t>http://www.phrasebank.manchester.ac.uk/</a:t>
            </a:r>
            <a:endParaRPr lang="en-AU" sz="2400" i="1" dirty="0">
              <a:latin typeface="Calibri" pitchFamily="34" charset="0"/>
              <a:cs typeface="Calibri" pitchFamily="34" charset="0"/>
            </a:endParaRPr>
          </a:p>
          <a:p>
            <a:endParaRPr lang="en-AU" dirty="0"/>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33838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3734272" y="1963045"/>
            <a:ext cx="4858181" cy="4499957"/>
          </a:xfrm>
        </p:spPr>
        <p:txBody>
          <a:bodyPr/>
          <a:lstStyle/>
          <a:p>
            <a:pPr>
              <a:lnSpc>
                <a:spcPct val="100000"/>
              </a:lnSpc>
            </a:pPr>
            <a:r>
              <a:rPr lang="en-AU" sz="6600" b="1" dirty="0"/>
              <a:t>2. Logical structure</a:t>
            </a:r>
            <a:endParaRPr lang="en-US" sz="6600" b="1" dirty="0"/>
          </a:p>
        </p:txBody>
      </p:sp>
    </p:spTree>
    <p:extLst>
      <p:ext uri="{BB962C8B-B14F-4D97-AF65-F5344CB8AC3E}">
        <p14:creationId xmlns:p14="http://schemas.microsoft.com/office/powerpoint/2010/main" val="510219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774483" y="437250"/>
            <a:ext cx="8458089" cy="1000685"/>
          </a:xfrm>
        </p:spPr>
        <p:txBody>
          <a:bodyPr/>
          <a:lstStyle/>
          <a:p>
            <a:pPr algn="ctr"/>
            <a:r>
              <a:rPr lang="en-AU" sz="4400" b="1" dirty="0">
                <a:solidFill>
                  <a:schemeClr val="accent1">
                    <a:lumMod val="50000"/>
                  </a:schemeClr>
                </a:solidFill>
              </a:rPr>
              <a:t>Logical Structure</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2824898" y="1847000"/>
            <a:ext cx="6676572" cy="4042346"/>
          </a:xfrm>
        </p:spPr>
        <p:txBody>
          <a:bodyPr/>
          <a:lstStyle/>
          <a:p>
            <a:pPr marL="0" indent="0">
              <a:buNone/>
            </a:pPr>
            <a:r>
              <a:rPr lang="en-AU" sz="4400" dirty="0">
                <a:solidFill>
                  <a:schemeClr val="accent1">
                    <a:lumMod val="75000"/>
                  </a:schemeClr>
                </a:solidFill>
                <a:cs typeface="Calibri" pitchFamily="34" charset="0"/>
              </a:rPr>
              <a:t>Use the assignment task to guide your structure.</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189612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Logical Structure</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69256" y="1763371"/>
            <a:ext cx="10996023" cy="4042346"/>
          </a:xfrm>
        </p:spPr>
        <p:txBody>
          <a:bodyPr/>
          <a:lstStyle/>
          <a:p>
            <a:r>
              <a:rPr lang="en-AU" sz="3000" b="1" i="1" dirty="0">
                <a:solidFill>
                  <a:schemeClr val="accent1">
                    <a:lumMod val="75000"/>
                  </a:schemeClr>
                </a:solidFill>
              </a:rPr>
              <a:t>Discuss</a:t>
            </a:r>
            <a:r>
              <a:rPr lang="en-AU" sz="3000" i="1" dirty="0">
                <a:solidFill>
                  <a:schemeClr val="accent1">
                    <a:lumMod val="75000"/>
                  </a:schemeClr>
                </a:solidFill>
              </a:rPr>
              <a:t> the ways in which social determinants of health contribute to the health outcomes of young people in rural Australia. </a:t>
            </a:r>
          </a:p>
          <a:p>
            <a:endParaRPr lang="en-AU" sz="800" i="1" dirty="0">
              <a:solidFill>
                <a:schemeClr val="accent1">
                  <a:lumMod val="75000"/>
                </a:schemeClr>
              </a:solidFill>
            </a:endParaRPr>
          </a:p>
          <a:p>
            <a:r>
              <a:rPr lang="en-AU" sz="3000" b="1" i="1" dirty="0">
                <a:solidFill>
                  <a:schemeClr val="accent1">
                    <a:lumMod val="75000"/>
                  </a:schemeClr>
                </a:solidFill>
              </a:rPr>
              <a:t>Analyse</a:t>
            </a:r>
            <a:r>
              <a:rPr lang="en-AU" sz="3000" i="1" dirty="0">
                <a:solidFill>
                  <a:schemeClr val="accent1">
                    <a:lumMod val="75000"/>
                  </a:schemeClr>
                </a:solidFill>
              </a:rPr>
              <a:t> how these factors have impacted on your chosen case study.</a:t>
            </a:r>
          </a:p>
          <a:p>
            <a:endParaRPr lang="en-AU" sz="800" i="1" dirty="0">
              <a:solidFill>
                <a:schemeClr val="accent1">
                  <a:lumMod val="75000"/>
                </a:schemeClr>
              </a:solidFill>
            </a:endParaRPr>
          </a:p>
          <a:p>
            <a:r>
              <a:rPr lang="en-AU" sz="3000" b="1" i="1" dirty="0">
                <a:solidFill>
                  <a:schemeClr val="accent1">
                    <a:lumMod val="75000"/>
                  </a:schemeClr>
                </a:solidFill>
              </a:rPr>
              <a:t>Suggest</a:t>
            </a:r>
            <a:r>
              <a:rPr lang="en-AU" sz="3000" i="1" dirty="0">
                <a:solidFill>
                  <a:schemeClr val="accent1">
                    <a:lumMod val="75000"/>
                  </a:schemeClr>
                </a:solidFill>
              </a:rPr>
              <a:t> realistic and practical interventions to overcome risks to health among this population</a:t>
            </a:r>
            <a:r>
              <a:rPr lang="en-AU" sz="3200" i="1" dirty="0">
                <a:solidFill>
                  <a:schemeClr val="accent1">
                    <a:lumMod val="75000"/>
                  </a:schemeClr>
                </a:solidFill>
              </a:rPr>
              <a:t>.</a:t>
            </a:r>
            <a:endParaRPr lang="en-AU" sz="3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113947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EDEC859-CE23-9A47-BCC1-F76F842486A2}"/>
              </a:ext>
            </a:extLst>
          </p:cNvPr>
          <p:cNvSpPr txBox="1">
            <a:spLocks/>
          </p:cNvSpPr>
          <p:nvPr/>
        </p:nvSpPr>
        <p:spPr>
          <a:xfrm>
            <a:off x="117799" y="1784683"/>
            <a:ext cx="2960191" cy="4042346"/>
          </a:xfrm>
          <a:prstGeom prst="rect">
            <a:avLst/>
          </a:prstGeom>
          <a:solidFill>
            <a:schemeClr val="accent5">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None/>
            </a:pPr>
            <a:r>
              <a:rPr lang="en-AU" sz="3000" b="1" dirty="0">
                <a:solidFill>
                  <a:schemeClr val="tx2"/>
                </a:solidFill>
              </a:rPr>
              <a:t>Introduction: </a:t>
            </a:r>
            <a:r>
              <a:rPr lang="en-AU" sz="3000" dirty="0">
                <a:solidFill>
                  <a:schemeClr val="tx2"/>
                </a:solidFill>
              </a:rPr>
              <a:t>introduce the topic and outline the 3 different things your paper will focus on</a:t>
            </a:r>
            <a:r>
              <a:rPr lang="en-AU" sz="3000" dirty="0">
                <a:solidFill>
                  <a:schemeClr val="accent1">
                    <a:lumMod val="75000"/>
                  </a:schemeClr>
                </a:solidFill>
              </a:rPr>
              <a:t>.</a:t>
            </a:r>
          </a:p>
        </p:txBody>
      </p:sp>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Logical Structure</a:t>
            </a:r>
            <a:br>
              <a:rPr lang="en-US" sz="3600" dirty="0"/>
            </a:b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6" name="Text Placeholder 2">
            <a:extLst>
              <a:ext uri="{FF2B5EF4-FFF2-40B4-BE49-F238E27FC236}">
                <a16:creationId xmlns:a16="http://schemas.microsoft.com/office/drawing/2014/main" id="{7EDEC859-CE23-9A47-BCC1-F76F842486A2}"/>
              </a:ext>
            </a:extLst>
          </p:cNvPr>
          <p:cNvSpPr txBox="1">
            <a:spLocks/>
          </p:cNvSpPr>
          <p:nvPr/>
        </p:nvSpPr>
        <p:spPr>
          <a:xfrm>
            <a:off x="1934140" y="1784683"/>
            <a:ext cx="2960191" cy="4042346"/>
          </a:xfrm>
          <a:prstGeom prst="rect">
            <a:avLst/>
          </a:prstGeom>
          <a:solidFill>
            <a:schemeClr val="accent6">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3000" b="1" dirty="0">
                <a:solidFill>
                  <a:schemeClr val="tx2"/>
                </a:solidFill>
              </a:rPr>
              <a:t>Section 1:</a:t>
            </a:r>
          </a:p>
          <a:p>
            <a:pPr marL="0" indent="0">
              <a:buFont typeface="Arial" panose="020B0604020202020204" pitchFamily="34" charset="0"/>
              <a:buNone/>
            </a:pPr>
            <a:r>
              <a:rPr lang="en-AU" sz="3000" dirty="0">
                <a:solidFill>
                  <a:schemeClr val="tx2"/>
                </a:solidFill>
              </a:rPr>
              <a:t> - First SDH that affects health of young people</a:t>
            </a:r>
          </a:p>
          <a:p>
            <a:pPr>
              <a:buFontTx/>
              <a:buChar char="-"/>
            </a:pPr>
            <a:r>
              <a:rPr lang="en-AU" sz="3000" dirty="0">
                <a:solidFill>
                  <a:schemeClr val="tx2"/>
                </a:solidFill>
              </a:rPr>
              <a:t>Second SDH</a:t>
            </a:r>
          </a:p>
          <a:p>
            <a:pPr>
              <a:buFontTx/>
              <a:buChar char="-"/>
            </a:pPr>
            <a:r>
              <a:rPr lang="en-AU" sz="3000" dirty="0">
                <a:solidFill>
                  <a:schemeClr val="tx2"/>
                </a:solidFill>
              </a:rPr>
              <a:t>Third SDH</a:t>
            </a:r>
            <a:endParaRPr lang="en-AU" sz="3000" dirty="0">
              <a:solidFill>
                <a:schemeClr val="accent1">
                  <a:lumMod val="75000"/>
                </a:schemeClr>
              </a:solidFill>
            </a:endParaRPr>
          </a:p>
        </p:txBody>
      </p:sp>
      <p:sp>
        <p:nvSpPr>
          <p:cNvPr id="7" name="Text Placeholder 2">
            <a:extLst>
              <a:ext uri="{FF2B5EF4-FFF2-40B4-BE49-F238E27FC236}">
                <a16:creationId xmlns:a16="http://schemas.microsoft.com/office/drawing/2014/main" id="{7EDEC859-CE23-9A47-BCC1-F76F842486A2}"/>
              </a:ext>
            </a:extLst>
          </p:cNvPr>
          <p:cNvSpPr txBox="1">
            <a:spLocks/>
          </p:cNvSpPr>
          <p:nvPr/>
        </p:nvSpPr>
        <p:spPr>
          <a:xfrm>
            <a:off x="3929137" y="1784683"/>
            <a:ext cx="2960191" cy="4042346"/>
          </a:xfrm>
          <a:prstGeom prst="rect">
            <a:avLst/>
          </a:prstGeom>
          <a:solidFill>
            <a:schemeClr val="accent1">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3000" b="1" dirty="0">
                <a:solidFill>
                  <a:schemeClr val="tx2"/>
                </a:solidFill>
              </a:rPr>
              <a:t>Section 2:</a:t>
            </a:r>
          </a:p>
          <a:p>
            <a:pPr marL="0" indent="0">
              <a:buFont typeface="Arial" panose="020B0604020202020204" pitchFamily="34" charset="0"/>
              <a:buNone/>
            </a:pPr>
            <a:r>
              <a:rPr lang="en-AU" sz="3000" dirty="0">
                <a:solidFill>
                  <a:schemeClr val="tx2"/>
                </a:solidFill>
              </a:rPr>
              <a:t> - First way these SDH’s impact my case study</a:t>
            </a:r>
          </a:p>
          <a:p>
            <a:pPr marL="0" indent="0">
              <a:buNone/>
            </a:pPr>
            <a:r>
              <a:rPr lang="en-AU" sz="3000" dirty="0">
                <a:solidFill>
                  <a:schemeClr val="tx2"/>
                </a:solidFill>
              </a:rPr>
              <a:t>- Second way</a:t>
            </a:r>
            <a:endParaRPr lang="en-AU" sz="3000" dirty="0">
              <a:solidFill>
                <a:schemeClr val="accent1">
                  <a:lumMod val="75000"/>
                </a:schemeClr>
              </a:solidFill>
            </a:endParaRPr>
          </a:p>
        </p:txBody>
      </p:sp>
      <p:sp>
        <p:nvSpPr>
          <p:cNvPr id="9" name="Text Placeholder 2">
            <a:extLst>
              <a:ext uri="{FF2B5EF4-FFF2-40B4-BE49-F238E27FC236}">
                <a16:creationId xmlns:a16="http://schemas.microsoft.com/office/drawing/2014/main" id="{7EDEC859-CE23-9A47-BCC1-F76F842486A2}"/>
              </a:ext>
            </a:extLst>
          </p:cNvPr>
          <p:cNvSpPr txBox="1">
            <a:spLocks/>
          </p:cNvSpPr>
          <p:nvPr/>
        </p:nvSpPr>
        <p:spPr>
          <a:xfrm>
            <a:off x="5818048" y="1784683"/>
            <a:ext cx="2960191" cy="4042346"/>
          </a:xfrm>
          <a:prstGeom prst="rect">
            <a:avLst/>
          </a:prstGeom>
          <a:solidFill>
            <a:schemeClr val="accent2">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3000" b="1" dirty="0">
                <a:solidFill>
                  <a:schemeClr val="tx2"/>
                </a:solidFill>
              </a:rPr>
              <a:t>Section 3:</a:t>
            </a:r>
          </a:p>
          <a:p>
            <a:pPr marL="0" indent="0">
              <a:buFont typeface="Arial" panose="020B0604020202020204" pitchFamily="34" charset="0"/>
              <a:buNone/>
            </a:pPr>
            <a:r>
              <a:rPr lang="en-AU" sz="3000" dirty="0">
                <a:solidFill>
                  <a:schemeClr val="tx2"/>
                </a:solidFill>
              </a:rPr>
              <a:t> - First possible intervention</a:t>
            </a:r>
          </a:p>
          <a:p>
            <a:pPr>
              <a:buFontTx/>
              <a:buChar char="-"/>
            </a:pPr>
            <a:r>
              <a:rPr lang="en-AU" sz="3000" dirty="0">
                <a:solidFill>
                  <a:schemeClr val="tx2"/>
                </a:solidFill>
              </a:rPr>
              <a:t>Second intervention</a:t>
            </a:r>
          </a:p>
          <a:p>
            <a:pPr>
              <a:buFontTx/>
              <a:buChar char="-"/>
            </a:pPr>
            <a:r>
              <a:rPr lang="en-AU" sz="3000" dirty="0">
                <a:solidFill>
                  <a:schemeClr val="tx2"/>
                </a:solidFill>
              </a:rPr>
              <a:t>Third intervention</a:t>
            </a:r>
            <a:endParaRPr lang="en-AU" sz="3000" dirty="0">
              <a:solidFill>
                <a:schemeClr val="accent1">
                  <a:lumMod val="75000"/>
                </a:schemeClr>
              </a:solidFill>
            </a:endParaRPr>
          </a:p>
        </p:txBody>
      </p:sp>
      <p:sp>
        <p:nvSpPr>
          <p:cNvPr id="10" name="Text Placeholder 2">
            <a:extLst>
              <a:ext uri="{FF2B5EF4-FFF2-40B4-BE49-F238E27FC236}">
                <a16:creationId xmlns:a16="http://schemas.microsoft.com/office/drawing/2014/main" id="{7EDEC859-CE23-9A47-BCC1-F76F842486A2}"/>
              </a:ext>
            </a:extLst>
          </p:cNvPr>
          <p:cNvSpPr txBox="1">
            <a:spLocks/>
          </p:cNvSpPr>
          <p:nvPr/>
        </p:nvSpPr>
        <p:spPr>
          <a:xfrm>
            <a:off x="8221860" y="1784683"/>
            <a:ext cx="3752426" cy="4042346"/>
          </a:xfrm>
          <a:prstGeom prst="rect">
            <a:avLst/>
          </a:prstGeom>
          <a:solidFill>
            <a:schemeClr val="accent4">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AU" sz="3000" b="1" dirty="0">
                <a:solidFill>
                  <a:schemeClr val="tx2"/>
                </a:solidFill>
              </a:rPr>
              <a:t>Conclusion:</a:t>
            </a:r>
          </a:p>
          <a:p>
            <a:pPr marL="0" indent="0">
              <a:buFont typeface="Arial" panose="020B0604020202020204" pitchFamily="34" charset="0"/>
              <a:buNone/>
            </a:pPr>
            <a:r>
              <a:rPr lang="en-AU" sz="3000" dirty="0">
                <a:solidFill>
                  <a:schemeClr val="tx2"/>
                </a:solidFill>
              </a:rPr>
              <a:t>Summarise:</a:t>
            </a:r>
          </a:p>
          <a:p>
            <a:pPr>
              <a:buFontTx/>
              <a:buChar char="-"/>
            </a:pPr>
            <a:r>
              <a:rPr lang="en-AU" sz="3000" dirty="0">
                <a:solidFill>
                  <a:schemeClr val="tx2"/>
                </a:solidFill>
              </a:rPr>
              <a:t>The main SDH affects</a:t>
            </a:r>
          </a:p>
          <a:p>
            <a:pPr>
              <a:buFontTx/>
              <a:buChar char="-"/>
            </a:pPr>
            <a:r>
              <a:rPr lang="en-AU" sz="3000" dirty="0">
                <a:solidFill>
                  <a:schemeClr val="tx2"/>
                </a:solidFill>
              </a:rPr>
              <a:t>Their links to my case study</a:t>
            </a:r>
          </a:p>
          <a:p>
            <a:pPr>
              <a:buFontTx/>
              <a:buChar char="-"/>
            </a:pPr>
            <a:r>
              <a:rPr lang="en-AU" sz="3000" dirty="0">
                <a:solidFill>
                  <a:schemeClr val="tx2"/>
                </a:solidFill>
              </a:rPr>
              <a:t>Your interventions</a:t>
            </a:r>
          </a:p>
        </p:txBody>
      </p:sp>
    </p:spTree>
    <p:extLst>
      <p:ext uri="{BB962C8B-B14F-4D97-AF65-F5344CB8AC3E}">
        <p14:creationId xmlns:p14="http://schemas.microsoft.com/office/powerpoint/2010/main" val="177143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4196658" y="2053678"/>
            <a:ext cx="5992369" cy="2928871"/>
          </a:xfrm>
        </p:spPr>
        <p:txBody>
          <a:bodyPr/>
          <a:lstStyle/>
          <a:p>
            <a:pPr>
              <a:lnSpc>
                <a:spcPct val="100000"/>
              </a:lnSpc>
            </a:pPr>
            <a:r>
              <a:rPr lang="en-AU" sz="6600" b="1" dirty="0"/>
              <a:t>3. Clear Writing</a:t>
            </a:r>
            <a:endParaRPr lang="en-US" sz="6600" b="1" dirty="0"/>
          </a:p>
        </p:txBody>
      </p:sp>
    </p:spTree>
    <p:extLst>
      <p:ext uri="{BB962C8B-B14F-4D97-AF65-F5344CB8AC3E}">
        <p14:creationId xmlns:p14="http://schemas.microsoft.com/office/powerpoint/2010/main" val="13441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67231"/>
            <a:ext cx="10326658" cy="1000685"/>
          </a:xfrm>
        </p:spPr>
        <p:txBody>
          <a:bodyPr/>
          <a:lstStyle/>
          <a:p>
            <a:pPr marL="342900" indent="-342900" algn="ctr"/>
            <a:r>
              <a:rPr lang="en-AU" sz="4400" b="1" dirty="0">
                <a:solidFill>
                  <a:schemeClr val="accent1">
                    <a:lumMod val="50000"/>
                  </a:schemeClr>
                </a:solidFill>
                <a:cs typeface="Calibri" pitchFamily="34" charset="0"/>
              </a:rPr>
              <a:t> Writing Clearly</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811379" y="1458155"/>
            <a:ext cx="11103428" cy="4594302"/>
          </a:xfrm>
        </p:spPr>
        <p:txBody>
          <a:bodyPr/>
          <a:lstStyle/>
          <a:p>
            <a:pPr marL="0" indent="0">
              <a:buNone/>
            </a:pPr>
            <a:r>
              <a:rPr lang="en-AU" sz="2800" b="1" dirty="0">
                <a:solidFill>
                  <a:schemeClr val="accent1">
                    <a:lumMod val="50000"/>
                  </a:schemeClr>
                </a:solidFill>
                <a:cs typeface="Calibri" pitchFamily="34" charset="0"/>
              </a:rPr>
              <a:t>Use mostly active voice</a:t>
            </a:r>
            <a:r>
              <a:rPr lang="en-AU" sz="2800" dirty="0">
                <a:solidFill>
                  <a:schemeClr val="accent1">
                    <a:lumMod val="50000"/>
                  </a:schemeClr>
                </a:solidFill>
                <a:cs typeface="Calibri" pitchFamily="34" charset="0"/>
              </a:rPr>
              <a:t>.</a:t>
            </a:r>
          </a:p>
          <a:p>
            <a:pPr marL="0" indent="0">
              <a:buNone/>
            </a:pPr>
            <a:endParaRPr lang="en-AU" sz="2800" i="1" dirty="0">
              <a:solidFill>
                <a:schemeClr val="accent1">
                  <a:lumMod val="50000"/>
                </a:schemeClr>
              </a:solidFill>
              <a:latin typeface="Calibri" pitchFamily="34" charset="0"/>
              <a:cs typeface="Calibri" pitchFamily="34" charset="0"/>
            </a:endParaRPr>
          </a:p>
          <a:p>
            <a:pPr marL="0" indent="0">
              <a:buNone/>
            </a:pPr>
            <a:r>
              <a:rPr lang="en-AU" sz="2800" b="1" dirty="0">
                <a:solidFill>
                  <a:srgbClr val="00B050"/>
                </a:solidFill>
                <a:latin typeface="Calibri" pitchFamily="34" charset="0"/>
                <a:cs typeface="Calibri" pitchFamily="34" charset="0"/>
              </a:rPr>
              <a:t>ACTIVE:</a:t>
            </a:r>
          </a:p>
          <a:p>
            <a:pPr marL="0" indent="0">
              <a:buNone/>
            </a:pPr>
            <a:r>
              <a:rPr lang="en-AU" sz="2800" i="1" dirty="0">
                <a:solidFill>
                  <a:schemeClr val="accent1">
                    <a:lumMod val="75000"/>
                  </a:schemeClr>
                </a:solidFill>
                <a:latin typeface="Calibri" pitchFamily="34" charset="0"/>
                <a:cs typeface="Calibri" pitchFamily="34" charset="0"/>
              </a:rPr>
              <a:t>Facebook denied allegations of illegal data harvesting. </a:t>
            </a:r>
            <a:endParaRPr lang="en-AU" sz="1100" i="1" dirty="0">
              <a:solidFill>
                <a:schemeClr val="accent1">
                  <a:lumMod val="75000"/>
                </a:schemeClr>
              </a:solidFill>
              <a:latin typeface="Calibri" pitchFamily="34" charset="0"/>
              <a:cs typeface="Calibri" pitchFamily="34" charset="0"/>
            </a:endParaRPr>
          </a:p>
          <a:p>
            <a:pPr marL="0" indent="0">
              <a:buNone/>
            </a:pPr>
            <a:r>
              <a:rPr lang="en-AU" sz="4000" b="1" i="1" dirty="0">
                <a:latin typeface="Calibri" pitchFamily="34" charset="0"/>
                <a:cs typeface="Calibri" pitchFamily="34" charset="0"/>
              </a:rPr>
              <a:t> </a:t>
            </a:r>
          </a:p>
          <a:p>
            <a:pPr marL="0" indent="0">
              <a:buNone/>
            </a:pPr>
            <a:r>
              <a:rPr lang="en-AU" sz="2800" b="1" dirty="0">
                <a:solidFill>
                  <a:schemeClr val="accent2"/>
                </a:solidFill>
                <a:latin typeface="Calibri" pitchFamily="34" charset="0"/>
              </a:rPr>
              <a:t>PASS</a:t>
            </a:r>
            <a:r>
              <a:rPr lang="en-AU" sz="2800" b="1" dirty="0">
                <a:solidFill>
                  <a:schemeClr val="accent2"/>
                </a:solidFill>
                <a:latin typeface="Calibri" pitchFamily="34" charset="0"/>
                <a:cs typeface="Calibri" pitchFamily="34" charset="0"/>
              </a:rPr>
              <a:t>IVE:</a:t>
            </a:r>
            <a:endParaRPr lang="en-AU" sz="2800" b="1" i="1" dirty="0">
              <a:solidFill>
                <a:schemeClr val="accent2"/>
              </a:solidFill>
              <a:latin typeface="Calibri" pitchFamily="34" charset="0"/>
              <a:cs typeface="Calibri" pitchFamily="34" charset="0"/>
            </a:endParaRPr>
          </a:p>
          <a:p>
            <a:pPr marL="0" indent="0">
              <a:buNone/>
            </a:pPr>
            <a:r>
              <a:rPr lang="en-AU" sz="2800" i="1" dirty="0">
                <a:solidFill>
                  <a:schemeClr val="accent1">
                    <a:lumMod val="75000"/>
                  </a:schemeClr>
                </a:solidFill>
                <a:latin typeface="Calibri" pitchFamily="34" charset="0"/>
                <a:cs typeface="Calibri" pitchFamily="34" charset="0"/>
              </a:rPr>
              <a:t>Allegations of illegal data harvesting were denied by Facebook.</a:t>
            </a:r>
            <a:endParaRPr lang="en-AU" sz="2800" i="1" dirty="0">
              <a:solidFill>
                <a:schemeClr val="accent1">
                  <a:lumMod val="75000"/>
                </a:schemeClr>
              </a:solidFill>
            </a:endParaRPr>
          </a:p>
          <a:p>
            <a:pPr marL="514350" indent="-514350">
              <a:buAutoNum type="arabicPeriod"/>
            </a:pPr>
            <a:endParaRPr lang="en-AU" sz="2800" dirty="0">
              <a:solidFill>
                <a:schemeClr val="accent1">
                  <a:lumMod val="75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14560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77979" y="581975"/>
            <a:ext cx="10326658" cy="1000685"/>
          </a:xfrm>
        </p:spPr>
        <p:txBody>
          <a:bodyPr/>
          <a:lstStyle/>
          <a:p>
            <a:pPr marL="342900" indent="-342900" algn="ctr"/>
            <a:r>
              <a:rPr lang="en-AU" sz="4000" dirty="0">
                <a:solidFill>
                  <a:schemeClr val="accent1">
                    <a:lumMod val="50000"/>
                  </a:schemeClr>
                </a:solidFill>
                <a:latin typeface="Calibri" pitchFamily="34" charset="0"/>
                <a:cs typeface="Calibri" pitchFamily="34" charset="0"/>
              </a:rPr>
              <a:t>However, </a:t>
            </a:r>
            <a:r>
              <a:rPr lang="en-AU" sz="4000" b="1" dirty="0">
                <a:solidFill>
                  <a:schemeClr val="accent1">
                    <a:lumMod val="50000"/>
                  </a:schemeClr>
                </a:solidFill>
                <a:latin typeface="Calibri" pitchFamily="34" charset="0"/>
                <a:cs typeface="Calibri" pitchFamily="34" charset="0"/>
              </a:rPr>
              <a:t>passive voice </a:t>
            </a:r>
            <a:r>
              <a:rPr lang="en-AU" sz="4000" dirty="0">
                <a:solidFill>
                  <a:schemeClr val="accent1">
                    <a:lumMod val="50000"/>
                  </a:schemeClr>
                </a:solidFill>
                <a:latin typeface="Calibri" pitchFamily="34" charset="0"/>
                <a:cs typeface="Calibri" pitchFamily="34" charset="0"/>
              </a:rPr>
              <a:t>is useful if you don’t want to focus on who did the action.</a:t>
            </a:r>
            <a:br>
              <a:rPr lang="en-AU" sz="3600" dirty="0">
                <a:solidFill>
                  <a:schemeClr val="accent1">
                    <a:lumMod val="50000"/>
                  </a:schemeClr>
                </a:solidFill>
                <a:latin typeface="Calibri" pitchFamily="34" charset="0"/>
                <a:cs typeface="Calibri" pitchFamily="34" charset="0"/>
              </a:rPr>
            </a:b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69257" y="2053954"/>
            <a:ext cx="10846094" cy="4593742"/>
          </a:xfrm>
        </p:spPr>
        <p:txBody>
          <a:bodyPr/>
          <a:lstStyle/>
          <a:p>
            <a:pPr marL="0" indent="0" algn="ctr">
              <a:buNone/>
            </a:pPr>
            <a:r>
              <a:rPr lang="en-AU" sz="1400" dirty="0">
                <a:latin typeface="Calibri" pitchFamily="34" charset="0"/>
                <a:cs typeface="Calibri" pitchFamily="34" charset="0"/>
              </a:rPr>
              <a:t> </a:t>
            </a:r>
          </a:p>
          <a:p>
            <a:pPr marL="0" indent="0">
              <a:buNone/>
            </a:pPr>
            <a:r>
              <a:rPr lang="en-AU" sz="3000" b="1" dirty="0">
                <a:solidFill>
                  <a:schemeClr val="accent1"/>
                </a:solidFill>
                <a:latin typeface="Calibri" pitchFamily="34" charset="0"/>
                <a:cs typeface="Calibri" pitchFamily="34" charset="0"/>
              </a:rPr>
              <a:t>ACTIVE:</a:t>
            </a:r>
          </a:p>
          <a:p>
            <a:pPr marL="0" indent="0">
              <a:buNone/>
            </a:pPr>
            <a:r>
              <a:rPr lang="en-AU" sz="3000" i="1" dirty="0">
                <a:solidFill>
                  <a:schemeClr val="accent1">
                    <a:lumMod val="75000"/>
                  </a:schemeClr>
                </a:solidFill>
                <a:latin typeface="Calibri" pitchFamily="34" charset="0"/>
                <a:cs typeface="Calibri" pitchFamily="34" charset="0"/>
              </a:rPr>
              <a:t>I increased the temperature of the mixture in the test-tubes</a:t>
            </a:r>
            <a:r>
              <a:rPr lang="en-AU" sz="2800" i="1" dirty="0">
                <a:solidFill>
                  <a:schemeClr val="accent1">
                    <a:lumMod val="75000"/>
                  </a:schemeClr>
                </a:solidFill>
                <a:latin typeface="Calibri" pitchFamily="34" charset="0"/>
                <a:cs typeface="Calibri" pitchFamily="34" charset="0"/>
              </a:rPr>
              <a:t>. </a:t>
            </a:r>
            <a:endParaRPr lang="en-AU" sz="2800" dirty="0">
              <a:solidFill>
                <a:schemeClr val="accent1">
                  <a:lumMod val="75000"/>
                </a:schemeClr>
              </a:solidFill>
              <a:latin typeface="Calibri" pitchFamily="34" charset="0"/>
              <a:cs typeface="Calibri" pitchFamily="34" charset="0"/>
            </a:endParaRPr>
          </a:p>
          <a:p>
            <a:pPr marL="0" indent="0">
              <a:buNone/>
            </a:pPr>
            <a:r>
              <a:rPr lang="en-AU" sz="1200" i="1" dirty="0">
                <a:latin typeface="Calibri" pitchFamily="34" charset="0"/>
                <a:cs typeface="Calibri" pitchFamily="34" charset="0"/>
              </a:rPr>
              <a:t> </a:t>
            </a:r>
          </a:p>
          <a:p>
            <a:pPr marL="0" indent="0">
              <a:buNone/>
            </a:pPr>
            <a:r>
              <a:rPr lang="en-AU" sz="1800" b="1" i="1" dirty="0">
                <a:latin typeface="Calibri" pitchFamily="34" charset="0"/>
                <a:cs typeface="Calibri" pitchFamily="34" charset="0"/>
              </a:rPr>
              <a:t> </a:t>
            </a:r>
          </a:p>
          <a:p>
            <a:pPr marL="0" indent="0">
              <a:buNone/>
            </a:pPr>
            <a:r>
              <a:rPr lang="en-AU" sz="3000" b="1" dirty="0">
                <a:solidFill>
                  <a:schemeClr val="accent1"/>
                </a:solidFill>
                <a:latin typeface="Calibri" pitchFamily="34" charset="0"/>
              </a:rPr>
              <a:t>PASS</a:t>
            </a:r>
            <a:r>
              <a:rPr lang="en-AU" sz="3000" b="1" dirty="0">
                <a:solidFill>
                  <a:schemeClr val="accent1"/>
                </a:solidFill>
                <a:latin typeface="Calibri" pitchFamily="34" charset="0"/>
                <a:cs typeface="Calibri" pitchFamily="34" charset="0"/>
              </a:rPr>
              <a:t>IVE:</a:t>
            </a:r>
            <a:endParaRPr lang="en-AU" sz="3000" b="1" i="1" dirty="0">
              <a:solidFill>
                <a:schemeClr val="accent1"/>
              </a:solidFill>
              <a:latin typeface="Calibri" pitchFamily="34" charset="0"/>
              <a:cs typeface="Calibri" pitchFamily="34" charset="0"/>
            </a:endParaRPr>
          </a:p>
          <a:p>
            <a:pPr marL="0" indent="0">
              <a:buNone/>
            </a:pPr>
            <a:r>
              <a:rPr lang="en-AU" sz="3000" i="1" dirty="0">
                <a:solidFill>
                  <a:schemeClr val="accent1">
                    <a:lumMod val="75000"/>
                  </a:schemeClr>
                </a:solidFill>
                <a:latin typeface="Calibri" pitchFamily="34" charset="0"/>
                <a:cs typeface="Calibri" pitchFamily="34" charset="0"/>
              </a:rPr>
              <a:t>The temperature of the mixture in the test-tubes was increased</a:t>
            </a:r>
            <a:r>
              <a:rPr lang="en-AU" sz="3000" i="1" dirty="0">
                <a:solidFill>
                  <a:schemeClr val="accent1">
                    <a:lumMod val="75000"/>
                  </a:schemeClr>
                </a:solidFill>
              </a:rPr>
              <a:t>. </a:t>
            </a:r>
          </a:p>
          <a:p>
            <a:pPr marL="0" indent="0" algn="ctr">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33488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77979" y="529316"/>
            <a:ext cx="10326658" cy="1000685"/>
          </a:xfrm>
        </p:spPr>
        <p:txBody>
          <a:bodyPr/>
          <a:lstStyle/>
          <a:p>
            <a:pPr marL="342900" indent="-342900" algn="ctr"/>
            <a:r>
              <a:rPr lang="en-AU" sz="4000" b="1" dirty="0">
                <a:solidFill>
                  <a:schemeClr val="bg1"/>
                </a:solidFill>
                <a:latin typeface="Calibri" pitchFamily="34" charset="0"/>
                <a:cs typeface="Calibri" pitchFamily="34" charset="0"/>
              </a:rPr>
              <a:t>ACTIVITY</a:t>
            </a:r>
            <a:br>
              <a:rPr lang="en-AU" sz="3600" dirty="0">
                <a:solidFill>
                  <a:schemeClr val="bg1"/>
                </a:solidFill>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1966" y="1522641"/>
            <a:ext cx="11271157" cy="5026440"/>
          </a:xfrm>
        </p:spPr>
        <p:txBody>
          <a:bodyPr/>
          <a:lstStyle/>
          <a:p>
            <a:pPr marL="0" indent="0" algn="ctr">
              <a:buNone/>
            </a:pPr>
            <a:r>
              <a:rPr lang="en-AU" sz="100" b="1" dirty="0">
                <a:solidFill>
                  <a:srgbClr val="00B0F0"/>
                </a:solidFill>
                <a:latin typeface="Calibri" pitchFamily="34" charset="0"/>
                <a:cs typeface="Calibri" pitchFamily="34" charset="0"/>
              </a:rPr>
              <a:t>    </a:t>
            </a:r>
          </a:p>
          <a:p>
            <a:pPr marL="0" indent="0">
              <a:buNone/>
            </a:pPr>
            <a:r>
              <a:rPr lang="en-AU" sz="3000" b="1" dirty="0">
                <a:solidFill>
                  <a:schemeClr val="bg1"/>
                </a:solidFill>
                <a:latin typeface="Calibri" pitchFamily="34" charset="0"/>
                <a:cs typeface="Calibri" pitchFamily="34" charset="0"/>
              </a:rPr>
              <a:t>Which of the following sentences should be changed to passive voice?</a:t>
            </a:r>
          </a:p>
          <a:p>
            <a:pPr marL="0" indent="0">
              <a:buNone/>
            </a:pPr>
            <a:endParaRPr lang="en-AU" sz="2800" b="1" i="1" dirty="0">
              <a:solidFill>
                <a:schemeClr val="bg1"/>
              </a:solidFill>
              <a:latin typeface="Calibri" pitchFamily="34" charset="0"/>
              <a:cs typeface="Calibri" pitchFamily="34" charset="0"/>
            </a:endParaRPr>
          </a:p>
          <a:p>
            <a:pPr marL="457200" indent="-457200">
              <a:buAutoNum type="arabicPeriod"/>
            </a:pPr>
            <a:r>
              <a:rPr lang="en-AU" sz="2800" b="1" i="1" dirty="0">
                <a:solidFill>
                  <a:schemeClr val="bg1"/>
                </a:solidFill>
                <a:latin typeface="Calibri" pitchFamily="34" charset="0"/>
                <a:cs typeface="Calibri" pitchFamily="34" charset="0"/>
              </a:rPr>
              <a:t>We conducted a survey to learn more about students’ perceptions of 	online learning. </a:t>
            </a:r>
          </a:p>
          <a:p>
            <a:pPr marL="0" indent="0">
              <a:buNone/>
            </a:pPr>
            <a:r>
              <a:rPr lang="en-AU" sz="1600" b="1" i="1" dirty="0">
                <a:solidFill>
                  <a:schemeClr val="bg1"/>
                </a:solidFill>
                <a:latin typeface="Calibri" pitchFamily="34" charset="0"/>
                <a:cs typeface="Calibri" pitchFamily="34" charset="0"/>
              </a:rPr>
              <a:t> </a:t>
            </a:r>
          </a:p>
          <a:p>
            <a:pPr marL="0" indent="0">
              <a:buNone/>
            </a:pPr>
            <a:r>
              <a:rPr lang="en-AU" sz="2800" b="1" i="1" dirty="0">
                <a:solidFill>
                  <a:schemeClr val="bg1"/>
                </a:solidFill>
                <a:latin typeface="Calibri" pitchFamily="34" charset="0"/>
                <a:cs typeface="Calibri" pitchFamily="34" charset="0"/>
              </a:rPr>
              <a:t>2.   Globalisation leads to many benefits but also causes significant  	problems.</a:t>
            </a:r>
          </a:p>
          <a:p>
            <a:pPr marL="0" indent="0">
              <a:buNone/>
            </a:pPr>
            <a:endParaRPr lang="en-AU" sz="600" b="1" i="1" dirty="0">
              <a:solidFill>
                <a:schemeClr val="bg1"/>
              </a:solidFill>
              <a:latin typeface="Calibri" pitchFamily="34" charset="0"/>
              <a:cs typeface="Calibri" pitchFamily="34" charset="0"/>
            </a:endParaRPr>
          </a:p>
          <a:p>
            <a:pPr marL="0" indent="0">
              <a:buNone/>
            </a:pPr>
            <a:r>
              <a:rPr lang="en-AU" sz="1000" b="1" i="1" dirty="0">
                <a:solidFill>
                  <a:schemeClr val="bg1"/>
                </a:solidFill>
                <a:latin typeface="Calibri" pitchFamily="34" charset="0"/>
                <a:cs typeface="Calibri" pitchFamily="34" charset="0"/>
              </a:rPr>
              <a:t> </a:t>
            </a:r>
          </a:p>
          <a:p>
            <a:pPr marL="0" indent="0">
              <a:buNone/>
            </a:pPr>
            <a:r>
              <a:rPr lang="en-AU" sz="2800" b="1" i="1" dirty="0">
                <a:solidFill>
                  <a:schemeClr val="bg1"/>
                </a:solidFill>
                <a:latin typeface="Calibri" pitchFamily="34" charset="0"/>
                <a:cs typeface="Calibri" pitchFamily="34" charset="0"/>
              </a:rPr>
              <a:t>3.   The nurse gave the patient an injection and then the doctor prescribed 	antibiotics for the patient.</a:t>
            </a:r>
            <a:endParaRPr lang="en-AU" sz="2800" b="1" dirty="0">
              <a:solidFill>
                <a:schemeClr val="bg1"/>
              </a:solidFill>
              <a:latin typeface="Calibri" pitchFamily="34" charset="0"/>
              <a:cs typeface="Calibri" pitchFamily="34" charset="0"/>
            </a:endParaRPr>
          </a:p>
          <a:p>
            <a:pPr marL="0" indent="0" algn="ctr">
              <a:buNone/>
            </a:pPr>
            <a:endParaRPr lang="en-AU" sz="2600" i="1" dirty="0">
              <a:solidFill>
                <a:schemeClr val="accent1">
                  <a:lumMod val="50000"/>
                </a:schemeClr>
              </a:solidFill>
              <a:latin typeface="+mj-lt"/>
              <a:cs typeface="Calibri" pitchFamily="34" charset="0"/>
            </a:endParaRPr>
          </a:p>
        </p:txBody>
      </p:sp>
    </p:spTree>
    <p:extLst>
      <p:ext uri="{BB962C8B-B14F-4D97-AF65-F5344CB8AC3E}">
        <p14:creationId xmlns:p14="http://schemas.microsoft.com/office/powerpoint/2010/main" val="26594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77979" y="529316"/>
            <a:ext cx="10326658" cy="1000685"/>
          </a:xfrm>
        </p:spPr>
        <p:txBody>
          <a:bodyPr/>
          <a:lstStyle/>
          <a:p>
            <a:pPr marL="342900" indent="-342900" algn="ctr"/>
            <a:r>
              <a:rPr lang="en-AU" sz="4000" b="1" dirty="0">
                <a:solidFill>
                  <a:schemeClr val="bg1"/>
                </a:solidFill>
                <a:latin typeface="Calibri" pitchFamily="34" charset="0"/>
                <a:cs typeface="Calibri" pitchFamily="34" charset="0"/>
              </a:rPr>
              <a:t>ACTIVITY</a:t>
            </a:r>
            <a:br>
              <a:rPr lang="en-AU" sz="3600" dirty="0">
                <a:solidFill>
                  <a:schemeClr val="bg1"/>
                </a:solidFill>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1966" y="2078695"/>
            <a:ext cx="11271157" cy="5026440"/>
          </a:xfrm>
        </p:spPr>
        <p:txBody>
          <a:bodyPr/>
          <a:lstStyle/>
          <a:p>
            <a:pPr marL="0" indent="0" algn="ctr">
              <a:buNone/>
            </a:pPr>
            <a:r>
              <a:rPr lang="en-AU" sz="100" b="1" dirty="0">
                <a:solidFill>
                  <a:srgbClr val="00B0F0"/>
                </a:solidFill>
                <a:latin typeface="Calibri" pitchFamily="34" charset="0"/>
                <a:cs typeface="Calibri" pitchFamily="34" charset="0"/>
              </a:rPr>
              <a:t>    </a:t>
            </a:r>
          </a:p>
          <a:p>
            <a:pPr marL="457200" indent="-457200">
              <a:buAutoNum type="arabicPeriod"/>
            </a:pPr>
            <a:r>
              <a:rPr lang="en-AU" sz="2800" b="1" i="1" dirty="0">
                <a:solidFill>
                  <a:schemeClr val="accent2">
                    <a:lumMod val="60000"/>
                    <a:lumOff val="40000"/>
                  </a:schemeClr>
                </a:solidFill>
                <a:latin typeface="Calibri" pitchFamily="34" charset="0"/>
                <a:cs typeface="Calibri" pitchFamily="34" charset="0"/>
              </a:rPr>
              <a:t>A survey was conducted </a:t>
            </a:r>
            <a:r>
              <a:rPr lang="en-AU" sz="2800" b="1" i="1" dirty="0">
                <a:solidFill>
                  <a:schemeClr val="bg1"/>
                </a:solidFill>
                <a:latin typeface="Calibri" pitchFamily="34" charset="0"/>
                <a:cs typeface="Calibri" pitchFamily="34" charset="0"/>
              </a:rPr>
              <a:t>to learn more about students’ perceptions of 	online learning. </a:t>
            </a:r>
          </a:p>
          <a:p>
            <a:pPr marL="0" indent="0">
              <a:buNone/>
            </a:pPr>
            <a:endParaRPr lang="en-AU" sz="2000" b="1" i="1" dirty="0">
              <a:solidFill>
                <a:schemeClr val="bg1"/>
              </a:solidFill>
              <a:latin typeface="Calibri" pitchFamily="34" charset="0"/>
              <a:cs typeface="Calibri" pitchFamily="34" charset="0"/>
            </a:endParaRPr>
          </a:p>
          <a:p>
            <a:pPr marL="0" indent="0">
              <a:buNone/>
            </a:pPr>
            <a:r>
              <a:rPr lang="en-AU" sz="2800" b="1" i="1" dirty="0">
                <a:solidFill>
                  <a:schemeClr val="bg1">
                    <a:lumMod val="50000"/>
                  </a:schemeClr>
                </a:solidFill>
                <a:latin typeface="Calibri" pitchFamily="34" charset="0"/>
                <a:cs typeface="Calibri" pitchFamily="34" charset="0"/>
              </a:rPr>
              <a:t>2.   Globalisation leads to many benefits but also causes significant  	problems.</a:t>
            </a:r>
          </a:p>
          <a:p>
            <a:pPr marL="0" indent="0">
              <a:buNone/>
            </a:pPr>
            <a:endParaRPr lang="en-AU" sz="1000" b="1" i="1" dirty="0">
              <a:solidFill>
                <a:schemeClr val="bg1"/>
              </a:solidFill>
              <a:latin typeface="Calibri" pitchFamily="34" charset="0"/>
              <a:cs typeface="Calibri" pitchFamily="34" charset="0"/>
            </a:endParaRPr>
          </a:p>
          <a:p>
            <a:pPr marL="0" indent="0">
              <a:buNone/>
            </a:pPr>
            <a:endParaRPr lang="en-AU" sz="1000" b="1" i="1" dirty="0">
              <a:solidFill>
                <a:schemeClr val="bg1"/>
              </a:solidFill>
              <a:latin typeface="Calibri" pitchFamily="34" charset="0"/>
              <a:cs typeface="Calibri" pitchFamily="34" charset="0"/>
            </a:endParaRPr>
          </a:p>
          <a:p>
            <a:pPr marL="0" indent="0">
              <a:buNone/>
            </a:pPr>
            <a:r>
              <a:rPr lang="en-AU" sz="2800" b="1" i="1" dirty="0">
                <a:solidFill>
                  <a:schemeClr val="accent2">
                    <a:lumMod val="60000"/>
                    <a:lumOff val="40000"/>
                  </a:schemeClr>
                </a:solidFill>
                <a:latin typeface="Calibri" pitchFamily="34" charset="0"/>
                <a:cs typeface="Calibri" pitchFamily="34" charset="0"/>
              </a:rPr>
              <a:t>3.   The patient was given </a:t>
            </a:r>
            <a:r>
              <a:rPr lang="en-AU" sz="2800" b="1" i="1" dirty="0">
                <a:solidFill>
                  <a:schemeClr val="bg1"/>
                </a:solidFill>
                <a:latin typeface="Calibri" pitchFamily="34" charset="0"/>
                <a:cs typeface="Calibri" pitchFamily="34" charset="0"/>
              </a:rPr>
              <a:t>an injection and </a:t>
            </a:r>
            <a:r>
              <a:rPr lang="en-AU" sz="2800" b="1" i="1" dirty="0">
                <a:solidFill>
                  <a:schemeClr val="accent2">
                    <a:lumMod val="60000"/>
                    <a:lumOff val="40000"/>
                  </a:schemeClr>
                </a:solidFill>
                <a:latin typeface="Calibri" pitchFamily="34" charset="0"/>
                <a:cs typeface="Calibri" pitchFamily="34" charset="0"/>
              </a:rPr>
              <a:t>was prescribed </a:t>
            </a:r>
            <a:r>
              <a:rPr lang="en-AU" sz="2800" b="1" i="1" dirty="0">
                <a:solidFill>
                  <a:schemeClr val="bg1"/>
                </a:solidFill>
                <a:latin typeface="Calibri" pitchFamily="34" charset="0"/>
                <a:cs typeface="Calibri" pitchFamily="34" charset="0"/>
              </a:rPr>
              <a:t>antibiotics.</a:t>
            </a:r>
            <a:endParaRPr lang="en-AU" sz="2600" i="1" dirty="0">
              <a:solidFill>
                <a:schemeClr val="accent1">
                  <a:lumMod val="50000"/>
                </a:schemeClr>
              </a:solidFill>
              <a:latin typeface="+mj-lt"/>
              <a:cs typeface="Calibri" pitchFamily="34" charset="0"/>
            </a:endParaRPr>
          </a:p>
        </p:txBody>
      </p:sp>
    </p:spTree>
    <p:extLst>
      <p:ext uri="{BB962C8B-B14F-4D97-AF65-F5344CB8AC3E}">
        <p14:creationId xmlns:p14="http://schemas.microsoft.com/office/powerpoint/2010/main" val="265668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730309"/>
            <a:ext cx="7574314" cy="2773479"/>
          </a:xfrm>
        </p:spPr>
        <p:txBody>
          <a:bodyPr/>
          <a:lstStyle/>
          <a:p>
            <a:r>
              <a:rPr lang="en-US" sz="4400" b="1" dirty="0"/>
              <a:t>Workshop Objectives</a:t>
            </a:r>
            <a:endParaRPr lang="en-US" sz="4400" b="1" dirty="0">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887238"/>
            <a:ext cx="6514351" cy="3115437"/>
          </a:xfrm>
        </p:spPr>
        <p:txBody>
          <a:bodyPr/>
          <a:lstStyle/>
          <a:p>
            <a:pPr>
              <a:lnSpc>
                <a:spcPct val="100000"/>
              </a:lnSpc>
            </a:pPr>
            <a:r>
              <a:rPr lang="en-AU" sz="3200" dirty="0"/>
              <a:t>1. </a:t>
            </a:r>
            <a:r>
              <a:rPr lang="en-AU" sz="3200" dirty="0">
                <a:latin typeface="+mn-lt"/>
              </a:rPr>
              <a:t>To understand the characteristics of academic writing </a:t>
            </a:r>
            <a:endParaRPr lang="en-AU" altLang="ja-JP" sz="3200" dirty="0">
              <a:latin typeface="+mn-lt"/>
              <a:ea typeface="ＭＳ Ｐゴシック" charset="-128"/>
            </a:endParaRPr>
          </a:p>
          <a:p>
            <a:pPr>
              <a:lnSpc>
                <a:spcPct val="100000"/>
              </a:lnSpc>
            </a:pPr>
            <a:endParaRPr lang="en-AU" sz="3200" dirty="0">
              <a:latin typeface="+mn-lt"/>
            </a:endParaRPr>
          </a:p>
          <a:p>
            <a:pPr>
              <a:lnSpc>
                <a:spcPct val="100000"/>
              </a:lnSpc>
            </a:pPr>
            <a:r>
              <a:rPr lang="en-AU" sz="3200" dirty="0">
                <a:latin typeface="+mn-lt"/>
              </a:rPr>
              <a:t>2. To analyse examples of academic writing</a:t>
            </a:r>
          </a:p>
        </p:txBody>
      </p:sp>
      <p:sp>
        <p:nvSpPr>
          <p:cNvPr id="4" name="TextBox 3">
            <a:extLst>
              <a:ext uri="{FF2B5EF4-FFF2-40B4-BE49-F238E27FC236}">
                <a16:creationId xmlns:a16="http://schemas.microsoft.com/office/drawing/2014/main" id="{DB6468E6-B1F6-3E45-B41A-23AE5F598A57}"/>
              </a:ext>
            </a:extLst>
          </p:cNvPr>
          <p:cNvSpPr txBox="1"/>
          <p:nvPr/>
        </p:nvSpPr>
        <p:spPr>
          <a:xfrm>
            <a:off x="627854" y="6362081"/>
            <a:ext cx="1905796" cy="400110"/>
          </a:xfrm>
          <a:prstGeom prst="rect">
            <a:avLst/>
          </a:prstGeom>
          <a:noFill/>
        </p:spPr>
        <p:txBody>
          <a:bodyPr wrap="square" rtlCol="0">
            <a:spAutoFit/>
          </a:bodyPr>
          <a:lstStyle/>
          <a:p>
            <a:r>
              <a:rPr lang="en-US" sz="1000" dirty="0">
                <a:solidFill>
                  <a:schemeClr val="bg1"/>
                </a:solidFill>
              </a:rPr>
              <a:t>UTS HELPS</a:t>
            </a:r>
          </a:p>
          <a:p>
            <a:endParaRPr lang="en-US" sz="1000" dirty="0">
              <a:solidFill>
                <a:schemeClr val="bg1"/>
              </a:solidFill>
            </a:endParaRP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751967" y="2192260"/>
            <a:ext cx="10552670" cy="3217853"/>
          </a:xfrm>
        </p:spPr>
        <p:txBody>
          <a:bodyPr/>
          <a:lstStyle/>
          <a:p>
            <a:pPr marL="0" indent="0" algn="ctr">
              <a:buNone/>
            </a:pPr>
            <a:r>
              <a:rPr lang="en-AU" sz="1800" b="1" dirty="0">
                <a:solidFill>
                  <a:schemeClr val="accent1">
                    <a:lumMod val="50000"/>
                  </a:schemeClr>
                </a:solidFill>
                <a:latin typeface="+mj-lt"/>
                <a:cs typeface="Calibri" pitchFamily="34" charset="0"/>
              </a:rPr>
              <a:t> </a:t>
            </a:r>
          </a:p>
          <a:p>
            <a:pPr marL="0" indent="0">
              <a:buNone/>
            </a:pPr>
            <a:r>
              <a:rPr lang="en-AU" sz="600" b="1" i="1" dirty="0">
                <a:solidFill>
                  <a:schemeClr val="accent1">
                    <a:lumMod val="50000"/>
                  </a:schemeClr>
                </a:solidFill>
                <a:latin typeface="+mj-lt"/>
                <a:cs typeface="Calibri" pitchFamily="34" charset="0"/>
              </a:rPr>
              <a:t>     </a:t>
            </a:r>
          </a:p>
          <a:p>
            <a:pPr marL="0" indent="0">
              <a:buNone/>
            </a:pPr>
            <a:r>
              <a:rPr lang="en-AU" sz="2400" b="1" i="1" dirty="0">
                <a:solidFill>
                  <a:schemeClr val="accent1">
                    <a:lumMod val="75000"/>
                  </a:schemeClr>
                </a:solidFill>
                <a:latin typeface="+mj-lt"/>
                <a:cs typeface="Calibri" pitchFamily="34" charset="0"/>
              </a:rPr>
              <a:t>	   </a:t>
            </a:r>
            <a:r>
              <a:rPr lang="en-AU" sz="2800" b="1" i="1" dirty="0">
                <a:solidFill>
                  <a:schemeClr val="accent1">
                    <a:lumMod val="75000"/>
                  </a:schemeClr>
                </a:solidFill>
                <a:latin typeface="+mj-lt"/>
                <a:cs typeface="Calibri" pitchFamily="34" charset="0"/>
              </a:rPr>
              <a:t>Personal</a:t>
            </a:r>
            <a:r>
              <a:rPr lang="en-AU" sz="2800" dirty="0">
                <a:solidFill>
                  <a:schemeClr val="accent1">
                    <a:lumMod val="75000"/>
                  </a:schemeClr>
                </a:solidFill>
                <a:latin typeface="+mj-lt"/>
                <a:cs typeface="Calibri" pitchFamily="34" charset="0"/>
              </a:rPr>
              <a:t> 				</a:t>
            </a:r>
            <a:r>
              <a:rPr lang="en-AU" sz="2800" b="1" i="1" dirty="0">
                <a:solidFill>
                  <a:schemeClr val="accent1">
                    <a:lumMod val="75000"/>
                  </a:schemeClr>
                </a:solidFill>
                <a:latin typeface="+mj-lt"/>
                <a:cs typeface="Calibri" pitchFamily="34" charset="0"/>
              </a:rPr>
              <a:t>Impersonal</a:t>
            </a:r>
            <a:r>
              <a:rPr lang="en-AU" sz="2800" dirty="0">
                <a:solidFill>
                  <a:schemeClr val="accent1">
                    <a:lumMod val="75000"/>
                  </a:schemeClr>
                </a:solidFill>
                <a:latin typeface="+mj-lt"/>
                <a:cs typeface="Calibri" pitchFamily="34" charset="0"/>
              </a:rPr>
              <a:t> </a:t>
            </a:r>
          </a:p>
          <a:p>
            <a:pPr marL="0" indent="0">
              <a:buNone/>
            </a:pPr>
            <a:r>
              <a:rPr lang="en-AU" sz="1050" dirty="0">
                <a:solidFill>
                  <a:schemeClr val="accent1">
                    <a:lumMod val="75000"/>
                  </a:schemeClr>
                </a:solidFill>
                <a:latin typeface="+mj-lt"/>
                <a:cs typeface="Calibri" pitchFamily="34" charset="0"/>
              </a:rPr>
              <a:t>  </a:t>
            </a:r>
          </a:p>
          <a:p>
            <a:pPr marL="0" indent="0">
              <a:buNone/>
            </a:pPr>
            <a:r>
              <a:rPr lang="en-AU" sz="2800" i="1" dirty="0">
                <a:solidFill>
                  <a:schemeClr val="accent1">
                    <a:lumMod val="75000"/>
                  </a:schemeClr>
                </a:solidFill>
                <a:latin typeface="+mj-lt"/>
                <a:cs typeface="Calibri" pitchFamily="34" charset="0"/>
              </a:rPr>
              <a:t>	We believe that….		Research has shown that….</a:t>
            </a:r>
          </a:p>
          <a:p>
            <a:pPr marL="0" indent="0">
              <a:buNone/>
            </a:pPr>
            <a:r>
              <a:rPr lang="en-AU" sz="1800" i="1" dirty="0">
                <a:solidFill>
                  <a:schemeClr val="accent1">
                    <a:lumMod val="75000"/>
                  </a:schemeClr>
                </a:solidFill>
                <a:latin typeface="+mj-lt"/>
                <a:cs typeface="Calibri" pitchFamily="34" charset="0"/>
              </a:rPr>
              <a:t> </a:t>
            </a:r>
          </a:p>
          <a:p>
            <a:pPr marL="0" indent="0">
              <a:buNone/>
            </a:pPr>
            <a:r>
              <a:rPr lang="en-AU" sz="2800" i="1" dirty="0">
                <a:solidFill>
                  <a:schemeClr val="accent1">
                    <a:lumMod val="75000"/>
                  </a:schemeClr>
                </a:solidFill>
                <a:latin typeface="+mj-lt"/>
                <a:cs typeface="Calibri" pitchFamily="34" charset="0"/>
              </a:rPr>
              <a:t>	In my opinion….			According to Smith (2018)….</a:t>
            </a:r>
          </a:p>
          <a:p>
            <a:pPr marL="0" indent="0" algn="ctr">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Title 4"/>
          <p:cNvSpPr>
            <a:spLocks noGrp="1"/>
          </p:cNvSpPr>
          <p:nvPr>
            <p:ph type="title"/>
          </p:nvPr>
        </p:nvSpPr>
        <p:spPr>
          <a:xfrm>
            <a:off x="751967" y="1660558"/>
            <a:ext cx="10326658" cy="1000685"/>
          </a:xfrm>
        </p:spPr>
        <p:txBody>
          <a:bodyPr/>
          <a:lstStyle/>
          <a:p>
            <a:r>
              <a:rPr lang="en-AU" sz="2800" b="1" dirty="0">
                <a:solidFill>
                  <a:schemeClr val="accent1">
                    <a:lumMod val="50000"/>
                  </a:schemeClr>
                </a:solidFill>
                <a:latin typeface="+mn-lt"/>
                <a:cs typeface="Calibri" pitchFamily="34" charset="0"/>
              </a:rPr>
              <a:t>Avoid using personal language</a:t>
            </a:r>
            <a:r>
              <a:rPr lang="en-AU" sz="2800" dirty="0">
                <a:solidFill>
                  <a:schemeClr val="accent1">
                    <a:lumMod val="50000"/>
                  </a:schemeClr>
                </a:solidFill>
                <a:latin typeface="+mn-lt"/>
                <a:cs typeface="Calibri" pitchFamily="34" charset="0"/>
              </a:rPr>
              <a:t> </a:t>
            </a:r>
            <a:br>
              <a:rPr lang="en-AU" sz="3600" dirty="0">
                <a:solidFill>
                  <a:schemeClr val="accent1">
                    <a:lumMod val="50000"/>
                  </a:schemeClr>
                </a:solidFill>
                <a:cs typeface="Calibri" pitchFamily="34" charset="0"/>
              </a:rPr>
            </a:br>
            <a:endParaRPr lang="en-AU" dirty="0"/>
          </a:p>
        </p:txBody>
      </p:sp>
      <p:sp>
        <p:nvSpPr>
          <p:cNvPr id="6" name="Title 1">
            <a:extLst>
              <a:ext uri="{FF2B5EF4-FFF2-40B4-BE49-F238E27FC236}">
                <a16:creationId xmlns:a16="http://schemas.microsoft.com/office/drawing/2014/main" id="{0A55C11A-C80E-3E4B-B07F-C2A11A5D935B}"/>
              </a:ext>
            </a:extLst>
          </p:cNvPr>
          <p:cNvSpPr txBox="1">
            <a:spLocks/>
          </p:cNvSpPr>
          <p:nvPr/>
        </p:nvSpPr>
        <p:spPr>
          <a:xfrm>
            <a:off x="627854" y="467231"/>
            <a:ext cx="10326658" cy="10006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pPr marL="342900" indent="-342900" algn="ctr"/>
            <a:r>
              <a:rPr lang="en-AU" sz="4400" b="1" dirty="0">
                <a:solidFill>
                  <a:schemeClr val="accent1">
                    <a:lumMod val="50000"/>
                  </a:schemeClr>
                </a:solidFill>
                <a:cs typeface="Calibri" pitchFamily="34" charset="0"/>
              </a:rPr>
              <a:t>Writing Clearly</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404295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627854" y="3178629"/>
            <a:ext cx="10552670" cy="2630500"/>
          </a:xfrm>
        </p:spPr>
        <p:txBody>
          <a:bodyPr/>
          <a:lstStyle/>
          <a:p>
            <a:pPr marL="0" indent="0">
              <a:buNone/>
            </a:pPr>
            <a:r>
              <a:rPr lang="en-AU" sz="2800" i="1" dirty="0">
                <a:solidFill>
                  <a:schemeClr val="accent1">
                    <a:lumMod val="75000"/>
                  </a:schemeClr>
                </a:solidFill>
                <a:latin typeface="+mj-lt"/>
                <a:cs typeface="Calibri" pitchFamily="34" charset="0"/>
              </a:rPr>
              <a:t>In my opinion, globalisation is a process that increases inequality within, and between, nations.</a:t>
            </a:r>
          </a:p>
          <a:p>
            <a:pPr marL="0" indent="0">
              <a:buNone/>
            </a:pPr>
            <a:endParaRPr lang="en-AU" sz="2800" i="1" dirty="0">
              <a:solidFill>
                <a:schemeClr val="accent1">
                  <a:lumMod val="75000"/>
                </a:schemeClr>
              </a:solidFill>
              <a:latin typeface="+mj-lt"/>
              <a:cs typeface="Calibri" pitchFamily="34" charset="0"/>
            </a:endParaRPr>
          </a:p>
          <a:p>
            <a:pPr marL="0" indent="0">
              <a:buNone/>
            </a:pPr>
            <a:r>
              <a:rPr lang="en-AU" sz="2800" b="1" i="1" dirty="0">
                <a:solidFill>
                  <a:schemeClr val="accent1">
                    <a:lumMod val="75000"/>
                  </a:schemeClr>
                </a:solidFill>
                <a:cs typeface="Calibri" pitchFamily="34" charset="0"/>
              </a:rPr>
              <a:t>ANSWER: </a:t>
            </a:r>
            <a:r>
              <a:rPr lang="en-AU" sz="2800" i="1" dirty="0">
                <a:solidFill>
                  <a:schemeClr val="accent1">
                    <a:lumMod val="75000"/>
                  </a:schemeClr>
                </a:solidFill>
                <a:cs typeface="Calibri" pitchFamily="34" charset="0"/>
              </a:rPr>
              <a:t>Globalisation is a process that increases inequality within, and between, nations.</a:t>
            </a:r>
          </a:p>
          <a:p>
            <a:pPr marL="0" indent="0">
              <a:buNone/>
            </a:pPr>
            <a:endParaRPr lang="en-AU" sz="2600" i="1" dirty="0">
              <a:solidFill>
                <a:schemeClr val="accent1">
                  <a:lumMod val="50000"/>
                </a:schemeClr>
              </a:solidFill>
              <a:latin typeface="+mj-lt"/>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Title 4"/>
          <p:cNvSpPr>
            <a:spLocks noGrp="1"/>
          </p:cNvSpPr>
          <p:nvPr>
            <p:ph type="title"/>
          </p:nvPr>
        </p:nvSpPr>
        <p:spPr>
          <a:xfrm>
            <a:off x="751967" y="1660558"/>
            <a:ext cx="10326658" cy="1000685"/>
          </a:xfrm>
        </p:spPr>
        <p:txBody>
          <a:bodyPr/>
          <a:lstStyle/>
          <a:p>
            <a:r>
              <a:rPr lang="en-AU" sz="3600" dirty="0">
                <a:solidFill>
                  <a:schemeClr val="accent1">
                    <a:lumMod val="50000"/>
                  </a:schemeClr>
                </a:solidFill>
                <a:cs typeface="Calibri" pitchFamily="34" charset="0"/>
              </a:rPr>
              <a:t>How could this sentence be changed to remove personal language?</a:t>
            </a:r>
            <a:endParaRPr lang="en-AU" dirty="0"/>
          </a:p>
        </p:txBody>
      </p:sp>
      <p:sp>
        <p:nvSpPr>
          <p:cNvPr id="6" name="Title 1">
            <a:extLst>
              <a:ext uri="{FF2B5EF4-FFF2-40B4-BE49-F238E27FC236}">
                <a16:creationId xmlns:a16="http://schemas.microsoft.com/office/drawing/2014/main" id="{0A55C11A-C80E-3E4B-B07F-C2A11A5D935B}"/>
              </a:ext>
            </a:extLst>
          </p:cNvPr>
          <p:cNvSpPr txBox="1">
            <a:spLocks/>
          </p:cNvSpPr>
          <p:nvPr/>
        </p:nvSpPr>
        <p:spPr>
          <a:xfrm>
            <a:off x="627854" y="467231"/>
            <a:ext cx="10326658" cy="10006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pPr marL="342900" indent="-342900" algn="ctr"/>
            <a:r>
              <a:rPr lang="en-AU" sz="4400" b="1" dirty="0">
                <a:solidFill>
                  <a:schemeClr val="accent1">
                    <a:lumMod val="50000"/>
                  </a:schemeClr>
                </a:solidFill>
                <a:cs typeface="Calibri" pitchFamily="34" charset="0"/>
              </a:rPr>
              <a:t>Writing Clearly</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77491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2773981" y="2665197"/>
            <a:ext cx="7318942" cy="1483672"/>
          </a:xfrm>
        </p:spPr>
        <p:txBody>
          <a:bodyPr/>
          <a:lstStyle/>
          <a:p>
            <a:r>
              <a:rPr lang="en-AU" sz="6000" b="1" dirty="0"/>
              <a:t>4. Using Evidence</a:t>
            </a:r>
            <a:endParaRPr lang="en-US" sz="6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876" y="3444937"/>
            <a:ext cx="4176583" cy="2969291"/>
          </a:xfrm>
          <a:prstGeom prst="rect">
            <a:avLst/>
          </a:prstGeom>
        </p:spPr>
      </p:pic>
    </p:spTree>
    <p:extLst>
      <p:ext uri="{BB962C8B-B14F-4D97-AF65-F5344CB8AC3E}">
        <p14:creationId xmlns:p14="http://schemas.microsoft.com/office/powerpoint/2010/main" val="1279006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rPr>
              <a:t>All claims need supporting evidence</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useBgFill="1">
        <p:nvSpPr>
          <p:cNvPr id="5" name="Content Placeholder 2"/>
          <p:cNvSpPr txBox="1">
            <a:spLocks/>
          </p:cNvSpPr>
          <p:nvPr/>
        </p:nvSpPr>
        <p:spPr>
          <a:xfrm>
            <a:off x="976076" y="1802989"/>
            <a:ext cx="10494361" cy="1491989"/>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9"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9"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Arial" charset="0"/>
              <a:buNone/>
            </a:pPr>
            <a:r>
              <a:rPr lang="en-US" sz="3600" dirty="0">
                <a:solidFill>
                  <a:schemeClr val="accent1">
                    <a:lumMod val="75000"/>
                  </a:schemeClr>
                </a:solidFill>
              </a:rPr>
              <a:t>Women make better nurses because they are more nurturing and caring than men.</a:t>
            </a:r>
          </a:p>
        </p:txBody>
      </p:sp>
      <p:pic>
        <p:nvPicPr>
          <p:cNvPr id="4" name="Picture 3" descr="Red Cross Mark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594" y="2472982"/>
            <a:ext cx="852812" cy="852812"/>
          </a:xfrm>
          <a:prstGeom prst="rect">
            <a:avLst/>
          </a:prstGeom>
        </p:spPr>
      </p:pic>
      <p:pic>
        <p:nvPicPr>
          <p:cNvPr id="6" name="Picture 5" descr="Red Cross Mark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372" y="4352364"/>
            <a:ext cx="852812" cy="852812"/>
          </a:xfrm>
          <a:prstGeom prst="rect">
            <a:avLst/>
          </a:prstGeom>
        </p:spPr>
      </p:pic>
      <p:sp>
        <p:nvSpPr>
          <p:cNvPr id="2" name="Rectangle 1"/>
          <p:cNvSpPr/>
          <p:nvPr/>
        </p:nvSpPr>
        <p:spPr>
          <a:xfrm>
            <a:off x="976076" y="3752200"/>
            <a:ext cx="9488724" cy="1200329"/>
          </a:xfrm>
          <a:prstGeom prst="rect">
            <a:avLst/>
          </a:prstGeom>
        </p:spPr>
        <p:txBody>
          <a:bodyPr wrap="square">
            <a:spAutoFit/>
          </a:bodyPr>
          <a:lstStyle/>
          <a:p>
            <a:r>
              <a:rPr lang="en-AU" sz="3600" dirty="0">
                <a:solidFill>
                  <a:schemeClr val="accent1">
                    <a:lumMod val="75000"/>
                  </a:schemeClr>
                </a:solidFill>
              </a:rPr>
              <a:t>COVID-19 is the worst pandemic the world has ever faced.</a:t>
            </a:r>
          </a:p>
        </p:txBody>
      </p:sp>
    </p:spTree>
    <p:extLst>
      <p:ext uri="{BB962C8B-B14F-4D97-AF65-F5344CB8AC3E}">
        <p14:creationId xmlns:p14="http://schemas.microsoft.com/office/powerpoint/2010/main" val="35000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rPr>
              <a:t>All claims need supporting evidence</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1193791" y="2324388"/>
            <a:ext cx="9488724" cy="1754326"/>
          </a:xfrm>
          <a:prstGeom prst="rect">
            <a:avLst/>
          </a:prstGeom>
        </p:spPr>
        <p:txBody>
          <a:bodyPr wrap="square">
            <a:spAutoFit/>
          </a:bodyPr>
          <a:lstStyle/>
          <a:p>
            <a:r>
              <a:rPr lang="en-AU" sz="3600" dirty="0">
                <a:solidFill>
                  <a:schemeClr val="accent1">
                    <a:lumMod val="75000"/>
                  </a:schemeClr>
                </a:solidFill>
              </a:rPr>
              <a:t>According to the World Health Organisation (2021), COVID-19 disrupted more lives than any previous pandemic.</a:t>
            </a:r>
          </a:p>
        </p:txBody>
      </p:sp>
    </p:spTree>
    <p:extLst>
      <p:ext uri="{BB962C8B-B14F-4D97-AF65-F5344CB8AC3E}">
        <p14:creationId xmlns:p14="http://schemas.microsoft.com/office/powerpoint/2010/main" val="104092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rPr>
              <a:t>The strength of your claims should match the strength of the evidence</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1478895" y="2324388"/>
            <a:ext cx="9488724" cy="4339650"/>
          </a:xfrm>
          <a:prstGeom prst="rect">
            <a:avLst/>
          </a:prstGeom>
        </p:spPr>
        <p:txBody>
          <a:bodyPr wrap="square">
            <a:spAutoFit/>
          </a:bodyPr>
          <a:lstStyle/>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a:p>
            <a:pPr>
              <a:buFont typeface="Arial" charset="0"/>
              <a:buNone/>
            </a:pPr>
            <a:r>
              <a:rPr lang="en-US" altLang="ja-JP" sz="3600" i="1" dirty="0">
                <a:solidFill>
                  <a:schemeClr val="accent1">
                    <a:lumMod val="75000"/>
                  </a:schemeClr>
                </a:solidFill>
                <a:latin typeface="Calibri" pitchFamily="34" charset="0"/>
                <a:cs typeface="Century Gothic" pitchFamily="34" charset="0"/>
              </a:rPr>
              <a:t>In the reading test, the five children who were taught to read using phonics performed better overall than the five children taught using the whole word method (Jones, 2020). This proves that the phonics method is a better choice for schools.</a:t>
            </a:r>
          </a:p>
          <a:p>
            <a:endParaRPr lang="en-AU" sz="3600" dirty="0">
              <a:solidFill>
                <a:schemeClr val="accent1">
                  <a:lumMod val="75000"/>
                </a:schemeClr>
              </a:solidFill>
            </a:endParaRPr>
          </a:p>
        </p:txBody>
      </p:sp>
    </p:spTree>
    <p:extLst>
      <p:ext uri="{BB962C8B-B14F-4D97-AF65-F5344CB8AC3E}">
        <p14:creationId xmlns:p14="http://schemas.microsoft.com/office/powerpoint/2010/main" val="20324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rPr>
              <a:t>The strength of your claims should match the strength of the evidence</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1478895" y="2324388"/>
            <a:ext cx="9488724" cy="4339650"/>
          </a:xfrm>
          <a:prstGeom prst="rect">
            <a:avLst/>
          </a:prstGeom>
        </p:spPr>
        <p:txBody>
          <a:bodyPr wrap="square">
            <a:spAutoFit/>
          </a:bodyPr>
          <a:lstStyle/>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a:p>
            <a:pPr>
              <a:buFont typeface="Arial" charset="0"/>
              <a:buNone/>
            </a:pPr>
            <a:r>
              <a:rPr lang="en-US" altLang="ja-JP" sz="3600" i="1" dirty="0">
                <a:solidFill>
                  <a:schemeClr val="accent1">
                    <a:lumMod val="75000"/>
                  </a:schemeClr>
                </a:solidFill>
                <a:latin typeface="Calibri" pitchFamily="34" charset="0"/>
                <a:cs typeface="Century Gothic" pitchFamily="34" charset="0"/>
              </a:rPr>
              <a:t>In the reading test, the five children who were taught to read using phonics performed better overall than the five children taught using the whole word method (Jones, 2020). This </a:t>
            </a:r>
            <a:r>
              <a:rPr lang="en-US" altLang="ja-JP" sz="3600" b="1" i="1" dirty="0">
                <a:solidFill>
                  <a:schemeClr val="accent2"/>
                </a:solidFill>
                <a:latin typeface="Calibri" pitchFamily="34" charset="0"/>
                <a:cs typeface="Century Gothic" pitchFamily="34" charset="0"/>
              </a:rPr>
              <a:t>may indicate </a:t>
            </a:r>
            <a:r>
              <a:rPr lang="en-US" altLang="ja-JP" sz="3600" i="1" dirty="0">
                <a:solidFill>
                  <a:schemeClr val="accent1">
                    <a:lumMod val="75000"/>
                  </a:schemeClr>
                </a:solidFill>
                <a:latin typeface="Calibri" pitchFamily="34" charset="0"/>
                <a:cs typeface="Century Gothic" pitchFamily="34" charset="0"/>
              </a:rPr>
              <a:t>that the phonics method is a better choice for schools.</a:t>
            </a:r>
          </a:p>
          <a:p>
            <a:endParaRPr lang="en-AU" sz="3600" dirty="0">
              <a:solidFill>
                <a:schemeClr val="accent1">
                  <a:lumMod val="75000"/>
                </a:schemeClr>
              </a:solidFill>
            </a:endParaRPr>
          </a:p>
        </p:txBody>
      </p:sp>
    </p:spTree>
    <p:extLst>
      <p:ext uri="{BB962C8B-B14F-4D97-AF65-F5344CB8AC3E}">
        <p14:creationId xmlns:p14="http://schemas.microsoft.com/office/powerpoint/2010/main" val="1367851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6885" y="428918"/>
            <a:ext cx="5116286" cy="1046440"/>
          </a:xfrm>
          <a:prstGeom prst="rect">
            <a:avLst/>
          </a:prstGeom>
          <a:noFill/>
        </p:spPr>
        <p:txBody>
          <a:bodyPr wrap="square" rtlCol="0">
            <a:spAutoFit/>
          </a:bodyPr>
          <a:lstStyle/>
          <a:p>
            <a:r>
              <a:rPr lang="en-US" altLang="en-US" sz="4400" b="1" dirty="0">
                <a:solidFill>
                  <a:schemeClr val="accent1">
                    <a:lumMod val="75000"/>
                  </a:schemeClr>
                </a:solidFill>
                <a:latin typeface="+mj-lt"/>
                <a:ea typeface="ＭＳ Ｐゴシック" pitchFamily="34" charset="-128"/>
                <a:cs typeface="Century Gothic" pitchFamily="34" charset="0"/>
              </a:rPr>
              <a:t>Strength of claims</a:t>
            </a:r>
          </a:p>
          <a:p>
            <a:endParaRPr lang="en-AU" dirty="0"/>
          </a:p>
        </p:txBody>
      </p:sp>
      <p:sp>
        <p:nvSpPr>
          <p:cNvPr id="7" name="Left-Right Arrow 6"/>
          <p:cNvSpPr/>
          <p:nvPr/>
        </p:nvSpPr>
        <p:spPr>
          <a:xfrm>
            <a:off x="333829" y="2002971"/>
            <a:ext cx="11582399" cy="1832429"/>
          </a:xfrm>
          <a:prstGeom prst="leftRightArrow">
            <a:avLst/>
          </a:prstGeom>
          <a:solidFill>
            <a:schemeClr val="accent2">
              <a:lumMod val="75000"/>
            </a:schemeClr>
          </a:solidFill>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4" name="TextBox 3"/>
          <p:cNvSpPr txBox="1"/>
          <p:nvPr/>
        </p:nvSpPr>
        <p:spPr>
          <a:xfrm>
            <a:off x="322945" y="4158344"/>
            <a:ext cx="2206172" cy="3108543"/>
          </a:xfrm>
          <a:prstGeom prst="rect">
            <a:avLst/>
          </a:prstGeom>
          <a:noFill/>
        </p:spPr>
        <p:txBody>
          <a:bodyPr wrap="square" rtlCol="0">
            <a:spAutoFit/>
          </a:bodyPr>
          <a:lstStyle/>
          <a:p>
            <a:r>
              <a:rPr lang="en-AU" sz="3200" dirty="0">
                <a:solidFill>
                  <a:schemeClr val="accent1">
                    <a:lumMod val="75000"/>
                  </a:schemeClr>
                </a:solidFill>
              </a:rPr>
              <a:t>Certainly</a:t>
            </a:r>
          </a:p>
          <a:p>
            <a:r>
              <a:rPr lang="en-AU" sz="1200" dirty="0">
                <a:solidFill>
                  <a:schemeClr val="accent1">
                    <a:lumMod val="75000"/>
                  </a:schemeClr>
                </a:solidFill>
              </a:rPr>
              <a:t> </a:t>
            </a:r>
          </a:p>
          <a:p>
            <a:r>
              <a:rPr lang="en-AU" sz="3200" dirty="0">
                <a:solidFill>
                  <a:schemeClr val="accent1">
                    <a:lumMod val="75000"/>
                  </a:schemeClr>
                </a:solidFill>
              </a:rPr>
              <a:t>Definitely</a:t>
            </a:r>
          </a:p>
          <a:p>
            <a:endParaRPr lang="en-AU" sz="1200" dirty="0">
              <a:solidFill>
                <a:schemeClr val="accent1">
                  <a:lumMod val="75000"/>
                </a:schemeClr>
              </a:solidFill>
            </a:endParaRPr>
          </a:p>
          <a:p>
            <a:r>
              <a:rPr lang="en-AU" sz="3200" dirty="0">
                <a:solidFill>
                  <a:schemeClr val="accent1">
                    <a:lumMod val="75000"/>
                  </a:schemeClr>
                </a:solidFill>
              </a:rPr>
              <a:t>Proves</a:t>
            </a:r>
          </a:p>
          <a:p>
            <a:r>
              <a:rPr lang="en-AU" sz="1200" dirty="0">
                <a:solidFill>
                  <a:schemeClr val="accent1">
                    <a:lumMod val="75000"/>
                  </a:schemeClr>
                </a:solidFill>
              </a:rPr>
              <a:t> </a:t>
            </a:r>
          </a:p>
          <a:p>
            <a:r>
              <a:rPr lang="en-AU" sz="3200" dirty="0">
                <a:solidFill>
                  <a:schemeClr val="accent1">
                    <a:lumMod val="75000"/>
                  </a:schemeClr>
                </a:solidFill>
              </a:rPr>
              <a:t>Shows</a:t>
            </a:r>
          </a:p>
          <a:p>
            <a:endParaRPr lang="en-AU" sz="3200" dirty="0">
              <a:solidFill>
                <a:schemeClr val="accent1">
                  <a:lumMod val="75000"/>
                </a:schemeClr>
              </a:solidFill>
            </a:endParaRPr>
          </a:p>
        </p:txBody>
      </p:sp>
      <p:sp>
        <p:nvSpPr>
          <p:cNvPr id="8" name="TextBox 7"/>
          <p:cNvSpPr txBox="1"/>
          <p:nvPr/>
        </p:nvSpPr>
        <p:spPr>
          <a:xfrm>
            <a:off x="10036630" y="4158344"/>
            <a:ext cx="2206172" cy="1754326"/>
          </a:xfrm>
          <a:prstGeom prst="rect">
            <a:avLst/>
          </a:prstGeom>
          <a:noFill/>
        </p:spPr>
        <p:txBody>
          <a:bodyPr wrap="square" rtlCol="0">
            <a:spAutoFit/>
          </a:bodyPr>
          <a:lstStyle/>
          <a:p>
            <a:r>
              <a:rPr lang="en-AU" sz="3200" dirty="0">
                <a:solidFill>
                  <a:schemeClr val="accent1">
                    <a:lumMod val="75000"/>
                  </a:schemeClr>
                </a:solidFill>
              </a:rPr>
              <a:t>Impossible</a:t>
            </a:r>
          </a:p>
          <a:p>
            <a:r>
              <a:rPr lang="en-AU" sz="1200" dirty="0">
                <a:solidFill>
                  <a:schemeClr val="accent1">
                    <a:lumMod val="75000"/>
                  </a:schemeClr>
                </a:solidFill>
              </a:rPr>
              <a:t> </a:t>
            </a:r>
          </a:p>
          <a:p>
            <a:r>
              <a:rPr lang="en-AU" sz="3200" dirty="0">
                <a:solidFill>
                  <a:schemeClr val="accent1">
                    <a:lumMod val="75000"/>
                  </a:schemeClr>
                </a:solidFill>
              </a:rPr>
              <a:t>Definitely not</a:t>
            </a:r>
          </a:p>
        </p:txBody>
      </p:sp>
      <p:sp>
        <p:nvSpPr>
          <p:cNvPr id="9" name="TextBox 8"/>
          <p:cNvSpPr txBox="1"/>
          <p:nvPr/>
        </p:nvSpPr>
        <p:spPr>
          <a:xfrm>
            <a:off x="3018971" y="4165603"/>
            <a:ext cx="2206172" cy="2616101"/>
          </a:xfrm>
          <a:prstGeom prst="rect">
            <a:avLst/>
          </a:prstGeom>
          <a:noFill/>
        </p:spPr>
        <p:txBody>
          <a:bodyPr wrap="square" rtlCol="0">
            <a:spAutoFit/>
          </a:bodyPr>
          <a:lstStyle/>
          <a:p>
            <a:r>
              <a:rPr lang="en-AU" sz="3200" dirty="0">
                <a:solidFill>
                  <a:schemeClr val="accent1">
                    <a:lumMod val="75000"/>
                  </a:schemeClr>
                </a:solidFill>
              </a:rPr>
              <a:t>Probably</a:t>
            </a:r>
          </a:p>
          <a:p>
            <a:r>
              <a:rPr lang="en-AU" sz="1200" dirty="0">
                <a:solidFill>
                  <a:schemeClr val="accent1">
                    <a:lumMod val="75000"/>
                  </a:schemeClr>
                </a:solidFill>
              </a:rPr>
              <a:t> </a:t>
            </a:r>
          </a:p>
          <a:p>
            <a:r>
              <a:rPr lang="en-AU" sz="3200" dirty="0">
                <a:solidFill>
                  <a:schemeClr val="accent1">
                    <a:lumMod val="75000"/>
                  </a:schemeClr>
                </a:solidFill>
              </a:rPr>
              <a:t>Likely</a:t>
            </a:r>
          </a:p>
          <a:p>
            <a:r>
              <a:rPr lang="en-AU" sz="1200" dirty="0">
                <a:solidFill>
                  <a:schemeClr val="accent1">
                    <a:lumMod val="75000"/>
                  </a:schemeClr>
                </a:solidFill>
              </a:rPr>
              <a:t> </a:t>
            </a:r>
          </a:p>
          <a:p>
            <a:r>
              <a:rPr lang="en-AU" sz="3200" dirty="0">
                <a:solidFill>
                  <a:schemeClr val="accent1">
                    <a:lumMod val="75000"/>
                  </a:schemeClr>
                </a:solidFill>
              </a:rPr>
              <a:t>Indicates</a:t>
            </a:r>
          </a:p>
          <a:p>
            <a:endParaRPr lang="en-AU" sz="1200" dirty="0">
              <a:solidFill>
                <a:schemeClr val="accent1">
                  <a:lumMod val="75000"/>
                </a:schemeClr>
              </a:solidFill>
            </a:endParaRPr>
          </a:p>
          <a:p>
            <a:r>
              <a:rPr lang="en-AU" sz="3200" dirty="0">
                <a:solidFill>
                  <a:schemeClr val="accent1">
                    <a:lumMod val="75000"/>
                  </a:schemeClr>
                </a:solidFill>
              </a:rPr>
              <a:t>Suggests</a:t>
            </a:r>
          </a:p>
        </p:txBody>
      </p:sp>
      <p:sp>
        <p:nvSpPr>
          <p:cNvPr id="11" name="TextBox 10"/>
          <p:cNvSpPr txBox="1"/>
          <p:nvPr/>
        </p:nvSpPr>
        <p:spPr>
          <a:xfrm>
            <a:off x="5577118" y="4158344"/>
            <a:ext cx="2206172" cy="1938992"/>
          </a:xfrm>
          <a:prstGeom prst="rect">
            <a:avLst/>
          </a:prstGeom>
          <a:noFill/>
        </p:spPr>
        <p:txBody>
          <a:bodyPr wrap="square" rtlCol="0">
            <a:spAutoFit/>
          </a:bodyPr>
          <a:lstStyle/>
          <a:p>
            <a:r>
              <a:rPr lang="en-AU" sz="3200" dirty="0">
                <a:solidFill>
                  <a:schemeClr val="accent1">
                    <a:lumMod val="75000"/>
                  </a:schemeClr>
                </a:solidFill>
              </a:rPr>
              <a:t>Possibly</a:t>
            </a:r>
          </a:p>
          <a:p>
            <a:r>
              <a:rPr lang="en-AU" sz="1200" dirty="0">
                <a:solidFill>
                  <a:schemeClr val="accent1">
                    <a:lumMod val="75000"/>
                  </a:schemeClr>
                </a:solidFill>
              </a:rPr>
              <a:t>  </a:t>
            </a:r>
          </a:p>
          <a:p>
            <a:r>
              <a:rPr lang="en-AU" sz="3200" dirty="0">
                <a:solidFill>
                  <a:schemeClr val="accent1">
                    <a:lumMod val="75000"/>
                  </a:schemeClr>
                </a:solidFill>
              </a:rPr>
              <a:t>Could</a:t>
            </a:r>
          </a:p>
          <a:p>
            <a:r>
              <a:rPr lang="en-AU" sz="1200" dirty="0">
                <a:solidFill>
                  <a:schemeClr val="accent1">
                    <a:lumMod val="75000"/>
                  </a:schemeClr>
                </a:solidFill>
              </a:rPr>
              <a:t> </a:t>
            </a:r>
          </a:p>
          <a:p>
            <a:r>
              <a:rPr lang="en-AU" sz="3200" dirty="0">
                <a:solidFill>
                  <a:schemeClr val="accent1">
                    <a:lumMod val="75000"/>
                  </a:schemeClr>
                </a:solidFill>
              </a:rPr>
              <a:t>Might</a:t>
            </a:r>
          </a:p>
        </p:txBody>
      </p:sp>
      <p:sp>
        <p:nvSpPr>
          <p:cNvPr id="12" name="TextBox 11"/>
          <p:cNvSpPr txBox="1"/>
          <p:nvPr/>
        </p:nvSpPr>
        <p:spPr>
          <a:xfrm>
            <a:off x="7681692" y="4165603"/>
            <a:ext cx="2282368" cy="1446550"/>
          </a:xfrm>
          <a:prstGeom prst="rect">
            <a:avLst/>
          </a:prstGeom>
          <a:noFill/>
        </p:spPr>
        <p:txBody>
          <a:bodyPr wrap="square" rtlCol="0">
            <a:spAutoFit/>
          </a:bodyPr>
          <a:lstStyle/>
          <a:p>
            <a:r>
              <a:rPr lang="en-AU" sz="3200" dirty="0">
                <a:solidFill>
                  <a:schemeClr val="accent1">
                    <a:lumMod val="75000"/>
                  </a:schemeClr>
                </a:solidFill>
              </a:rPr>
              <a:t>Unlikely</a:t>
            </a:r>
          </a:p>
          <a:p>
            <a:endParaRPr lang="en-AU" sz="1200" dirty="0">
              <a:solidFill>
                <a:schemeClr val="accent1">
                  <a:lumMod val="75000"/>
                </a:schemeClr>
              </a:solidFill>
            </a:endParaRPr>
          </a:p>
          <a:p>
            <a:r>
              <a:rPr lang="en-AU" sz="3200" dirty="0">
                <a:solidFill>
                  <a:schemeClr val="accent1">
                    <a:lumMod val="75000"/>
                  </a:schemeClr>
                </a:solidFill>
              </a:rPr>
              <a:t>Improbable</a:t>
            </a:r>
          </a:p>
          <a:p>
            <a:r>
              <a:rPr lang="en-AU" sz="1200" dirty="0">
                <a:solidFill>
                  <a:schemeClr val="accent1">
                    <a:lumMod val="75000"/>
                  </a:schemeClr>
                </a:solidFill>
              </a:rPr>
              <a:t> </a:t>
            </a:r>
          </a:p>
        </p:txBody>
      </p:sp>
    </p:spTree>
    <p:extLst>
      <p:ext uri="{BB962C8B-B14F-4D97-AF65-F5344CB8AC3E}">
        <p14:creationId xmlns:p14="http://schemas.microsoft.com/office/powerpoint/2010/main" val="26680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580153" y="424070"/>
            <a:ext cx="11233248" cy="4937261"/>
          </a:xfrm>
        </p:spPr>
        <p:txBody>
          <a:bodyPr/>
          <a:lstStyle/>
          <a:p>
            <a:r>
              <a:rPr lang="en-AU" sz="1600" b="1" dirty="0">
                <a:latin typeface="Calibri" pitchFamily="34" charset="0"/>
                <a:cs typeface="Calibri" pitchFamily="34" charset="0"/>
              </a:rPr>
              <a:t> </a:t>
            </a:r>
          </a:p>
          <a:p>
            <a:pPr algn="ctr"/>
            <a:r>
              <a:rPr lang="en-AU" sz="4400" b="1" dirty="0">
                <a:latin typeface="+mj-lt"/>
                <a:cs typeface="Calibri" pitchFamily="34" charset="0"/>
              </a:rPr>
              <a:t>Use language </a:t>
            </a:r>
            <a:r>
              <a:rPr lang="en-AU" sz="4400" b="1" dirty="0">
                <a:solidFill>
                  <a:srgbClr val="00B0F0"/>
                </a:solidFill>
                <a:latin typeface="+mj-lt"/>
                <a:cs typeface="Calibri" pitchFamily="34" charset="0"/>
              </a:rPr>
              <a:t>precisely</a:t>
            </a:r>
          </a:p>
          <a:p>
            <a:r>
              <a:rPr lang="en-AU" sz="2667" dirty="0">
                <a:latin typeface="Calibri" pitchFamily="34" charset="0"/>
                <a:cs typeface="Calibri" pitchFamily="34" charset="0"/>
              </a:rPr>
              <a:t> </a:t>
            </a:r>
          </a:p>
          <a:p>
            <a:endParaRPr lang="en-AU" sz="2667" dirty="0">
              <a:latin typeface="Calibri" pitchFamily="34" charset="0"/>
              <a:cs typeface="Calibri" pitchFamily="34" charset="0"/>
            </a:endParaRPr>
          </a:p>
          <a:p>
            <a:endParaRPr lang="en-AU" sz="2667" dirty="0">
              <a:latin typeface="Calibri" pitchFamily="34" charset="0"/>
              <a:cs typeface="Calibri" pitchFamily="34" charset="0"/>
            </a:endParaRPr>
          </a:p>
          <a:p>
            <a:endParaRPr lang="en-AU" sz="2667" dirty="0">
              <a:latin typeface="Calibri" pitchFamily="34" charset="0"/>
              <a:cs typeface="Calibri" pitchFamily="34" charset="0"/>
            </a:endParaRPr>
          </a:p>
          <a:p>
            <a:endParaRPr lang="en-AU" sz="1867" b="1" dirty="0">
              <a:latin typeface="Calibri" pitchFamily="34" charset="0"/>
              <a:cs typeface="Calibri" pitchFamily="34" charset="0"/>
            </a:endParaRPr>
          </a:p>
          <a:p>
            <a:endParaRPr lang="en-AU" sz="1200" dirty="0"/>
          </a:p>
          <a:p>
            <a:endParaRPr lang="en-AU" sz="1200" dirty="0"/>
          </a:p>
          <a:p>
            <a:endParaRPr lang="en-AU" sz="1200" dirty="0"/>
          </a:p>
          <a:p>
            <a:endParaRPr lang="en-US" dirty="0">
              <a:latin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18657541"/>
              </p:ext>
            </p:extLst>
          </p:nvPr>
        </p:nvGraphicFramePr>
        <p:xfrm>
          <a:off x="447412" y="2202357"/>
          <a:ext cx="11498730" cy="4213213"/>
        </p:xfrm>
        <a:graphic>
          <a:graphicData uri="http://schemas.openxmlformats.org/drawingml/2006/table">
            <a:tbl>
              <a:tblPr firstRow="1" bandRow="1">
                <a:tableStyleId>{5C22544A-7EE6-4342-B048-85BDC9FD1C3A}</a:tableStyleId>
              </a:tblPr>
              <a:tblGrid>
                <a:gridCol w="5706253">
                  <a:extLst>
                    <a:ext uri="{9D8B030D-6E8A-4147-A177-3AD203B41FA5}">
                      <a16:colId xmlns:a16="http://schemas.microsoft.com/office/drawing/2014/main" val="20000"/>
                    </a:ext>
                  </a:extLst>
                </a:gridCol>
                <a:gridCol w="5792477">
                  <a:extLst>
                    <a:ext uri="{9D8B030D-6E8A-4147-A177-3AD203B41FA5}">
                      <a16:colId xmlns:a16="http://schemas.microsoft.com/office/drawing/2014/main" val="20001"/>
                    </a:ext>
                  </a:extLst>
                </a:gridCol>
              </a:tblGrid>
              <a:tr h="568960">
                <a:tc>
                  <a:txBody>
                    <a:bodyPr/>
                    <a:lstStyle/>
                    <a:p>
                      <a:pPr algn="ctr"/>
                      <a:r>
                        <a:rPr lang="en-AU" sz="3600" dirty="0"/>
                        <a:t>Rather than write:</a:t>
                      </a:r>
                    </a:p>
                  </a:txBody>
                  <a:tcPr marL="121920" marR="121920" marT="60960" marB="60960"/>
                </a:tc>
                <a:tc>
                  <a:txBody>
                    <a:bodyPr/>
                    <a:lstStyle/>
                    <a:p>
                      <a:pPr algn="ctr"/>
                      <a:r>
                        <a:rPr lang="en-AU" sz="3600" dirty="0"/>
                        <a:t>Try writing:</a:t>
                      </a:r>
                    </a:p>
                  </a:txBody>
                  <a:tcPr marL="121920" marR="121920" marT="60960" marB="60960"/>
                </a:tc>
                <a:extLst>
                  <a:ext uri="{0D108BD9-81ED-4DB2-BD59-A6C34878D82A}">
                    <a16:rowId xmlns:a16="http://schemas.microsoft.com/office/drawing/2014/main" val="10000"/>
                  </a:ext>
                </a:extLst>
              </a:tr>
              <a:tr h="889321">
                <a:tc>
                  <a:txBody>
                    <a:bodyPr/>
                    <a:lstStyle/>
                    <a:p>
                      <a:r>
                        <a:rPr lang="en-AU" sz="2900" i="1" dirty="0">
                          <a:latin typeface="+mn-lt"/>
                          <a:cs typeface="Calibri" pitchFamily="34" charset="0"/>
                        </a:rPr>
                        <a:t>These</a:t>
                      </a:r>
                      <a:r>
                        <a:rPr lang="en-AU" sz="2900" i="1" baseline="0" dirty="0">
                          <a:latin typeface="+mn-lt"/>
                          <a:cs typeface="Calibri" pitchFamily="34" charset="0"/>
                        </a:rPr>
                        <a:t> results </a:t>
                      </a:r>
                      <a:r>
                        <a:rPr lang="en-AU" sz="2900" b="1" i="1" baseline="0" dirty="0">
                          <a:latin typeface="+mn-lt"/>
                          <a:cs typeface="Calibri" pitchFamily="34" charset="0"/>
                        </a:rPr>
                        <a:t>prove</a:t>
                      </a:r>
                      <a:r>
                        <a:rPr lang="en-AU" sz="2900" i="1" baseline="0" dirty="0">
                          <a:latin typeface="+mn-lt"/>
                          <a:cs typeface="Calibri" pitchFamily="34" charset="0"/>
                        </a:rPr>
                        <a:t> that …..</a:t>
                      </a:r>
                      <a:endParaRPr lang="en-AU" sz="2900" i="1" dirty="0">
                        <a:latin typeface="+mn-lt"/>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900" i="1" dirty="0">
                          <a:latin typeface="+mn-lt"/>
                          <a:cs typeface="Calibri" pitchFamily="34" charset="0"/>
                        </a:rPr>
                        <a:t>These</a:t>
                      </a:r>
                      <a:r>
                        <a:rPr lang="en-AU" sz="2900" i="1" baseline="0" dirty="0">
                          <a:latin typeface="+mn-lt"/>
                          <a:cs typeface="Calibri" pitchFamily="34" charset="0"/>
                        </a:rPr>
                        <a:t> results </a:t>
                      </a:r>
                      <a:r>
                        <a:rPr lang="en-AU" sz="2900" b="1" i="1" baseline="0" dirty="0">
                          <a:latin typeface="+mn-lt"/>
                          <a:cs typeface="Calibri" pitchFamily="34" charset="0"/>
                        </a:rPr>
                        <a:t>indicate</a:t>
                      </a:r>
                      <a:r>
                        <a:rPr lang="en-AU" sz="2900" i="1" baseline="0" dirty="0">
                          <a:latin typeface="+mn-lt"/>
                          <a:cs typeface="Calibri" pitchFamily="34" charset="0"/>
                        </a:rPr>
                        <a:t> that …..</a:t>
                      </a:r>
                      <a:endParaRPr lang="en-AU" sz="2900" i="1" dirty="0">
                        <a:latin typeface="+mn-lt"/>
                      </a:endParaRPr>
                    </a:p>
                  </a:txBody>
                  <a:tcPr marL="121920" marR="121920" marT="60960" marB="60960"/>
                </a:tc>
                <a:extLst>
                  <a:ext uri="{0D108BD9-81ED-4DB2-BD59-A6C34878D82A}">
                    <a16:rowId xmlns:a16="http://schemas.microsoft.com/office/drawing/2014/main" val="10001"/>
                  </a:ext>
                </a:extLst>
              </a:tr>
              <a:tr h="1205532">
                <a:tc>
                  <a:txBody>
                    <a:bodyPr/>
                    <a:lstStyle/>
                    <a:p>
                      <a:r>
                        <a:rPr lang="en-AU" sz="2900" i="1" dirty="0">
                          <a:latin typeface="+mn-lt"/>
                          <a:cs typeface="Calibri" pitchFamily="34" charset="0"/>
                        </a:rPr>
                        <a:t>This view </a:t>
                      </a:r>
                      <a:r>
                        <a:rPr lang="en-AU" sz="2900" b="1" i="1" dirty="0">
                          <a:latin typeface="+mn-lt"/>
                          <a:cs typeface="Calibri" pitchFamily="34" charset="0"/>
                        </a:rPr>
                        <a:t>is correct </a:t>
                      </a:r>
                      <a:r>
                        <a:rPr lang="en-AU" sz="2900" i="1" dirty="0">
                          <a:latin typeface="+mn-lt"/>
                          <a:cs typeface="Calibri" pitchFamily="34" charset="0"/>
                        </a:rPr>
                        <a:t>because ....</a:t>
                      </a:r>
                      <a:endParaRPr lang="en-AU" sz="2900" i="1" dirty="0">
                        <a:latin typeface="+mn-lt"/>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900" i="1" dirty="0">
                          <a:latin typeface="+mn-lt"/>
                          <a:cs typeface="Calibri" pitchFamily="34" charset="0"/>
                        </a:rPr>
                        <a:t>The</a:t>
                      </a:r>
                      <a:r>
                        <a:rPr lang="en-AU" sz="2900" i="1" baseline="0" dirty="0">
                          <a:latin typeface="+mn-lt"/>
                          <a:cs typeface="Calibri" pitchFamily="34" charset="0"/>
                        </a:rPr>
                        <a:t> evidence </a:t>
                      </a:r>
                      <a:r>
                        <a:rPr lang="en-AU" sz="2900" b="1" i="1" baseline="0" dirty="0">
                          <a:latin typeface="+mn-lt"/>
                          <a:cs typeface="Calibri" pitchFamily="34" charset="0"/>
                        </a:rPr>
                        <a:t>appears to support </a:t>
                      </a:r>
                      <a:r>
                        <a:rPr lang="en-AU" sz="2900" i="1" baseline="0" dirty="0">
                          <a:latin typeface="+mn-lt"/>
                          <a:cs typeface="Calibri" pitchFamily="34" charset="0"/>
                        </a:rPr>
                        <a:t>this view because …..</a:t>
                      </a:r>
                      <a:endParaRPr lang="en-AU" sz="2900" i="1" dirty="0">
                        <a:latin typeface="+mn-lt"/>
                      </a:endParaRPr>
                    </a:p>
                  </a:txBody>
                  <a:tcPr marL="121920" marR="121920" marT="60960" marB="60960"/>
                </a:tc>
                <a:extLst>
                  <a:ext uri="{0D108BD9-81ED-4DB2-BD59-A6C34878D82A}">
                    <a16:rowId xmlns:a16="http://schemas.microsoft.com/office/drawing/2014/main" val="10002"/>
                  </a:ext>
                </a:extLst>
              </a:tr>
              <a:tr h="1326201">
                <a:tc>
                  <a:txBody>
                    <a:bodyPr/>
                    <a:lstStyle/>
                    <a:p>
                      <a:r>
                        <a:rPr lang="en-AU" sz="2900" b="1" i="1" dirty="0">
                          <a:latin typeface="+mn-lt"/>
                        </a:rPr>
                        <a:t>It</a:t>
                      </a:r>
                      <a:r>
                        <a:rPr lang="en-AU" sz="2900" b="1" i="1" baseline="0" dirty="0">
                          <a:latin typeface="+mn-lt"/>
                        </a:rPr>
                        <a:t> is obvious that </a:t>
                      </a:r>
                      <a:r>
                        <a:rPr lang="en-AU" sz="2900" i="1" baseline="0" dirty="0">
                          <a:latin typeface="+mn-lt"/>
                        </a:rPr>
                        <a:t>globalisation is a good thing.</a:t>
                      </a:r>
                      <a:endParaRPr lang="en-AU" sz="2900" i="1" dirty="0">
                        <a:latin typeface="+mn-lt"/>
                      </a:endParaRP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900" b="1" i="1" dirty="0">
                          <a:latin typeface="+mn-lt"/>
                        </a:rPr>
                        <a:t>Supporters of globalisation claim </a:t>
                      </a:r>
                      <a:r>
                        <a:rPr lang="en-AU" sz="2900" i="1" dirty="0">
                          <a:latin typeface="+mn-lt"/>
                        </a:rPr>
                        <a:t>that it is beneficial</a:t>
                      </a:r>
                      <a:r>
                        <a:rPr lang="en-AU" sz="2900" i="1" baseline="0" dirty="0">
                          <a:latin typeface="+mn-lt"/>
                        </a:rPr>
                        <a:t> because ….*</a:t>
                      </a:r>
                      <a:endParaRPr lang="en-AU" sz="2900" i="1" dirty="0">
                        <a:latin typeface="+mn-lt"/>
                      </a:endParaRPr>
                    </a:p>
                  </a:txBody>
                  <a:tcPr marL="121920" marR="121920" marT="60960" marB="60960"/>
                </a:tc>
                <a:extLst>
                  <a:ext uri="{0D108BD9-81ED-4DB2-BD59-A6C34878D82A}">
                    <a16:rowId xmlns:a16="http://schemas.microsoft.com/office/drawing/2014/main" val="473260824"/>
                  </a:ext>
                </a:extLst>
              </a:tr>
            </a:tbl>
          </a:graphicData>
        </a:graphic>
      </p:graphicFrame>
    </p:spTree>
    <p:extLst>
      <p:ext uri="{BB962C8B-B14F-4D97-AF65-F5344CB8AC3E}">
        <p14:creationId xmlns:p14="http://schemas.microsoft.com/office/powerpoint/2010/main" val="61500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rPr>
              <a:t>The evidence should be evaluated against other evidence</a:t>
            </a:r>
          </a:p>
          <a:p>
            <a:pPr algn="ct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1180610" y="2324388"/>
            <a:ext cx="10085294" cy="2677656"/>
          </a:xfrm>
          <a:prstGeom prst="rect">
            <a:avLst/>
          </a:prstGeom>
        </p:spPr>
        <p:txBody>
          <a:bodyPr wrap="square">
            <a:spAutoFit/>
          </a:bodyPr>
          <a:lstStyle/>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a:p>
            <a:pPr>
              <a:buFont typeface="Arial" charset="0"/>
              <a:buNone/>
            </a:pPr>
            <a:r>
              <a:rPr lang="en-US" altLang="ja-JP" sz="3600" i="1" dirty="0">
                <a:solidFill>
                  <a:schemeClr val="accent1">
                    <a:lumMod val="75000"/>
                  </a:schemeClr>
                </a:solidFill>
                <a:latin typeface="Calibri" pitchFamily="34" charset="0"/>
                <a:cs typeface="Century Gothic" pitchFamily="34" charset="0"/>
              </a:rPr>
              <a:t>In the reading test, the five children who were taught to read using phonics performed better than the five children taught using the whole word method (Jones, 2020).</a:t>
            </a:r>
            <a:endParaRPr lang="en-AU" sz="3600" b="1" dirty="0">
              <a:solidFill>
                <a:schemeClr val="accent2"/>
              </a:solidFill>
            </a:endParaRPr>
          </a:p>
        </p:txBody>
      </p:sp>
      <p:sp>
        <p:nvSpPr>
          <p:cNvPr id="4" name="Rectangle 3"/>
          <p:cNvSpPr/>
          <p:nvPr/>
        </p:nvSpPr>
        <p:spPr>
          <a:xfrm>
            <a:off x="1180610" y="2324388"/>
            <a:ext cx="10085294" cy="3785652"/>
          </a:xfrm>
          <a:prstGeom prst="rect">
            <a:avLst/>
          </a:prstGeom>
        </p:spPr>
        <p:txBody>
          <a:bodyPr wrap="square">
            <a:spAutoFit/>
          </a:bodyPr>
          <a:lstStyle/>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a:p>
            <a:pPr>
              <a:buFont typeface="Arial" charset="0"/>
              <a:buNone/>
            </a:pPr>
            <a:r>
              <a:rPr lang="en-US" altLang="ja-JP" sz="3600" i="1" dirty="0">
                <a:solidFill>
                  <a:schemeClr val="accent1">
                    <a:lumMod val="75000"/>
                  </a:schemeClr>
                </a:solidFill>
                <a:latin typeface="Calibri" pitchFamily="34" charset="0"/>
                <a:cs typeface="Century Gothic" pitchFamily="34" charset="0"/>
              </a:rPr>
              <a:t>In the reading test, the five children who were taught to read using phonics performed better than the five children taught using the whole word method (Jones, 2020). </a:t>
            </a:r>
            <a:r>
              <a:rPr lang="en-US" altLang="ja-JP" sz="3600" b="1" i="1" dirty="0">
                <a:solidFill>
                  <a:schemeClr val="accent2"/>
                </a:solidFill>
                <a:latin typeface="Calibri" pitchFamily="34" charset="0"/>
                <a:cs typeface="Century Gothic" pitchFamily="34" charset="0"/>
              </a:rPr>
              <a:t>Although this suggests the phonics method is more effective, other research has contradicted these findings. According to Smith (2021)…..</a:t>
            </a:r>
            <a:endParaRPr lang="en-AU" sz="3600" b="1" dirty="0">
              <a:solidFill>
                <a:schemeClr val="accent2"/>
              </a:solidFill>
            </a:endParaRPr>
          </a:p>
        </p:txBody>
      </p:sp>
    </p:spTree>
    <p:extLst>
      <p:ext uri="{BB962C8B-B14F-4D97-AF65-F5344CB8AC3E}">
        <p14:creationId xmlns:p14="http://schemas.microsoft.com/office/powerpoint/2010/main" val="12159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7250"/>
            <a:ext cx="10326658" cy="1000685"/>
          </a:xfrm>
        </p:spPr>
        <p:txBody>
          <a:bodyPr/>
          <a:lstStyle/>
          <a:p>
            <a:pPr algn="ctr"/>
            <a:r>
              <a:rPr lang="en-AU" sz="4400" b="1" dirty="0">
                <a:solidFill>
                  <a:schemeClr val="accent1">
                    <a:lumMod val="50000"/>
                  </a:schemeClr>
                </a:solidFill>
              </a:rPr>
              <a:t>The purpose of academic writing</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522513" y="1466318"/>
            <a:ext cx="5370287" cy="4411967"/>
          </a:xfrm>
        </p:spPr>
        <p:txBody>
          <a:bodyPr/>
          <a:lstStyle/>
          <a:p>
            <a:pPr marL="457200" indent="-457200">
              <a:buAutoNum type="arabicPeriod"/>
            </a:pPr>
            <a:r>
              <a:rPr lang="en-AU" sz="3200" dirty="0">
                <a:solidFill>
                  <a:schemeClr val="accent1">
                    <a:lumMod val="75000"/>
                  </a:schemeClr>
                </a:solidFill>
                <a:cs typeface="Calibri" pitchFamily="34" charset="0"/>
              </a:rPr>
              <a:t>Who is your audience? </a:t>
            </a:r>
          </a:p>
          <a:p>
            <a:pPr marL="0" indent="0">
              <a:buNone/>
            </a:pPr>
            <a:r>
              <a:rPr lang="en-AU" sz="400" dirty="0">
                <a:solidFill>
                  <a:schemeClr val="accent1">
                    <a:lumMod val="75000"/>
                  </a:schemeClr>
                </a:solidFill>
                <a:cs typeface="Calibri" pitchFamily="34" charset="0"/>
              </a:rPr>
              <a:t>  </a:t>
            </a:r>
          </a:p>
          <a:p>
            <a:pPr marL="0" indent="0">
              <a:buNone/>
            </a:pPr>
            <a:r>
              <a:rPr lang="en-AU" sz="2800" dirty="0">
                <a:solidFill>
                  <a:schemeClr val="accent1">
                    <a:lumMod val="75000"/>
                  </a:schemeClr>
                </a:solidFill>
                <a:cs typeface="Calibri" pitchFamily="34" charset="0"/>
              </a:rPr>
              <a:t>An educated reader who:</a:t>
            </a:r>
          </a:p>
          <a:p>
            <a:pPr marL="0" indent="0">
              <a:buNone/>
            </a:pPr>
            <a:r>
              <a:rPr lang="en-AU" sz="1200" dirty="0">
                <a:solidFill>
                  <a:schemeClr val="accent1">
                    <a:lumMod val="75000"/>
                  </a:schemeClr>
                </a:solidFill>
                <a:cs typeface="Calibri" pitchFamily="34" charset="0"/>
              </a:rPr>
              <a:t> </a:t>
            </a:r>
          </a:p>
          <a:p>
            <a:pPr>
              <a:buFontTx/>
              <a:buChar char="-"/>
            </a:pPr>
            <a:r>
              <a:rPr lang="en-AU" sz="2800" dirty="0">
                <a:solidFill>
                  <a:schemeClr val="accent1">
                    <a:lumMod val="75000"/>
                  </a:schemeClr>
                </a:solidFill>
                <a:cs typeface="Calibri" pitchFamily="34" charset="0"/>
              </a:rPr>
              <a:t>may not be an expert on the topic, and </a:t>
            </a:r>
          </a:p>
          <a:p>
            <a:pPr>
              <a:buFontTx/>
              <a:buChar char="-"/>
            </a:pPr>
            <a:endParaRPr lang="en-AU" sz="1200" dirty="0">
              <a:solidFill>
                <a:schemeClr val="accent1">
                  <a:lumMod val="75000"/>
                </a:schemeClr>
              </a:solidFill>
              <a:cs typeface="Calibri" pitchFamily="34" charset="0"/>
            </a:endParaRPr>
          </a:p>
          <a:p>
            <a:pPr>
              <a:buFontTx/>
              <a:buChar char="-"/>
            </a:pPr>
            <a:r>
              <a:rPr lang="en-AU" sz="2800" dirty="0">
                <a:solidFill>
                  <a:schemeClr val="accent1">
                    <a:lumMod val="75000"/>
                  </a:schemeClr>
                </a:solidFill>
                <a:cs typeface="Calibri" pitchFamily="34" charset="0"/>
              </a:rPr>
              <a:t>has not seen</a:t>
            </a:r>
            <a:r>
              <a:rPr lang="en-AU" sz="2800" b="1" dirty="0">
                <a:solidFill>
                  <a:schemeClr val="accent1">
                    <a:lumMod val="75000"/>
                  </a:schemeClr>
                </a:solidFill>
                <a:cs typeface="Calibri" pitchFamily="34" charset="0"/>
              </a:rPr>
              <a:t> </a:t>
            </a:r>
            <a:r>
              <a:rPr lang="en-AU" sz="2800" dirty="0">
                <a:solidFill>
                  <a:schemeClr val="accent1">
                    <a:lumMod val="75000"/>
                  </a:schemeClr>
                </a:solidFill>
                <a:cs typeface="Calibri" pitchFamily="34" charset="0"/>
              </a:rPr>
              <a:t>the assignment question.</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Text Placeholder 2">
            <a:extLst>
              <a:ext uri="{FF2B5EF4-FFF2-40B4-BE49-F238E27FC236}">
                <a16:creationId xmlns:a16="http://schemas.microsoft.com/office/drawing/2014/main" id="{7EDEC859-CE23-9A47-BCC1-F76F842486A2}"/>
              </a:ext>
            </a:extLst>
          </p:cNvPr>
          <p:cNvSpPr txBox="1">
            <a:spLocks/>
          </p:cNvSpPr>
          <p:nvPr/>
        </p:nvSpPr>
        <p:spPr>
          <a:xfrm>
            <a:off x="6066972" y="1450784"/>
            <a:ext cx="5370286" cy="2160961"/>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buNone/>
            </a:pPr>
            <a:r>
              <a:rPr lang="en-AU" sz="3200" dirty="0">
                <a:solidFill>
                  <a:schemeClr val="accent1">
                    <a:lumMod val="75000"/>
                  </a:schemeClr>
                </a:solidFill>
                <a:cs typeface="Calibri" pitchFamily="34" charset="0"/>
              </a:rPr>
              <a:t>2. What is your purpose?</a:t>
            </a:r>
          </a:p>
          <a:p>
            <a:pPr marL="0" indent="0">
              <a:buNone/>
            </a:pPr>
            <a:r>
              <a:rPr lang="en-AU" sz="400" dirty="0">
                <a:solidFill>
                  <a:schemeClr val="accent1">
                    <a:lumMod val="75000"/>
                  </a:schemeClr>
                </a:solidFill>
                <a:cs typeface="Calibri" pitchFamily="34" charset="0"/>
              </a:rPr>
              <a:t>   </a:t>
            </a:r>
          </a:p>
          <a:p>
            <a:pPr marL="914400" lvl="1" indent="-457200">
              <a:buFont typeface="Arial" panose="020B0604020202020204" pitchFamily="34" charset="0"/>
              <a:buChar char="•"/>
            </a:pPr>
            <a:r>
              <a:rPr lang="en-AU" sz="2700" dirty="0">
                <a:solidFill>
                  <a:schemeClr val="accent1">
                    <a:lumMod val="75000"/>
                  </a:schemeClr>
                </a:solidFill>
                <a:cs typeface="Calibri" pitchFamily="34" charset="0"/>
              </a:rPr>
              <a:t>To critically analyse a topic, and/or:</a:t>
            </a:r>
          </a:p>
          <a:p>
            <a:pPr marL="914400" lvl="1" indent="-457200">
              <a:buFont typeface="Arial" panose="020B0604020202020204" pitchFamily="34" charset="0"/>
              <a:buChar char="•"/>
            </a:pPr>
            <a:endParaRPr lang="en-AU" sz="1200" dirty="0">
              <a:solidFill>
                <a:schemeClr val="accent1">
                  <a:lumMod val="75000"/>
                </a:schemeClr>
              </a:solidFill>
              <a:cs typeface="Calibri" pitchFamily="34" charset="0"/>
            </a:endParaRPr>
          </a:p>
          <a:p>
            <a:pPr marL="914400" lvl="1" indent="-457200">
              <a:buFont typeface="Arial" panose="020B0604020202020204" pitchFamily="34" charset="0"/>
              <a:buChar char="•"/>
            </a:pPr>
            <a:r>
              <a:rPr lang="en-AU" sz="2700" dirty="0">
                <a:solidFill>
                  <a:schemeClr val="accent1">
                    <a:lumMod val="75000"/>
                  </a:schemeClr>
                </a:solidFill>
                <a:cs typeface="Calibri" pitchFamily="34" charset="0"/>
              </a:rPr>
              <a:t>To give your evidence-based evaluation.  </a:t>
            </a:r>
          </a:p>
          <a:p>
            <a:pPr marL="0" indent="0">
              <a:buNone/>
            </a:pPr>
            <a:endParaRPr lang="en-AU" sz="3200" dirty="0">
              <a:solidFill>
                <a:schemeClr val="accent1">
                  <a:lumMod val="50000"/>
                </a:schemeClr>
              </a:solidFill>
              <a:cs typeface="Calibri" pitchFamily="34" charset="0"/>
            </a:endParaRPr>
          </a:p>
        </p:txBody>
      </p:sp>
    </p:spTree>
    <p:extLst>
      <p:ext uri="{BB962C8B-B14F-4D97-AF65-F5344CB8AC3E}">
        <p14:creationId xmlns:p14="http://schemas.microsoft.com/office/powerpoint/2010/main" val="26665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latin typeface="Calibri" pitchFamily="34" charset="0"/>
                <a:cs typeface="Calibri" pitchFamily="34" charset="0"/>
              </a:rPr>
              <a:t>Reporting Verbs</a:t>
            </a: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821094" y="1876519"/>
            <a:ext cx="10767526" cy="1446550"/>
          </a:xfrm>
          <a:prstGeom prst="rect">
            <a:avLst/>
          </a:prstGeom>
        </p:spPr>
        <p:txBody>
          <a:bodyPr wrap="square">
            <a:spAutoFit/>
          </a:bodyPr>
          <a:lstStyle/>
          <a:p>
            <a:r>
              <a:rPr lang="en-US" altLang="ja-JP" sz="3200" b="1" i="1" dirty="0">
                <a:solidFill>
                  <a:schemeClr val="accent1">
                    <a:lumMod val="75000"/>
                  </a:schemeClr>
                </a:solidFill>
                <a:latin typeface="Calibri" pitchFamily="34" charset="0"/>
                <a:cs typeface="Century Gothic" pitchFamily="34" charset="0"/>
              </a:rPr>
              <a:t>Jones (2019) states </a:t>
            </a:r>
            <a:r>
              <a:rPr lang="en-US" altLang="ja-JP" sz="3200" i="1" dirty="0">
                <a:solidFill>
                  <a:schemeClr val="accent1">
                    <a:lumMod val="75000"/>
                  </a:schemeClr>
                </a:solidFill>
                <a:latin typeface="Calibri" pitchFamily="34" charset="0"/>
                <a:cs typeface="Century Gothic" pitchFamily="34" charset="0"/>
              </a:rPr>
              <a:t>that the phonics method is more effective than the whole word method for teaching children how to read.</a:t>
            </a:r>
          </a:p>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41165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latin typeface="Calibri" pitchFamily="34" charset="0"/>
                <a:cs typeface="Calibri" pitchFamily="34" charset="0"/>
              </a:rPr>
              <a:t>Reporting Verbs</a:t>
            </a: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821094" y="1876519"/>
            <a:ext cx="10767526" cy="2431435"/>
          </a:xfrm>
          <a:prstGeom prst="rect">
            <a:avLst/>
          </a:prstGeom>
        </p:spPr>
        <p:txBody>
          <a:bodyPr wrap="square">
            <a:spAutoFit/>
          </a:bodyPr>
          <a:lstStyle/>
          <a:p>
            <a:r>
              <a:rPr lang="en-US" altLang="ja-JP" sz="3200" i="1" dirty="0">
                <a:solidFill>
                  <a:schemeClr val="accent1">
                    <a:lumMod val="75000"/>
                  </a:schemeClr>
                </a:solidFill>
                <a:latin typeface="Calibri" pitchFamily="34" charset="0"/>
                <a:cs typeface="Century Gothic" pitchFamily="34" charset="0"/>
              </a:rPr>
              <a:t>Jones (2019) states that the phonics method is more effective than the whole word method for teaching children how to read. </a:t>
            </a:r>
            <a:r>
              <a:rPr lang="en-US" altLang="ja-JP" sz="3200" b="1" i="1" dirty="0">
                <a:solidFill>
                  <a:schemeClr val="accent1">
                    <a:lumMod val="75000"/>
                  </a:schemeClr>
                </a:solidFill>
                <a:latin typeface="Calibri" pitchFamily="34" charset="0"/>
                <a:cs typeface="Century Gothic" pitchFamily="34" charset="0"/>
              </a:rPr>
              <a:t>Although Zhang (2020) agrees </a:t>
            </a:r>
            <a:r>
              <a:rPr lang="en-US" altLang="ja-JP" sz="3200" i="1" dirty="0">
                <a:solidFill>
                  <a:schemeClr val="accent1">
                    <a:lumMod val="75000"/>
                  </a:schemeClr>
                </a:solidFill>
                <a:latin typeface="Calibri" pitchFamily="34" charset="0"/>
                <a:cs typeface="Century Gothic" pitchFamily="34" charset="0"/>
              </a:rPr>
              <a:t>with these findings, she urges caution given the limited sample sizes of the recent studies.</a:t>
            </a:r>
          </a:p>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20826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606682" y="518100"/>
            <a:ext cx="11233150" cy="963613"/>
          </a:xfrm>
        </p:spPr>
        <p:txBody>
          <a:bodyPr/>
          <a:lstStyle/>
          <a:p>
            <a:pPr algn="ctr"/>
            <a:r>
              <a:rPr lang="en-US" sz="4400" b="1" dirty="0">
                <a:solidFill>
                  <a:schemeClr val="accent1">
                    <a:lumMod val="50000"/>
                  </a:schemeClr>
                </a:solidFill>
                <a:latin typeface="Calibri" pitchFamily="34" charset="0"/>
                <a:cs typeface="Calibri" pitchFamily="34" charset="0"/>
              </a:rPr>
              <a:t>Reporting Verbs</a:t>
            </a:r>
            <a:endParaRPr lang="en-AU" sz="5333" b="1" dirty="0">
              <a:latin typeface="Calibri" pitchFamily="34" charset="0"/>
              <a:cs typeface="Calibri" pitchFamily="34" charset="0"/>
            </a:endParaRPr>
          </a:p>
          <a:p>
            <a:r>
              <a:rPr lang="en-AU" sz="1600" b="1" dirty="0">
                <a:latin typeface="Calibri" pitchFamily="34" charset="0"/>
                <a:cs typeface="Calibri" pitchFamily="34" charset="0"/>
              </a:rPr>
              <a:t> </a:t>
            </a:r>
            <a:endParaRPr lang="en-AU" sz="2667" dirty="0">
              <a:latin typeface="Calibri" pitchFamily="34" charset="0"/>
              <a:cs typeface="Calibri" pitchFamily="34" charset="0"/>
            </a:endParaRPr>
          </a:p>
        </p:txBody>
      </p:sp>
      <p:sp>
        <p:nvSpPr>
          <p:cNvPr id="2" name="Rectangle 1"/>
          <p:cNvSpPr/>
          <p:nvPr/>
        </p:nvSpPr>
        <p:spPr>
          <a:xfrm>
            <a:off x="821094" y="1876519"/>
            <a:ext cx="10767526" cy="4955203"/>
          </a:xfrm>
          <a:prstGeom prst="rect">
            <a:avLst/>
          </a:prstGeom>
        </p:spPr>
        <p:txBody>
          <a:bodyPr wrap="square">
            <a:spAutoFit/>
          </a:bodyPr>
          <a:lstStyle/>
          <a:p>
            <a:r>
              <a:rPr lang="en-US" altLang="ja-JP" sz="3200" i="1" dirty="0">
                <a:solidFill>
                  <a:schemeClr val="accent1">
                    <a:lumMod val="75000"/>
                  </a:schemeClr>
                </a:solidFill>
                <a:latin typeface="Calibri" pitchFamily="34" charset="0"/>
                <a:cs typeface="Century Gothic" pitchFamily="34" charset="0"/>
              </a:rPr>
              <a:t>Jones (2019) states that the phonics method is more effective than the whole word method for teaching children how to read. Although Zhang (2020) agrees with these findings, she urges caution given the limited sample sizes of the recent studies. </a:t>
            </a:r>
            <a:r>
              <a:rPr lang="en-US" altLang="ja-JP" sz="3200" b="1" i="1" dirty="0">
                <a:solidFill>
                  <a:schemeClr val="accent1">
                    <a:lumMod val="75000"/>
                  </a:schemeClr>
                </a:solidFill>
                <a:latin typeface="Calibri" pitchFamily="34" charset="0"/>
                <a:cs typeface="Century Gothic" pitchFamily="34" charset="0"/>
              </a:rPr>
              <a:t>By contrast, Johnson (2021) claims </a:t>
            </a:r>
            <a:r>
              <a:rPr lang="en-US" altLang="ja-JP" sz="3200" i="1" dirty="0">
                <a:solidFill>
                  <a:schemeClr val="accent1">
                    <a:lumMod val="75000"/>
                  </a:schemeClr>
                </a:solidFill>
                <a:latin typeface="Calibri" pitchFamily="34" charset="0"/>
                <a:cs typeface="Century Gothic" pitchFamily="34" charset="0"/>
              </a:rPr>
              <a:t>that most of the studies conducted into this area have been flawed due to inappropriate methodology, and that further research is required to demonstrate which method is more effective.</a:t>
            </a:r>
          </a:p>
          <a:p>
            <a:pPr marL="571500" indent="-571500">
              <a:buFont typeface="Arial" panose="020B0604020202020204" pitchFamily="34" charset="0"/>
              <a:buChar char="•"/>
            </a:pPr>
            <a:endParaRPr lang="en-US" altLang="ja-JP" sz="3600" i="1" dirty="0">
              <a:solidFill>
                <a:schemeClr val="accent1">
                  <a:lumMod val="75000"/>
                </a:schemeClr>
              </a:solidFill>
              <a:latin typeface="Calibri" pitchFamily="34" charset="0"/>
              <a:cs typeface="Century Gothic" pitchFamily="34" charset="0"/>
            </a:endParaRPr>
          </a:p>
          <a:p>
            <a:endParaRPr lang="en-US" altLang="en-US" sz="2400" b="1" dirty="0">
              <a:solidFill>
                <a:schemeClr val="accent1">
                  <a:lumMod val="50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19905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2443" y="2117381"/>
            <a:ext cx="10058400" cy="2025650"/>
          </a:xfrm>
        </p:spPr>
        <p:txBody>
          <a:bodyPr/>
          <a:lstStyle/>
          <a:p>
            <a:endParaRPr lang="en-AU" dirty="0"/>
          </a:p>
          <a:p>
            <a:endParaRPr lang="en-AU" dirty="0"/>
          </a:p>
          <a:p>
            <a:pPr algn="ctr"/>
            <a:r>
              <a:rPr lang="en-AU" sz="8000" b="1" dirty="0">
                <a:solidFill>
                  <a:schemeClr val="bg1"/>
                </a:solidFill>
              </a:rPr>
              <a:t>Questions?</a:t>
            </a:r>
          </a:p>
        </p:txBody>
      </p:sp>
    </p:spTree>
    <p:extLst>
      <p:ext uri="{BB962C8B-B14F-4D97-AF65-F5344CB8AC3E}">
        <p14:creationId xmlns:p14="http://schemas.microsoft.com/office/powerpoint/2010/main" val="165733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37250"/>
            <a:ext cx="10326658" cy="1000685"/>
          </a:xfrm>
        </p:spPr>
        <p:txBody>
          <a:bodyPr/>
          <a:lstStyle/>
          <a:p>
            <a:pPr algn="ctr"/>
            <a:r>
              <a:rPr lang="en-AU" sz="4400" b="1" dirty="0">
                <a:solidFill>
                  <a:schemeClr val="accent1">
                    <a:lumMod val="50000"/>
                  </a:schemeClr>
                </a:solidFill>
              </a:rPr>
              <a:t>What does this mean for you?</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377436" y="1823105"/>
            <a:ext cx="9971314" cy="4426296"/>
          </a:xfrm>
        </p:spPr>
        <p:txBody>
          <a:bodyPr/>
          <a:lstStyle/>
          <a:p>
            <a:pPr marL="514350" indent="-514350">
              <a:buAutoNum type="arabicPeriod"/>
            </a:pPr>
            <a:r>
              <a:rPr lang="en-AU" sz="2800" dirty="0">
                <a:solidFill>
                  <a:schemeClr val="accent1">
                    <a:lumMod val="75000"/>
                  </a:schemeClr>
                </a:solidFill>
                <a:cs typeface="Calibri" pitchFamily="34" charset="0"/>
              </a:rPr>
              <a:t>You need to </a:t>
            </a:r>
            <a:r>
              <a:rPr lang="en-AU" sz="2800" b="1" dirty="0">
                <a:solidFill>
                  <a:schemeClr val="accent1">
                    <a:lumMod val="75000"/>
                  </a:schemeClr>
                </a:solidFill>
                <a:cs typeface="Calibri" pitchFamily="34" charset="0"/>
              </a:rPr>
              <a:t>give enough context </a:t>
            </a:r>
            <a:r>
              <a:rPr lang="en-AU" sz="2800" dirty="0">
                <a:solidFill>
                  <a:schemeClr val="accent1">
                    <a:lumMod val="75000"/>
                  </a:schemeClr>
                </a:solidFill>
                <a:cs typeface="Calibri" pitchFamily="34" charset="0"/>
              </a:rPr>
              <a:t>so the reader can understand what you’re focusing on and why.</a:t>
            </a:r>
          </a:p>
          <a:p>
            <a:pPr marL="514350" indent="-514350">
              <a:buAutoNum type="arabicPeriod"/>
            </a:pPr>
            <a:endParaRPr lang="en-AU" sz="1800" dirty="0">
              <a:solidFill>
                <a:schemeClr val="accent1">
                  <a:lumMod val="75000"/>
                </a:schemeClr>
              </a:solidFill>
              <a:cs typeface="Calibri" pitchFamily="34" charset="0"/>
            </a:endParaRPr>
          </a:p>
          <a:p>
            <a:pPr marL="514350" indent="-514350">
              <a:buAutoNum type="arabicPeriod"/>
            </a:pPr>
            <a:r>
              <a:rPr lang="en-AU" sz="2800" dirty="0">
                <a:solidFill>
                  <a:schemeClr val="accent1">
                    <a:lumMod val="75000"/>
                  </a:schemeClr>
                </a:solidFill>
                <a:cs typeface="Calibri" pitchFamily="34" charset="0"/>
              </a:rPr>
              <a:t>You need to have a </a:t>
            </a:r>
            <a:r>
              <a:rPr lang="en-AU" sz="2800" b="1" dirty="0">
                <a:solidFill>
                  <a:schemeClr val="accent1">
                    <a:lumMod val="75000"/>
                  </a:schemeClr>
                </a:solidFill>
                <a:cs typeface="Calibri" pitchFamily="34" charset="0"/>
              </a:rPr>
              <a:t>clear and logical structure </a:t>
            </a:r>
            <a:r>
              <a:rPr lang="en-AU" sz="2800" dirty="0">
                <a:solidFill>
                  <a:schemeClr val="accent1">
                    <a:lumMod val="75000"/>
                  </a:schemeClr>
                </a:solidFill>
                <a:cs typeface="Calibri" pitchFamily="34" charset="0"/>
              </a:rPr>
              <a:t>that your reader can easily follow even if they’re not an expert.</a:t>
            </a:r>
          </a:p>
          <a:p>
            <a:pPr marL="514350" indent="-514350">
              <a:buAutoNum type="arabicPeriod"/>
            </a:pPr>
            <a:endParaRPr lang="en-AU" sz="1800" dirty="0">
              <a:solidFill>
                <a:schemeClr val="accent1">
                  <a:lumMod val="75000"/>
                </a:schemeClr>
              </a:solidFill>
              <a:cs typeface="Calibri" pitchFamily="34" charset="0"/>
            </a:endParaRPr>
          </a:p>
          <a:p>
            <a:pPr marL="514350" indent="-514350">
              <a:buAutoNum type="arabicPeriod"/>
            </a:pPr>
            <a:r>
              <a:rPr lang="en-AU" sz="2800" dirty="0">
                <a:solidFill>
                  <a:schemeClr val="accent1">
                    <a:lumMod val="75000"/>
                  </a:schemeClr>
                </a:solidFill>
                <a:cs typeface="Calibri" pitchFamily="34" charset="0"/>
              </a:rPr>
              <a:t>You need to show that you’re aware there are </a:t>
            </a:r>
            <a:r>
              <a:rPr lang="en-AU" sz="2800" b="1" dirty="0">
                <a:solidFill>
                  <a:schemeClr val="accent1">
                    <a:lumMod val="75000"/>
                  </a:schemeClr>
                </a:solidFill>
                <a:cs typeface="Calibri" pitchFamily="34" charset="0"/>
              </a:rPr>
              <a:t>different perspectives on the topic</a:t>
            </a:r>
            <a:r>
              <a:rPr lang="en-AU" sz="2800" dirty="0">
                <a:solidFill>
                  <a:schemeClr val="accent1">
                    <a:lumMod val="75000"/>
                  </a:schemeClr>
                </a:solidFill>
                <a:cs typeface="Calibri" pitchFamily="34" charset="0"/>
              </a:rPr>
              <a:t>, and evaluate the evidence on which those perspectives are based.</a:t>
            </a: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23070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934140" y="437250"/>
            <a:ext cx="8458089" cy="1000685"/>
          </a:xfrm>
        </p:spPr>
        <p:txBody>
          <a:bodyPr/>
          <a:lstStyle/>
          <a:p>
            <a:pPr algn="ctr"/>
            <a:r>
              <a:rPr lang="en-AU" sz="4400" b="1" dirty="0">
                <a:solidFill>
                  <a:schemeClr val="accent1">
                    <a:lumMod val="50000"/>
                  </a:schemeClr>
                </a:solidFill>
              </a:rPr>
              <a:t>Characteristics of effective academic writing</a:t>
            </a:r>
            <a:br>
              <a:rPr lang="en-US" sz="3600" dirty="0"/>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1934140" y="2220362"/>
            <a:ext cx="9187543" cy="3673137"/>
          </a:xfrm>
        </p:spPr>
        <p:txBody>
          <a:bodyPr/>
          <a:lstStyle/>
          <a:p>
            <a:pPr marL="457200" indent="-457200">
              <a:buAutoNum type="arabicPeriod"/>
            </a:pPr>
            <a:r>
              <a:rPr lang="en-AU" sz="3600" dirty="0">
                <a:solidFill>
                  <a:schemeClr val="accent1">
                    <a:lumMod val="75000"/>
                  </a:schemeClr>
                </a:solidFill>
                <a:cs typeface="Calibri" pitchFamily="34" charset="0"/>
              </a:rPr>
              <a:t>It is formal</a:t>
            </a:r>
          </a:p>
          <a:p>
            <a:pPr marL="457200" indent="-457200">
              <a:buAutoNum type="arabicPeriod"/>
            </a:pPr>
            <a:endParaRPr lang="en-AU" sz="1200" dirty="0">
              <a:solidFill>
                <a:schemeClr val="accent1">
                  <a:lumMod val="75000"/>
                </a:schemeClr>
              </a:solidFill>
              <a:cs typeface="Calibri" pitchFamily="34" charset="0"/>
            </a:endParaRPr>
          </a:p>
          <a:p>
            <a:pPr marL="457200" indent="-457200">
              <a:buAutoNum type="arabicPeriod"/>
            </a:pPr>
            <a:r>
              <a:rPr lang="en-AU" sz="3600" dirty="0">
                <a:solidFill>
                  <a:schemeClr val="accent1">
                    <a:lumMod val="75000"/>
                  </a:schemeClr>
                </a:solidFill>
                <a:cs typeface="Calibri" pitchFamily="34" charset="0"/>
              </a:rPr>
              <a:t>It is structured logically</a:t>
            </a:r>
          </a:p>
          <a:p>
            <a:pPr marL="457200" indent="-457200">
              <a:buAutoNum type="arabicPeriod"/>
            </a:pPr>
            <a:endParaRPr lang="en-AU" sz="1200" dirty="0">
              <a:solidFill>
                <a:schemeClr val="accent1">
                  <a:lumMod val="75000"/>
                </a:schemeClr>
              </a:solidFill>
              <a:cs typeface="Calibri" pitchFamily="34" charset="0"/>
            </a:endParaRPr>
          </a:p>
          <a:p>
            <a:pPr marL="457200" indent="-457200">
              <a:buAutoNum type="arabicPeriod"/>
            </a:pPr>
            <a:r>
              <a:rPr lang="en-AU" sz="3600" dirty="0">
                <a:solidFill>
                  <a:schemeClr val="accent1">
                    <a:lumMod val="75000"/>
                  </a:schemeClr>
                </a:solidFill>
                <a:cs typeface="Calibri" pitchFamily="34" charset="0"/>
              </a:rPr>
              <a:t>It is written clearly</a:t>
            </a:r>
          </a:p>
          <a:p>
            <a:pPr marL="457200" indent="-457200">
              <a:buFont typeface="Arial" charset="0"/>
              <a:buAutoNum type="arabicPeriod"/>
            </a:pPr>
            <a:endParaRPr lang="en-AU" sz="1200" dirty="0">
              <a:solidFill>
                <a:schemeClr val="accent1">
                  <a:lumMod val="75000"/>
                </a:schemeClr>
              </a:solidFill>
              <a:cs typeface="Calibri" pitchFamily="34" charset="0"/>
            </a:endParaRPr>
          </a:p>
          <a:p>
            <a:pPr marL="457200" indent="-457200">
              <a:buFont typeface="Arial" charset="0"/>
              <a:buAutoNum type="arabicPeriod"/>
            </a:pPr>
            <a:r>
              <a:rPr lang="en-AU" sz="3600" dirty="0">
                <a:solidFill>
                  <a:schemeClr val="accent1">
                    <a:lumMod val="75000"/>
                  </a:schemeClr>
                </a:solidFill>
                <a:cs typeface="Calibri" pitchFamily="34" charset="0"/>
              </a:rPr>
              <a:t>It is evidence-based</a:t>
            </a:r>
            <a:endParaRPr lang="en-AU" dirty="0">
              <a:solidFill>
                <a:schemeClr val="accent1">
                  <a:lumMod val="75000"/>
                </a:schemeClr>
              </a:solidFill>
            </a:endParaRPr>
          </a:p>
          <a:p>
            <a:pPr marL="0" indent="0">
              <a:buNone/>
            </a:pPr>
            <a:endParaRPr lang="en-AU" sz="1200" dirty="0">
              <a:solidFill>
                <a:schemeClr val="accent1">
                  <a:lumMod val="75000"/>
                </a:schemeClr>
              </a:solidFill>
              <a:cs typeface="Calibri" pitchFamily="34" charset="0"/>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19067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3767451" y="2221627"/>
            <a:ext cx="7318942" cy="1265429"/>
          </a:xfrm>
        </p:spPr>
        <p:txBody>
          <a:bodyPr/>
          <a:lstStyle/>
          <a:p>
            <a:pPr>
              <a:lnSpc>
                <a:spcPct val="100000"/>
              </a:lnSpc>
            </a:pPr>
            <a:r>
              <a:rPr lang="en-AU" sz="6600" b="1" dirty="0"/>
              <a:t>1. Formal Language</a:t>
            </a:r>
            <a:endParaRPr lang="en-US" sz="6600" b="1" dirty="0"/>
          </a:p>
        </p:txBody>
      </p:sp>
    </p:spTree>
    <p:extLst>
      <p:ext uri="{BB962C8B-B14F-4D97-AF65-F5344CB8AC3E}">
        <p14:creationId xmlns:p14="http://schemas.microsoft.com/office/powerpoint/2010/main" val="204263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67231"/>
            <a:ext cx="10326658" cy="1000685"/>
          </a:xfrm>
        </p:spPr>
        <p:txBody>
          <a:bodyPr/>
          <a:lstStyle/>
          <a:p>
            <a:pPr marL="342900" indent="-342900" algn="ctr"/>
            <a:r>
              <a:rPr lang="en-AU" sz="4400" b="1" dirty="0">
                <a:solidFill>
                  <a:schemeClr val="accent1">
                    <a:lumMod val="50000"/>
                  </a:schemeClr>
                </a:solidFill>
                <a:cs typeface="Calibri" pitchFamily="34" charset="0"/>
              </a:rPr>
              <a:t>Formal Language</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811379" y="1458155"/>
            <a:ext cx="11103428" cy="4594302"/>
          </a:xfrm>
        </p:spPr>
        <p:txBody>
          <a:bodyPr/>
          <a:lstStyle/>
          <a:p>
            <a:pPr marL="0" indent="0">
              <a:buNone/>
            </a:pPr>
            <a:r>
              <a:rPr lang="en-AU" sz="2800" b="1" dirty="0">
                <a:solidFill>
                  <a:schemeClr val="accent1">
                    <a:lumMod val="50000"/>
                  </a:schemeClr>
                </a:solidFill>
              </a:rPr>
              <a:t>Avoid contractions, abbreviations and slang.</a:t>
            </a:r>
            <a:endParaRPr lang="en-AU" dirty="0"/>
          </a:p>
          <a:p>
            <a:pPr marL="514350" indent="-514350">
              <a:buFont typeface="Arial" panose="020B0604020202020204" pitchFamily="34" charset="0"/>
              <a:buAutoNum type="arabicPeriod"/>
            </a:pPr>
            <a:endParaRPr lang="en-AU" sz="2800" i="1" dirty="0">
              <a:solidFill>
                <a:schemeClr val="accent1">
                  <a:lumMod val="50000"/>
                </a:schemeClr>
              </a:solidFill>
            </a:endParaRPr>
          </a:p>
          <a:p>
            <a:pPr marL="0" indent="0">
              <a:buNone/>
            </a:pPr>
            <a:r>
              <a:rPr lang="en-AU" sz="3600" dirty="0">
                <a:solidFill>
                  <a:schemeClr val="accent1">
                    <a:lumMod val="75000"/>
                  </a:schemeClr>
                </a:solidFill>
                <a:cs typeface="Calibri" pitchFamily="34" charset="0"/>
              </a:rPr>
              <a:t>For example: </a:t>
            </a:r>
          </a:p>
          <a:p>
            <a:pPr marL="0" indent="0">
              <a:buNone/>
            </a:pPr>
            <a:r>
              <a:rPr lang="en-AU" sz="1000" dirty="0">
                <a:solidFill>
                  <a:schemeClr val="accent1">
                    <a:lumMod val="75000"/>
                  </a:schemeClr>
                </a:solidFill>
                <a:cs typeface="Calibri" pitchFamily="34" charset="0"/>
              </a:rPr>
              <a:t> </a:t>
            </a:r>
          </a:p>
          <a:p>
            <a:pPr marL="1314450" lvl="4"/>
            <a:r>
              <a:rPr lang="en-AU" sz="2400" i="1" dirty="0">
                <a:solidFill>
                  <a:schemeClr val="accent1">
                    <a:lumMod val="75000"/>
                  </a:schemeClr>
                </a:solidFill>
                <a:cs typeface="Calibri" pitchFamily="34" charset="0"/>
              </a:rPr>
              <a:t>	</a:t>
            </a:r>
            <a:r>
              <a:rPr lang="en-AU" sz="2800" b="1" i="1" dirty="0">
                <a:solidFill>
                  <a:schemeClr val="accent1">
                    <a:lumMod val="75000"/>
                  </a:schemeClr>
                </a:solidFill>
                <a:cs typeface="Calibri" pitchFamily="34" charset="0"/>
              </a:rPr>
              <a:t>and</a:t>
            </a:r>
            <a:r>
              <a:rPr lang="en-AU" sz="2800" i="1" dirty="0">
                <a:solidFill>
                  <a:schemeClr val="accent1">
                    <a:lumMod val="75000"/>
                  </a:schemeClr>
                </a:solidFill>
                <a:cs typeface="Calibri" pitchFamily="34" charset="0"/>
              </a:rPr>
              <a:t> instead of </a:t>
            </a:r>
            <a:r>
              <a:rPr lang="en-AU" sz="2800" b="1" i="1" dirty="0">
                <a:solidFill>
                  <a:schemeClr val="accent1">
                    <a:lumMod val="75000"/>
                  </a:schemeClr>
                </a:solidFill>
                <a:cs typeface="Calibri" pitchFamily="34" charset="0"/>
              </a:rPr>
              <a:t>&amp;</a:t>
            </a:r>
            <a:r>
              <a:rPr lang="en-AU" sz="2800" i="1" dirty="0">
                <a:solidFill>
                  <a:schemeClr val="accent1">
                    <a:lumMod val="75000"/>
                  </a:schemeClr>
                </a:solidFill>
                <a:cs typeface="Calibri" pitchFamily="34" charset="0"/>
              </a:rPr>
              <a:t> </a:t>
            </a:r>
          </a:p>
          <a:p>
            <a:pPr marL="1314450" lvl="4"/>
            <a:r>
              <a:rPr lang="en-AU" sz="2800" i="1" dirty="0">
                <a:solidFill>
                  <a:schemeClr val="accent1">
                    <a:lumMod val="75000"/>
                  </a:schemeClr>
                </a:solidFill>
                <a:cs typeface="Calibri" pitchFamily="34" charset="0"/>
              </a:rPr>
              <a:t>   </a:t>
            </a:r>
          </a:p>
          <a:p>
            <a:pPr marL="1314450" lvl="4"/>
            <a:r>
              <a:rPr lang="en-AU" sz="2800" i="1" dirty="0">
                <a:solidFill>
                  <a:schemeClr val="accent1">
                    <a:lumMod val="75000"/>
                  </a:schemeClr>
                </a:solidFill>
                <a:cs typeface="Calibri" pitchFamily="34" charset="0"/>
              </a:rPr>
              <a:t>	</a:t>
            </a:r>
            <a:r>
              <a:rPr lang="en-AU" sz="2800" b="1" i="1" dirty="0">
                <a:solidFill>
                  <a:schemeClr val="accent1">
                    <a:lumMod val="75000"/>
                  </a:schemeClr>
                </a:solidFill>
                <a:cs typeface="Calibri" pitchFamily="34" charset="0"/>
              </a:rPr>
              <a:t>cannot </a:t>
            </a:r>
            <a:r>
              <a:rPr lang="en-AU" sz="2800" i="1" dirty="0">
                <a:solidFill>
                  <a:schemeClr val="accent1">
                    <a:lumMod val="75000"/>
                  </a:schemeClr>
                </a:solidFill>
                <a:cs typeface="Calibri" pitchFamily="34" charset="0"/>
              </a:rPr>
              <a:t>instead of </a:t>
            </a:r>
            <a:r>
              <a:rPr lang="en-AU" sz="2800" b="1" i="1" dirty="0">
                <a:solidFill>
                  <a:schemeClr val="accent1">
                    <a:lumMod val="75000"/>
                  </a:schemeClr>
                </a:solidFill>
                <a:cs typeface="Calibri" pitchFamily="34" charset="0"/>
              </a:rPr>
              <a:t>can’t</a:t>
            </a:r>
          </a:p>
          <a:p>
            <a:pPr marL="1314450" lvl="4"/>
            <a:endParaRPr lang="en-AU" sz="2800" b="1" i="1" dirty="0">
              <a:solidFill>
                <a:schemeClr val="accent1">
                  <a:lumMod val="75000"/>
                </a:schemeClr>
              </a:solidFill>
              <a:cs typeface="Calibri" pitchFamily="34" charset="0"/>
            </a:endParaRPr>
          </a:p>
          <a:p>
            <a:pPr marL="1314450" lvl="4"/>
            <a:r>
              <a:rPr lang="en-AU" sz="2800" b="1" i="1" dirty="0">
                <a:solidFill>
                  <a:schemeClr val="accent1">
                    <a:lumMod val="75000"/>
                  </a:schemeClr>
                </a:solidFill>
                <a:cs typeface="Calibri" pitchFamily="34" charset="0"/>
              </a:rPr>
              <a:t>	a significant number of </a:t>
            </a:r>
            <a:r>
              <a:rPr lang="en-AU" sz="2800" i="1" dirty="0">
                <a:solidFill>
                  <a:schemeClr val="accent1">
                    <a:lumMod val="75000"/>
                  </a:schemeClr>
                </a:solidFill>
                <a:cs typeface="Calibri" pitchFamily="34" charset="0"/>
              </a:rPr>
              <a:t>instead of </a:t>
            </a:r>
            <a:r>
              <a:rPr lang="en-AU" sz="2800" b="1" i="1" dirty="0">
                <a:solidFill>
                  <a:schemeClr val="accent1">
                    <a:lumMod val="75000"/>
                  </a:schemeClr>
                </a:solidFill>
                <a:cs typeface="Calibri" pitchFamily="34" charset="0"/>
              </a:rPr>
              <a:t>lots of</a:t>
            </a:r>
            <a:endParaRPr lang="en-AU" sz="2800" i="1" dirty="0">
              <a:solidFill>
                <a:schemeClr val="accent1">
                  <a:lumMod val="75000"/>
                </a:schemeClr>
              </a:solidFill>
              <a:cs typeface="Calibri" pitchFamily="34" charset="0"/>
            </a:endParaRPr>
          </a:p>
          <a:p>
            <a:pPr marL="514350" indent="-514350">
              <a:buFont typeface="Arial" panose="020B0604020202020204" pitchFamily="34" charset="0"/>
              <a:buAutoNum type="arabicPeriod"/>
            </a:pPr>
            <a:endParaRPr lang="en-AU" sz="2800" i="1" dirty="0">
              <a:solidFill>
                <a:schemeClr val="accent1">
                  <a:lumMod val="50000"/>
                </a:schemeClr>
              </a:solidFill>
            </a:endParaRPr>
          </a:p>
          <a:p>
            <a:pPr marL="514350" indent="-514350">
              <a:buAutoNum type="arabicPeriod"/>
            </a:pPr>
            <a:endParaRPr lang="en-AU" sz="2800" dirty="0">
              <a:solidFill>
                <a:schemeClr val="accent1">
                  <a:lumMod val="75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55752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32671" y="467231"/>
            <a:ext cx="10326658" cy="1000685"/>
          </a:xfrm>
        </p:spPr>
        <p:txBody>
          <a:bodyPr/>
          <a:lstStyle/>
          <a:p>
            <a:pPr marL="342900" indent="-342900" algn="ctr"/>
            <a:r>
              <a:rPr lang="en-AU" sz="4400" b="1" dirty="0">
                <a:solidFill>
                  <a:schemeClr val="accent1">
                    <a:lumMod val="50000"/>
                  </a:schemeClr>
                </a:solidFill>
                <a:cs typeface="Calibri" pitchFamily="34" charset="0"/>
              </a:rPr>
              <a:t>Formal Language</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811379" y="1458155"/>
            <a:ext cx="11103428" cy="4594302"/>
          </a:xfrm>
        </p:spPr>
        <p:txBody>
          <a:bodyPr/>
          <a:lstStyle/>
          <a:p>
            <a:pPr marL="0" indent="0">
              <a:buNone/>
            </a:pPr>
            <a:r>
              <a:rPr lang="en-AU" sz="2800" b="1" dirty="0">
                <a:solidFill>
                  <a:schemeClr val="accent1">
                    <a:lumMod val="50000"/>
                  </a:schemeClr>
                </a:solidFill>
              </a:rPr>
              <a:t>Your writing should be formal but not overly complicated.</a:t>
            </a:r>
            <a:endParaRPr lang="en-AU" b="1" dirty="0">
              <a:solidFill>
                <a:schemeClr val="accent1">
                  <a:lumMod val="50000"/>
                </a:schemeClr>
              </a:solidFill>
            </a:endParaRPr>
          </a:p>
          <a:p>
            <a:endParaRPr lang="en-AU" sz="1200" dirty="0"/>
          </a:p>
          <a:p>
            <a:pPr marL="0" indent="0">
              <a:buNone/>
            </a:pPr>
            <a:r>
              <a:rPr lang="en-AU" sz="2800" dirty="0">
                <a:solidFill>
                  <a:schemeClr val="accent1">
                    <a:lumMod val="75000"/>
                  </a:schemeClr>
                </a:solidFill>
              </a:rPr>
              <a:t>Which of the following sentences is best for an academic context?</a:t>
            </a:r>
          </a:p>
          <a:p>
            <a:pPr marL="0" indent="0">
              <a:buNone/>
            </a:pPr>
            <a:endParaRPr lang="en-AU" sz="1200" dirty="0">
              <a:solidFill>
                <a:schemeClr val="accent1">
                  <a:lumMod val="75000"/>
                </a:schemeClr>
              </a:solidFill>
            </a:endParaRPr>
          </a:p>
          <a:p>
            <a:pPr marL="514350" indent="-514350">
              <a:buFont typeface="Arial" panose="020B0604020202020204" pitchFamily="34" charset="0"/>
              <a:buAutoNum type="arabicPeriod"/>
            </a:pPr>
            <a:r>
              <a:rPr lang="en-AU" sz="2800" i="1" dirty="0">
                <a:solidFill>
                  <a:schemeClr val="accent1">
                    <a:lumMod val="75000"/>
                  </a:schemeClr>
                </a:solidFill>
              </a:rPr>
              <a:t>There are heaps of problems with your design solution.</a:t>
            </a:r>
          </a:p>
          <a:p>
            <a:pPr marL="514350" indent="-514350">
              <a:buFont typeface="Arial" panose="020B0604020202020204" pitchFamily="34" charset="0"/>
              <a:buAutoNum type="arabicPeriod"/>
            </a:pPr>
            <a:r>
              <a:rPr lang="en-AU" sz="2800" i="1" dirty="0">
                <a:solidFill>
                  <a:schemeClr val="accent1">
                    <a:lumMod val="75000"/>
                  </a:schemeClr>
                </a:solidFill>
              </a:rPr>
              <a:t>The proposed design solution is problematic in several ways.</a:t>
            </a:r>
          </a:p>
          <a:p>
            <a:pPr marL="514350" indent="-514350">
              <a:buFont typeface="Arial" panose="020B0604020202020204" pitchFamily="34" charset="0"/>
              <a:buAutoNum type="arabicPeriod"/>
            </a:pPr>
            <a:r>
              <a:rPr lang="en-AU" sz="2800" i="1" dirty="0">
                <a:solidFill>
                  <a:schemeClr val="accent1">
                    <a:lumMod val="75000"/>
                  </a:schemeClr>
                </a:solidFill>
              </a:rPr>
              <a:t>The recently proposed design solution, although impressive in its uniqueness, fails to adequately mitigate previously identified and frequently communicated issues of significant concern.</a:t>
            </a:r>
          </a:p>
          <a:p>
            <a:pPr marL="514350" indent="-514350">
              <a:buFont typeface="Arial" panose="020B0604020202020204" pitchFamily="34" charset="0"/>
              <a:buAutoNum type="arabicPeriod"/>
            </a:pPr>
            <a:endParaRPr lang="en-AU" sz="2800" i="1" dirty="0">
              <a:solidFill>
                <a:schemeClr val="accent1">
                  <a:lumMod val="50000"/>
                </a:schemeClr>
              </a:solidFill>
            </a:endParaRPr>
          </a:p>
          <a:p>
            <a:pPr marL="514350" indent="-514350">
              <a:buAutoNum type="arabicPeriod"/>
            </a:pPr>
            <a:endParaRPr lang="en-AU" sz="2800" dirty="0">
              <a:solidFill>
                <a:schemeClr val="accent1">
                  <a:lumMod val="75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270577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32671" y="457470"/>
            <a:ext cx="10326658" cy="1000685"/>
          </a:xfrm>
        </p:spPr>
        <p:txBody>
          <a:bodyPr/>
          <a:lstStyle/>
          <a:p>
            <a:pPr marL="342900" indent="-342900" algn="ctr"/>
            <a:r>
              <a:rPr lang="en-AU" sz="4400" b="1" dirty="0">
                <a:solidFill>
                  <a:schemeClr val="accent1">
                    <a:lumMod val="50000"/>
                  </a:schemeClr>
                </a:solidFill>
                <a:cs typeface="Calibri" pitchFamily="34" charset="0"/>
              </a:rPr>
              <a:t>Formal Language</a:t>
            </a:r>
            <a:br>
              <a:rPr lang="en-AU" sz="3600" dirty="0">
                <a:latin typeface="Calibri" pitchFamily="34" charset="0"/>
                <a:cs typeface="Calibri" pitchFamily="34" charset="0"/>
              </a:rPr>
            </a:br>
            <a:br>
              <a:rPr lang="en-AU" sz="3600" b="1" dirty="0">
                <a:solidFill>
                  <a:schemeClr val="tx1"/>
                </a:solidFill>
              </a:rPr>
            </a:br>
            <a:endParaRPr lang="en-US" dirty="0">
              <a:solidFill>
                <a:schemeClr val="tx1"/>
              </a:solidFill>
            </a:endParaRPr>
          </a:p>
        </p:txBody>
      </p:sp>
      <p:sp>
        <p:nvSpPr>
          <p:cNvPr id="3" name="Text Placeholder 2">
            <a:extLst>
              <a:ext uri="{FF2B5EF4-FFF2-40B4-BE49-F238E27FC236}">
                <a16:creationId xmlns:a16="http://schemas.microsoft.com/office/drawing/2014/main" id="{7EDEC859-CE23-9A47-BCC1-F76F842486A2}"/>
              </a:ext>
            </a:extLst>
          </p:cNvPr>
          <p:cNvSpPr>
            <a:spLocks noGrp="1"/>
          </p:cNvSpPr>
          <p:nvPr>
            <p:ph type="body" idx="12"/>
          </p:nvPr>
        </p:nvSpPr>
        <p:spPr>
          <a:xfrm>
            <a:off x="811379" y="1458155"/>
            <a:ext cx="11103428" cy="4594302"/>
          </a:xfrm>
        </p:spPr>
        <p:txBody>
          <a:bodyPr/>
          <a:lstStyle/>
          <a:p>
            <a:pPr marL="0" indent="0">
              <a:buNone/>
            </a:pPr>
            <a:r>
              <a:rPr lang="en-AU" sz="2800" b="1" dirty="0">
                <a:solidFill>
                  <a:schemeClr val="accent1">
                    <a:lumMod val="50000"/>
                  </a:schemeClr>
                </a:solidFill>
              </a:rPr>
              <a:t>Your writing should be formal but not overly complicated.</a:t>
            </a:r>
            <a:endParaRPr lang="en-AU" b="1" dirty="0">
              <a:solidFill>
                <a:schemeClr val="accent1">
                  <a:lumMod val="50000"/>
                </a:schemeClr>
              </a:solidFill>
            </a:endParaRPr>
          </a:p>
          <a:p>
            <a:endParaRPr lang="en-AU" sz="1200" dirty="0"/>
          </a:p>
          <a:p>
            <a:pPr marL="0" indent="0">
              <a:buNone/>
            </a:pPr>
            <a:r>
              <a:rPr lang="en-AU" sz="2800" dirty="0">
                <a:solidFill>
                  <a:schemeClr val="accent1">
                    <a:lumMod val="75000"/>
                  </a:schemeClr>
                </a:solidFill>
              </a:rPr>
              <a:t>Which of the following sentences is best for an academic context?</a:t>
            </a:r>
          </a:p>
          <a:p>
            <a:pPr marL="0" indent="0">
              <a:buNone/>
            </a:pPr>
            <a:endParaRPr lang="en-AU" sz="1200" dirty="0">
              <a:solidFill>
                <a:schemeClr val="accent1">
                  <a:lumMod val="75000"/>
                </a:schemeClr>
              </a:solidFill>
            </a:endParaRPr>
          </a:p>
          <a:p>
            <a:pPr marL="514350" indent="-514350">
              <a:buFont typeface="Arial" panose="020B0604020202020204" pitchFamily="34" charset="0"/>
              <a:buAutoNum type="arabicPeriod"/>
            </a:pPr>
            <a:r>
              <a:rPr lang="en-AU" sz="2800" i="1" dirty="0">
                <a:solidFill>
                  <a:schemeClr val="bg1">
                    <a:lumMod val="65000"/>
                  </a:schemeClr>
                </a:solidFill>
              </a:rPr>
              <a:t>There are heaps of problems with your design solution.</a:t>
            </a:r>
          </a:p>
          <a:p>
            <a:pPr marL="514350" indent="-514350">
              <a:buFont typeface="Arial" panose="020B0604020202020204" pitchFamily="34" charset="0"/>
              <a:buAutoNum type="arabicPeriod"/>
            </a:pPr>
            <a:r>
              <a:rPr lang="en-AU" sz="2800" b="1" i="1" dirty="0">
                <a:solidFill>
                  <a:schemeClr val="accent1">
                    <a:lumMod val="75000"/>
                  </a:schemeClr>
                </a:solidFill>
              </a:rPr>
              <a:t>The proposed design solution is problematic in several ways.</a:t>
            </a:r>
          </a:p>
          <a:p>
            <a:pPr marL="514350" indent="-514350">
              <a:buFont typeface="Arial" panose="020B0604020202020204" pitchFamily="34" charset="0"/>
              <a:buAutoNum type="arabicPeriod"/>
            </a:pPr>
            <a:r>
              <a:rPr lang="en-AU" sz="2800" i="1" dirty="0">
                <a:solidFill>
                  <a:schemeClr val="bg1">
                    <a:lumMod val="65000"/>
                  </a:schemeClr>
                </a:solidFill>
              </a:rPr>
              <a:t>The recently proposed design solution, although impressive in its uniqueness, fails to adequately mitigate previously identified and frequently communicated issues of significant concern</a:t>
            </a:r>
            <a:r>
              <a:rPr lang="en-AU" sz="2800" i="1" dirty="0">
                <a:solidFill>
                  <a:schemeClr val="accent1">
                    <a:lumMod val="75000"/>
                  </a:schemeClr>
                </a:solidFill>
              </a:rPr>
              <a:t>.</a:t>
            </a:r>
          </a:p>
          <a:p>
            <a:pPr marL="514350" indent="-514350">
              <a:buFont typeface="Arial" panose="020B0604020202020204" pitchFamily="34" charset="0"/>
              <a:buAutoNum type="arabicPeriod"/>
            </a:pPr>
            <a:endParaRPr lang="en-AU" sz="2800" i="1" dirty="0">
              <a:solidFill>
                <a:schemeClr val="accent1">
                  <a:lumMod val="50000"/>
                </a:schemeClr>
              </a:solidFill>
            </a:endParaRPr>
          </a:p>
          <a:p>
            <a:pPr marL="514350" indent="-514350">
              <a:buAutoNum type="arabicPeriod"/>
            </a:pPr>
            <a:endParaRPr lang="en-AU" sz="2800" dirty="0">
              <a:solidFill>
                <a:schemeClr val="accent1">
                  <a:lumMod val="75000"/>
                </a:schemeClr>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1509907220"/>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36186B-B006-4559-9D64-5A67B27CBF28}">
  <ds:schemaRefs>
    <ds:schemaRef ds:uri="http://purl.org/dc/dcmityp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http://www.w3.org/XML/1998/namespace"/>
    <ds:schemaRef ds:uri="http://schemas.microsoft.com/office/2006/metadata/properties"/>
    <ds:schemaRef ds:uri="233ed8a8-69fb-4ab7-a5e4-6c5d009f6707"/>
    <ds:schemaRef ds:uri="0ea80f0e-6c4f-4444-9ed5-dbb4ee0bde16"/>
  </ds:schemaRefs>
</ds:datastoreItem>
</file>

<file path=customXml/itemProps2.xml><?xml version="1.0" encoding="utf-8"?>
<ds:datastoreItem xmlns:ds="http://schemas.openxmlformats.org/officeDocument/2006/customXml" ds:itemID="{DA849819-9DD2-4175-88E0-AE35EBBF0C04}">
  <ds:schemaRefs>
    <ds:schemaRef ds:uri="http://schemas.microsoft.com/sharepoint/v3/contenttype/forms"/>
  </ds:schemaRefs>
</ds:datastoreItem>
</file>

<file path=customXml/itemProps3.xml><?xml version="1.0" encoding="utf-8"?>
<ds:datastoreItem xmlns:ds="http://schemas.openxmlformats.org/officeDocument/2006/customXml" ds:itemID="{A305F027-CAAC-4F19-9F0A-C36BBE129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5b4fd-eec2-4aff-a7f6-43c4ba3f6121"/>
    <ds:schemaRef ds:uri="ea32d570-4c40-4a20-9a55-39b056d395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2857</TotalTime>
  <Words>2142</Words>
  <Application>Microsoft Office PowerPoint</Application>
  <PresentationFormat>Widescreen</PresentationFormat>
  <Paragraphs>307</Paragraphs>
  <Slides>34</Slides>
  <Notes>31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UTS HELPS</vt:lpstr>
      <vt:lpstr>Workshop Objectives</vt:lpstr>
      <vt:lpstr>The purpose of academic writing  </vt:lpstr>
      <vt:lpstr>What does this mean for you?  </vt:lpstr>
      <vt:lpstr>Characteristics of effective academic writing  </vt:lpstr>
      <vt:lpstr>PowerPoint Presentation</vt:lpstr>
      <vt:lpstr>Formal Language  </vt:lpstr>
      <vt:lpstr>Formal Language  </vt:lpstr>
      <vt:lpstr>Formal Language  </vt:lpstr>
      <vt:lpstr>Formal Language  </vt:lpstr>
      <vt:lpstr>PowerPoint Presentation</vt:lpstr>
      <vt:lpstr>Logical Structure  </vt:lpstr>
      <vt:lpstr>Logical Structure  </vt:lpstr>
      <vt:lpstr>Logical Structure  </vt:lpstr>
      <vt:lpstr>PowerPoint Presentation</vt:lpstr>
      <vt:lpstr> Writing Clearly  </vt:lpstr>
      <vt:lpstr>However, passive voice is useful if you don’t want to focus on who did the action.   </vt:lpstr>
      <vt:lpstr>ACTIVITY  </vt:lpstr>
      <vt:lpstr>ACTIVITY  </vt:lpstr>
      <vt:lpstr>Avoid using personal language  </vt:lpstr>
      <vt:lpstr>How could this sentence be changed to remove personal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129</cp:revision>
  <dcterms:created xsi:type="dcterms:W3CDTF">2020-06-09T03:36:46Z</dcterms:created>
  <dcterms:modified xsi:type="dcterms:W3CDTF">2022-01-30T22:13:35Z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2021-02-17T00:24:39Z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d9e83a7f-5293-4183-8933-631249a52224</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