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8"/>
  </p:notesMasterIdLst>
  <p:sldIdLst>
    <p:sldId id="286" r:id="rId5"/>
    <p:sldId id="257" r:id="rId6"/>
    <p:sldId id="288" r:id="rId7"/>
    <p:sldId id="385" r:id="rId8"/>
    <p:sldId id="375" r:id="rId9"/>
    <p:sldId id="354" r:id="rId10"/>
    <p:sldId id="365" r:id="rId11"/>
    <p:sldId id="350" r:id="rId12"/>
    <p:sldId id="386" r:id="rId13"/>
    <p:sldId id="387" r:id="rId14"/>
    <p:sldId id="366" r:id="rId15"/>
    <p:sldId id="392" r:id="rId16"/>
    <p:sldId id="388" r:id="rId17"/>
    <p:sldId id="393" r:id="rId18"/>
    <p:sldId id="394" r:id="rId19"/>
    <p:sldId id="369" r:id="rId20"/>
    <p:sldId id="370" r:id="rId21"/>
    <p:sldId id="378" r:id="rId22"/>
    <p:sldId id="381" r:id="rId23"/>
    <p:sldId id="382" r:id="rId24"/>
    <p:sldId id="373" r:id="rId25"/>
    <p:sldId id="300" r:id="rId26"/>
    <p:sldId id="28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Slides" id="{259BEB0A-9B18-694B-99AB-94F69A9B54AD}">
          <p14:sldIdLst/>
        </p14:section>
        <p14:section name="Layouts" id="{14B08E05-62FE-2547-A4CE-EF3F3E32D614}">
          <p14:sldIdLst>
            <p14:sldId id="286"/>
            <p14:sldId id="257"/>
            <p14:sldId id="288"/>
            <p14:sldId id="385"/>
            <p14:sldId id="375"/>
            <p14:sldId id="354"/>
            <p14:sldId id="365"/>
            <p14:sldId id="350"/>
            <p14:sldId id="386"/>
            <p14:sldId id="387"/>
            <p14:sldId id="366"/>
            <p14:sldId id="392"/>
            <p14:sldId id="388"/>
            <p14:sldId id="393"/>
            <p14:sldId id="394"/>
            <p14:sldId id="369"/>
            <p14:sldId id="370"/>
            <p14:sldId id="378"/>
            <p14:sldId id="381"/>
            <p14:sldId id="382"/>
            <p14:sldId id="373"/>
            <p14:sldId id="300"/>
            <p14:sldId id="283"/>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id Sotir" initials="DS" lastIdx="6" clrIdx="0">
    <p:extLst>
      <p:ext uri="{19B8F6BF-5375-455C-9EA6-DF929625EA0E}">
        <p15:presenceInfo xmlns:p15="http://schemas.microsoft.com/office/powerpoint/2012/main" userId="S-1-5-21-3588706629-3798168970-822321252-34362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8900"/>
    <a:srgbClr val="BAE296"/>
    <a:srgbClr val="F4F2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7AD2769-E4FE-54DF-9D12-49D5893B176C}" v="3" dt="2022-01-14T01:26:25.04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51" autoAdjust="0"/>
    <p:restoredTop sz="60864" autoAdjust="0"/>
  </p:normalViewPr>
  <p:slideViewPr>
    <p:cSldViewPr snapToGrid="0" snapToObjects="1">
      <p:cViewPr varScale="1">
        <p:scale>
          <a:sx n="45" d="100"/>
          <a:sy n="45" d="100"/>
        </p:scale>
        <p:origin x="1133" y="48"/>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227BE0-8D26-2C46-B592-87513771FDEF}" type="datetimeFigureOut">
              <a:rPr lang="en-US" smtClean="0"/>
              <a:t>1/28/2022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364B19-607B-B942-B14B-DB932692D378}" type="slidenum">
              <a:rPr lang="en-US" smtClean="0"/>
              <a:t>‹#›</a:t>
            </a:fld>
            <a:endParaRPr lang="en-US"/>
          </a:p>
        </p:txBody>
      </p:sp>
    </p:spTree>
    <p:extLst>
      <p:ext uri="{BB962C8B-B14F-4D97-AF65-F5344CB8AC3E}">
        <p14:creationId xmlns:p14="http://schemas.microsoft.com/office/powerpoint/2010/main" val="1015148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1</a:t>
            </a:fld>
            <a:endParaRPr lang="en-US"/>
          </a:p>
        </p:txBody>
      </p:sp>
    </p:spTree>
    <p:extLst>
      <p:ext uri="{BB962C8B-B14F-4D97-AF65-F5344CB8AC3E}">
        <p14:creationId xmlns:p14="http://schemas.microsoft.com/office/powerpoint/2010/main" val="38574199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themes</a:t>
            </a:r>
            <a:r>
              <a:rPr lang="en-AU" baseline="0" dirty="0"/>
              <a:t> will depend on your discipline, the purpose of your assignment, and your own interpretations of what you read.</a:t>
            </a:r>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11</a:t>
            </a:fld>
            <a:endParaRPr lang="en-US"/>
          </a:p>
        </p:txBody>
      </p:sp>
    </p:spTree>
    <p:extLst>
      <p:ext uri="{BB962C8B-B14F-4D97-AF65-F5344CB8AC3E}">
        <p14:creationId xmlns:p14="http://schemas.microsoft.com/office/powerpoint/2010/main" val="28071204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err="1"/>
              <a:t>Mindmapping</a:t>
            </a:r>
            <a:r>
              <a:rPr lang="en-AU" dirty="0"/>
              <a:t> can help you see the different themes that have emerged when reviewing the literature on your topic. In this case, the research has uncovered 4 major aspects that need to be discussed.</a:t>
            </a:r>
          </a:p>
        </p:txBody>
      </p:sp>
      <p:sp>
        <p:nvSpPr>
          <p:cNvPr id="4" name="Slide Number Placeholder 3"/>
          <p:cNvSpPr>
            <a:spLocks noGrp="1"/>
          </p:cNvSpPr>
          <p:nvPr>
            <p:ph type="sldNum" sz="quarter" idx="10"/>
          </p:nvPr>
        </p:nvSpPr>
        <p:spPr/>
        <p:txBody>
          <a:bodyPr/>
          <a:lstStyle/>
          <a:p>
            <a:fld id="{11364B19-607B-B942-B14B-DB932692D378}" type="slidenum">
              <a:rPr lang="en-US" smtClean="0"/>
              <a:t>12</a:t>
            </a:fld>
            <a:endParaRPr lang="en-US"/>
          </a:p>
        </p:txBody>
      </p:sp>
    </p:spTree>
    <p:extLst>
      <p:ext uri="{BB962C8B-B14F-4D97-AF65-F5344CB8AC3E}">
        <p14:creationId xmlns:p14="http://schemas.microsoft.com/office/powerpoint/2010/main" val="8810401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aseline="0" dirty="0"/>
              <a:t>You may group them according to the theme of their article, or their opinion about the topic, or whatever grouping makes logical sense to you. </a:t>
            </a:r>
            <a:r>
              <a:rPr lang="en-AU" dirty="0"/>
              <a:t>Here, the writer</a:t>
            </a:r>
            <a:r>
              <a:rPr lang="en-AU" baseline="0" dirty="0"/>
              <a:t> has chosen to group the sources according to what the authors think is the biggest contributing factor to health outcomes.</a:t>
            </a:r>
          </a:p>
          <a:p>
            <a:endParaRPr lang="en-AU" baseline="0" dirty="0"/>
          </a:p>
          <a:p>
            <a:r>
              <a:rPr lang="en-AU" baseline="0" dirty="0"/>
              <a:t>Whichever choice you make as a writer, </a:t>
            </a:r>
            <a:r>
              <a:rPr lang="en-AU" b="1" baseline="0" dirty="0"/>
              <a:t>grouping your sources before you write helps you plan your structure</a:t>
            </a:r>
            <a:r>
              <a:rPr lang="en-AU" baseline="0" dirty="0"/>
              <a:t>, because you know which sources will be put together in the same paragraph to support the point you’re trying to make in that paragraph. In this case, the writer may choose to have one paragraph about lifestyle factors, using both Edmund and Blue as sources, or if it’s a longer assignment, the writer may decide to have one paragraph on diet, using Edmund as a source, and another paragraph about lack of exercise, using Blue as the reference.</a:t>
            </a:r>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13</a:t>
            </a:fld>
            <a:endParaRPr lang="en-US" dirty="0"/>
          </a:p>
        </p:txBody>
      </p:sp>
    </p:spTree>
    <p:extLst>
      <p:ext uri="{BB962C8B-B14F-4D97-AF65-F5344CB8AC3E}">
        <p14:creationId xmlns:p14="http://schemas.microsoft.com/office/powerpoint/2010/main" val="30379971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cs typeface="Calibri"/>
            </a:endParaRPr>
          </a:p>
        </p:txBody>
      </p:sp>
      <p:sp>
        <p:nvSpPr>
          <p:cNvPr id="4" name="Slide Number Placeholder 3"/>
          <p:cNvSpPr>
            <a:spLocks noGrp="1"/>
          </p:cNvSpPr>
          <p:nvPr>
            <p:ph type="sldNum" sz="quarter" idx="10"/>
          </p:nvPr>
        </p:nvSpPr>
        <p:spPr/>
        <p:txBody>
          <a:bodyPr/>
          <a:lstStyle/>
          <a:p>
            <a:fld id="{11364B19-607B-B942-B14B-DB932692D378}" type="slidenum">
              <a:rPr lang="en-US" smtClean="0"/>
              <a:t>14</a:t>
            </a:fld>
            <a:endParaRPr lang="en-US" dirty="0"/>
          </a:p>
        </p:txBody>
      </p:sp>
    </p:spTree>
    <p:extLst>
      <p:ext uri="{BB962C8B-B14F-4D97-AF65-F5344CB8AC3E}">
        <p14:creationId xmlns:p14="http://schemas.microsoft.com/office/powerpoint/2010/main" val="18071150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cs typeface="Calibri"/>
            </a:endParaRPr>
          </a:p>
        </p:txBody>
      </p:sp>
      <p:sp>
        <p:nvSpPr>
          <p:cNvPr id="4" name="Slide Number Placeholder 3"/>
          <p:cNvSpPr>
            <a:spLocks noGrp="1"/>
          </p:cNvSpPr>
          <p:nvPr>
            <p:ph type="sldNum" sz="quarter" idx="10"/>
          </p:nvPr>
        </p:nvSpPr>
        <p:spPr/>
        <p:txBody>
          <a:bodyPr/>
          <a:lstStyle/>
          <a:p>
            <a:fld id="{11364B19-607B-B942-B14B-DB932692D378}" type="slidenum">
              <a:rPr lang="en-US" smtClean="0"/>
              <a:t>15</a:t>
            </a:fld>
            <a:endParaRPr lang="en-US" dirty="0"/>
          </a:p>
        </p:txBody>
      </p:sp>
    </p:spTree>
    <p:extLst>
      <p:ext uri="{BB962C8B-B14F-4D97-AF65-F5344CB8AC3E}">
        <p14:creationId xmlns:p14="http://schemas.microsoft.com/office/powerpoint/2010/main" val="25611670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dirty="0">
                <a:latin typeface="Calibri" pitchFamily="34" charset="0"/>
                <a:cs typeface="Calibri" pitchFamily="34" charset="0"/>
              </a:rPr>
              <a:t>The introduction should include: </a:t>
            </a:r>
          </a:p>
          <a:p>
            <a:pPr>
              <a:buFont typeface="Arial" pitchFamily="34" charset="0"/>
              <a:buChar char="•"/>
            </a:pPr>
            <a:r>
              <a:rPr lang="en-AU" sz="1200" dirty="0">
                <a:latin typeface="Calibri" pitchFamily="34" charset="0"/>
                <a:cs typeface="Calibri" pitchFamily="34" charset="0"/>
              </a:rPr>
              <a:t> the nature of the topic under discussion (the topic of your thesis)</a:t>
            </a:r>
          </a:p>
          <a:p>
            <a:pPr>
              <a:buFont typeface="Arial" pitchFamily="34" charset="0"/>
              <a:buChar char="•"/>
            </a:pPr>
            <a:r>
              <a:rPr lang="en-AU" sz="1200" dirty="0">
                <a:latin typeface="Calibri" pitchFamily="34" charset="0"/>
                <a:cs typeface="Calibri" pitchFamily="34" charset="0"/>
              </a:rPr>
              <a:t> the parameters of the topic (what does it include and exclude?)</a:t>
            </a:r>
          </a:p>
          <a:p>
            <a:pPr>
              <a:buFont typeface="Arial" pitchFamily="34" charset="0"/>
              <a:buChar char="•"/>
            </a:pPr>
            <a:r>
              <a:rPr lang="en-AU" dirty="0">
                <a:latin typeface="Calibri"/>
                <a:cs typeface="Calibri"/>
              </a:rPr>
              <a:t> </a:t>
            </a:r>
            <a:r>
              <a:rPr lang="en-AU" sz="1200" dirty="0">
                <a:latin typeface="Calibri"/>
                <a:cs typeface="Calibri"/>
              </a:rPr>
              <a:t>the basis for your selection of the </a:t>
            </a:r>
            <a:r>
              <a:rPr lang="en-AU" dirty="0">
                <a:latin typeface="Calibri"/>
                <a:cs typeface="Calibri"/>
              </a:rPr>
              <a:t>literature</a:t>
            </a:r>
          </a:p>
          <a:p>
            <a:pPr>
              <a:buFont typeface="Arial" pitchFamily="34" charset="0"/>
              <a:buChar char="•"/>
            </a:pPr>
            <a:r>
              <a:rPr lang="en-AU" dirty="0">
                <a:latin typeface="Calibri"/>
                <a:cs typeface="Calibri"/>
              </a:rPr>
              <a:t> what</a:t>
            </a:r>
            <a:r>
              <a:rPr lang="en-AU" sz="1200" dirty="0">
                <a:latin typeface="Calibri"/>
                <a:cs typeface="Calibri"/>
              </a:rPr>
              <a:t> you are going to cover in the review</a:t>
            </a:r>
            <a:endParaRPr lang="en-AU" dirty="0"/>
          </a:p>
          <a:p>
            <a:endParaRPr lang="en-AU" sz="120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FF0000"/>
                </a:solidFill>
                <a:cs typeface="Calibri"/>
              </a:rPr>
              <a:t>If the literature review is part of your own research:</a:t>
            </a:r>
          </a:p>
          <a:p>
            <a:endParaRPr lang="en-AU" sz="1200" dirty="0">
              <a:latin typeface="Calibri" pitchFamily="34" charset="0"/>
              <a:cs typeface="Calibri" pitchFamily="34" charset="0"/>
            </a:endParaRPr>
          </a:p>
          <a:p>
            <a:r>
              <a:rPr lang="en-AU" sz="1200" dirty="0">
                <a:latin typeface="Calibri" pitchFamily="34" charset="0"/>
                <a:cs typeface="Calibri" pitchFamily="34" charset="0"/>
              </a:rPr>
              <a:t>It must tell the reader the following:</a:t>
            </a:r>
          </a:p>
          <a:p>
            <a:pPr>
              <a:buFont typeface="Arial" pitchFamily="34" charset="0"/>
              <a:buChar char="•"/>
            </a:pPr>
            <a:r>
              <a:rPr lang="en-AU" dirty="0">
                <a:latin typeface="Calibri"/>
                <a:cs typeface="Calibri"/>
              </a:rPr>
              <a:t> </a:t>
            </a:r>
            <a:r>
              <a:rPr lang="en-AU" sz="1200" dirty="0">
                <a:latin typeface="Calibri"/>
                <a:cs typeface="Calibri"/>
              </a:rPr>
              <a:t>the scope of your research</a:t>
            </a:r>
          </a:p>
          <a:p>
            <a:pPr>
              <a:buFont typeface="Arial" pitchFamily="34" charset="0"/>
              <a:buChar char="•"/>
            </a:pPr>
            <a:r>
              <a:rPr lang="en-AU" dirty="0">
                <a:latin typeface="Calibri"/>
                <a:cs typeface="Calibri"/>
              </a:rPr>
              <a:t> </a:t>
            </a:r>
            <a:r>
              <a:rPr lang="en-AU" sz="1200" dirty="0">
                <a:latin typeface="Calibri"/>
                <a:cs typeface="Calibri"/>
              </a:rPr>
              <a:t>how the review ties in with your own research topic</a:t>
            </a:r>
          </a:p>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16</a:t>
            </a:fld>
            <a:endParaRPr lang="en-US"/>
          </a:p>
        </p:txBody>
      </p:sp>
    </p:spTree>
    <p:extLst>
      <p:ext uri="{BB962C8B-B14F-4D97-AF65-F5344CB8AC3E}">
        <p14:creationId xmlns:p14="http://schemas.microsoft.com/office/powerpoint/2010/main" val="28605860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17</a:t>
            </a:fld>
            <a:endParaRPr lang="en-US"/>
          </a:p>
        </p:txBody>
      </p:sp>
    </p:spTree>
    <p:extLst>
      <p:ext uri="{BB962C8B-B14F-4D97-AF65-F5344CB8AC3E}">
        <p14:creationId xmlns:p14="http://schemas.microsoft.com/office/powerpoint/2010/main" val="410076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That is, a literature review does not merely summarise what you have read but it informs the reader what you THINK about the literature as well.</a:t>
            </a:r>
          </a:p>
        </p:txBody>
      </p:sp>
      <p:sp>
        <p:nvSpPr>
          <p:cNvPr id="4" name="Slide Number Placeholder 3"/>
          <p:cNvSpPr>
            <a:spLocks noGrp="1"/>
          </p:cNvSpPr>
          <p:nvPr>
            <p:ph type="sldNum" sz="quarter" idx="10"/>
          </p:nvPr>
        </p:nvSpPr>
        <p:spPr/>
        <p:txBody>
          <a:bodyPr/>
          <a:lstStyle/>
          <a:p>
            <a:fld id="{11364B19-607B-B942-B14B-DB932692D378}" type="slidenum">
              <a:rPr lang="en-US" smtClean="0"/>
              <a:t>18</a:t>
            </a:fld>
            <a:endParaRPr lang="en-US"/>
          </a:p>
        </p:txBody>
      </p:sp>
    </p:spTree>
    <p:extLst>
      <p:ext uri="{BB962C8B-B14F-4D97-AF65-F5344CB8AC3E}">
        <p14:creationId xmlns:p14="http://schemas.microsoft.com/office/powerpoint/2010/main" val="22357037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19</a:t>
            </a:fld>
            <a:endParaRPr lang="en-US"/>
          </a:p>
        </p:txBody>
      </p:sp>
    </p:spTree>
    <p:extLst>
      <p:ext uri="{BB962C8B-B14F-4D97-AF65-F5344CB8AC3E}">
        <p14:creationId xmlns:p14="http://schemas.microsoft.com/office/powerpoint/2010/main" val="15411058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Remember that you are comparing, contrasting and critiquing various studies, which means explaining how they are similar or different, and what strengths or weaknesses they have.</a:t>
            </a:r>
          </a:p>
        </p:txBody>
      </p:sp>
      <p:sp>
        <p:nvSpPr>
          <p:cNvPr id="4" name="Slide Number Placeholder 3"/>
          <p:cNvSpPr>
            <a:spLocks noGrp="1"/>
          </p:cNvSpPr>
          <p:nvPr>
            <p:ph type="sldNum" sz="quarter" idx="10"/>
          </p:nvPr>
        </p:nvSpPr>
        <p:spPr/>
        <p:txBody>
          <a:bodyPr/>
          <a:lstStyle/>
          <a:p>
            <a:fld id="{11364B19-607B-B942-B14B-DB932692D378}" type="slidenum">
              <a:rPr lang="en-US" smtClean="0"/>
              <a:t>20</a:t>
            </a:fld>
            <a:endParaRPr lang="en-US"/>
          </a:p>
        </p:txBody>
      </p:sp>
    </p:spTree>
    <p:extLst>
      <p:ext uri="{BB962C8B-B14F-4D97-AF65-F5344CB8AC3E}">
        <p14:creationId xmlns:p14="http://schemas.microsoft.com/office/powerpoint/2010/main" val="1304002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3</a:t>
            </a:fld>
            <a:endParaRPr lang="en-US"/>
          </a:p>
        </p:txBody>
      </p:sp>
    </p:spTree>
    <p:extLst>
      <p:ext uri="{BB962C8B-B14F-4D97-AF65-F5344CB8AC3E}">
        <p14:creationId xmlns:p14="http://schemas.microsoft.com/office/powerpoint/2010/main" val="34209405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solidFill>
                  <a:srgbClr val="FF0000"/>
                </a:solidFill>
                <a:cs typeface="Calibri"/>
              </a:rPr>
              <a:t>If the literature review is part of your own research:</a:t>
            </a:r>
          </a:p>
          <a:p>
            <a:r>
              <a:rPr lang="en-US" sz="1400" b="1" dirty="0">
                <a:latin typeface="Calibri" pitchFamily="34" charset="0"/>
                <a:cs typeface="Calibri" pitchFamily="34" charset="0"/>
              </a:rPr>
              <a:t>A summary of where your thesis sits in the literature </a:t>
            </a:r>
          </a:p>
          <a:p>
            <a:pPr marL="0" indent="0">
              <a:buNone/>
            </a:pPr>
            <a:r>
              <a:rPr lang="en-US" sz="1200" dirty="0">
                <a:latin typeface="Calibri" pitchFamily="34" charset="0"/>
                <a:cs typeface="Calibri" pitchFamily="34" charset="0"/>
              </a:rPr>
              <a:t>(Remember! Your thesis could become one of the future texts on the subject - how will future research students describe your thesis in their literature reviews?)</a:t>
            </a:r>
            <a:endParaRPr lang="en-AU" sz="1200" dirty="0">
              <a:latin typeface="Calibri" pitchFamily="34" charset="0"/>
              <a:cs typeface="Calibri" pitchFamily="34" charset="0"/>
            </a:endParaRPr>
          </a:p>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21</a:t>
            </a:fld>
            <a:endParaRPr lang="en-US"/>
          </a:p>
        </p:txBody>
      </p:sp>
    </p:spTree>
    <p:extLst>
      <p:ext uri="{BB962C8B-B14F-4D97-AF65-F5344CB8AC3E}">
        <p14:creationId xmlns:p14="http://schemas.microsoft.com/office/powerpoint/2010/main" val="28752124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22</a:t>
            </a:fld>
            <a:endParaRPr lang="en-US"/>
          </a:p>
        </p:txBody>
      </p:sp>
    </p:spTree>
    <p:extLst>
      <p:ext uri="{BB962C8B-B14F-4D97-AF65-F5344CB8AC3E}">
        <p14:creationId xmlns:p14="http://schemas.microsoft.com/office/powerpoint/2010/main" val="32158478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23</a:t>
            </a:fld>
            <a:endParaRPr lang="en-US"/>
          </a:p>
        </p:txBody>
      </p:sp>
    </p:spTree>
    <p:extLst>
      <p:ext uri="{BB962C8B-B14F-4D97-AF65-F5344CB8AC3E}">
        <p14:creationId xmlns:p14="http://schemas.microsoft.com/office/powerpoint/2010/main" val="28353732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Type 1 reviews </a:t>
            </a:r>
            <a:r>
              <a:rPr lang="en-AU" dirty="0"/>
              <a:t>are common in humanities disciplines and sometimes in business subjects.</a:t>
            </a:r>
          </a:p>
          <a:p>
            <a:endParaRPr lang="en-AU" dirty="0"/>
          </a:p>
          <a:p>
            <a:r>
              <a:rPr lang="en-AU" b="1" dirty="0"/>
              <a:t>Type 2 reviews </a:t>
            </a:r>
            <a:r>
              <a:rPr lang="en-AU" dirty="0"/>
              <a:t>are common in the sciences, health and education.</a:t>
            </a:r>
          </a:p>
          <a:p>
            <a:endParaRPr lang="en-AU" dirty="0"/>
          </a:p>
          <a:p>
            <a:r>
              <a:rPr lang="en-AU" dirty="0"/>
              <a:t>NB: Your literature review may combine parts of </a:t>
            </a:r>
            <a:r>
              <a:rPr lang="en-AU"/>
              <a:t>both types.</a:t>
            </a:r>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4</a:t>
            </a:fld>
            <a:endParaRPr lang="en-US"/>
          </a:p>
        </p:txBody>
      </p:sp>
    </p:spTree>
    <p:extLst>
      <p:ext uri="{BB962C8B-B14F-4D97-AF65-F5344CB8AC3E}">
        <p14:creationId xmlns:p14="http://schemas.microsoft.com/office/powerpoint/2010/main" val="5520630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Calibri" pitchFamily="34" charset="0"/>
                <a:cs typeface="Calibri" pitchFamily="34" charset="0"/>
              </a:rPr>
              <a:t>In essays, you use relevant literature to support your argument and ideas. In a literature review, the literature itself is the subject of discussion. </a:t>
            </a:r>
          </a:p>
          <a:p>
            <a:r>
              <a:rPr lang="en-US" sz="1200" dirty="0">
                <a:latin typeface="Calibri" pitchFamily="34" charset="0"/>
                <a:cs typeface="Calibri" pitchFamily="34" charset="0"/>
              </a:rPr>
              <a:t>It has an introduction, body and conclusion, well-formed paragraphs, and a logical structure. </a:t>
            </a:r>
          </a:p>
          <a:p>
            <a:endParaRPr lang="en-AU" dirty="0">
              <a:latin typeface="Calibri" charset="0"/>
            </a:endParaRPr>
          </a:p>
          <a:p>
            <a:r>
              <a:rPr lang="en-AU" dirty="0">
                <a:latin typeface="Calibri" charset="0"/>
              </a:rPr>
              <a:t>A literature review:</a:t>
            </a:r>
          </a:p>
          <a:p>
            <a:pPr lvl="0"/>
            <a:r>
              <a:rPr lang="en-US" sz="1200" dirty="0">
                <a:latin typeface="Calibri" pitchFamily="34" charset="0"/>
                <a:cs typeface="Calibri" pitchFamily="34" charset="0"/>
              </a:rPr>
              <a:t>Presents the </a:t>
            </a:r>
            <a:r>
              <a:rPr lang="en-US" sz="1200" b="1" dirty="0">
                <a:latin typeface="Calibri" pitchFamily="34" charset="0"/>
                <a:cs typeface="Calibri" pitchFamily="34" charset="0"/>
              </a:rPr>
              <a:t>theory</a:t>
            </a:r>
            <a:r>
              <a:rPr lang="en-US" sz="1200" dirty="0">
                <a:latin typeface="Calibri" pitchFamily="34" charset="0"/>
                <a:cs typeface="Calibri" pitchFamily="34" charset="0"/>
              </a:rPr>
              <a:t> of the research </a:t>
            </a:r>
            <a:endParaRPr lang="en-AU" sz="1200" dirty="0">
              <a:latin typeface="Calibri" pitchFamily="34" charset="0"/>
              <a:cs typeface="Calibri" pitchFamily="34" charset="0"/>
            </a:endParaRPr>
          </a:p>
          <a:p>
            <a:pPr lvl="0"/>
            <a:r>
              <a:rPr lang="en-US" sz="1200" dirty="0">
                <a:latin typeface="Calibri" pitchFamily="34" charset="0"/>
                <a:cs typeface="Calibri" pitchFamily="34" charset="0"/>
              </a:rPr>
              <a:t>Presents the research </a:t>
            </a:r>
            <a:r>
              <a:rPr lang="en-US" sz="1200" b="1" dirty="0">
                <a:latin typeface="Calibri" pitchFamily="34" charset="0"/>
                <a:cs typeface="Calibri" pitchFamily="34" charset="0"/>
              </a:rPr>
              <a:t>methodology</a:t>
            </a:r>
          </a:p>
          <a:p>
            <a:pPr lvl="0"/>
            <a:r>
              <a:rPr lang="en-US" sz="1200" dirty="0">
                <a:latin typeface="Calibri" pitchFamily="34" charset="0"/>
                <a:cs typeface="Calibri" pitchFamily="34" charset="0"/>
              </a:rPr>
              <a:t>Outlines </a:t>
            </a:r>
            <a:r>
              <a:rPr lang="en-US" sz="1200" b="1" dirty="0">
                <a:latin typeface="Calibri" pitchFamily="34" charset="0"/>
                <a:cs typeface="Calibri" pitchFamily="34" charset="0"/>
              </a:rPr>
              <a:t>what is missing: </a:t>
            </a:r>
            <a:r>
              <a:rPr lang="en-US" sz="1200" dirty="0">
                <a:latin typeface="Calibri" pitchFamily="34" charset="0"/>
                <a:cs typeface="Calibri" pitchFamily="34" charset="0"/>
              </a:rPr>
              <a:t>the gap that your research intends to fill </a:t>
            </a:r>
            <a:r>
              <a:rPr lang="en-US" sz="1100" i="1" dirty="0">
                <a:latin typeface="Calibri" pitchFamily="34" charset="0"/>
                <a:cs typeface="Calibri" pitchFamily="34" charset="0"/>
              </a:rPr>
              <a:t>(if part of a research project)</a:t>
            </a:r>
          </a:p>
          <a:p>
            <a:endParaRPr lang="en-AU" dirty="0">
              <a:latin typeface="Calibri" charset="0"/>
            </a:endParaRPr>
          </a:p>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5</a:t>
            </a:fld>
            <a:endParaRPr lang="en-US"/>
          </a:p>
        </p:txBody>
      </p:sp>
    </p:spTree>
    <p:extLst>
      <p:ext uri="{BB962C8B-B14F-4D97-AF65-F5344CB8AC3E}">
        <p14:creationId xmlns:p14="http://schemas.microsoft.com/office/powerpoint/2010/main" val="25918179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latin typeface="Calibri" pitchFamily="34" charset="0"/>
                <a:cs typeface="Calibri" pitchFamily="34" charset="0"/>
              </a:rPr>
              <a:t>Find out what has been written on your subject. Use as many bibliographical sources as you can to find relevant titles. </a:t>
            </a:r>
          </a:p>
          <a:p>
            <a:pPr marL="0" indent="0">
              <a:buNone/>
            </a:pPr>
            <a:endParaRPr lang="en-US" sz="1200" dirty="0">
              <a:latin typeface="Calibri" pitchFamily="34" charset="0"/>
              <a:cs typeface="Calibri" pitchFamily="34" charset="0"/>
            </a:endParaRPr>
          </a:p>
          <a:p>
            <a:pPr marL="0" indent="0">
              <a:buNone/>
            </a:pPr>
            <a:r>
              <a:rPr lang="en-US" sz="1200" dirty="0">
                <a:latin typeface="Calibri" pitchFamily="34" charset="0"/>
                <a:cs typeface="Calibri" pitchFamily="34" charset="0"/>
              </a:rPr>
              <a:t>The following are likely sources:</a:t>
            </a:r>
            <a:endParaRPr lang="en-AU" sz="1200" dirty="0">
              <a:latin typeface="Calibri" pitchFamily="34" charset="0"/>
              <a:cs typeface="Calibri" pitchFamily="34" charset="0"/>
            </a:endParaRPr>
          </a:p>
          <a:p>
            <a:r>
              <a:rPr lang="en-US" sz="1200" dirty="0">
                <a:latin typeface="Calibri" pitchFamily="34" charset="0"/>
                <a:cs typeface="Calibri" pitchFamily="34" charset="0"/>
              </a:rPr>
              <a:t>Bibliographies and references in key textbooks and recent journal articles. Your supervisor or tutor should tell you which are the key texts and relevant journals.</a:t>
            </a:r>
            <a:endParaRPr lang="en-AU" sz="1200" dirty="0">
              <a:latin typeface="Calibri" pitchFamily="34" charset="0"/>
              <a:cs typeface="Calibri" pitchFamily="34" charset="0"/>
            </a:endParaRPr>
          </a:p>
          <a:p>
            <a:r>
              <a:rPr lang="en-US" sz="1200" dirty="0">
                <a:latin typeface="Calibri" pitchFamily="34" charset="0"/>
                <a:cs typeface="Calibri" pitchFamily="34" charset="0"/>
              </a:rPr>
              <a:t>Abstracting databases, such as </a:t>
            </a:r>
            <a:r>
              <a:rPr lang="en-US" sz="1200" dirty="0" err="1">
                <a:latin typeface="Calibri" pitchFamily="34" charset="0"/>
                <a:cs typeface="Calibri" pitchFamily="34" charset="0"/>
              </a:rPr>
              <a:t>Proquest</a:t>
            </a:r>
            <a:r>
              <a:rPr lang="en-US" sz="1200" dirty="0">
                <a:latin typeface="Calibri" pitchFamily="34" charset="0"/>
                <a:cs typeface="Calibri" pitchFamily="34" charset="0"/>
              </a:rPr>
              <a:t>, Sage etc.</a:t>
            </a:r>
            <a:endParaRPr lang="en-AU" sz="1200" dirty="0">
              <a:latin typeface="Calibri" pitchFamily="34" charset="0"/>
              <a:cs typeface="Calibri" pitchFamily="34" charset="0"/>
            </a:endParaRPr>
          </a:p>
          <a:p>
            <a:endParaRPr lang="en-AU" dirty="0">
              <a:latin typeface="Calibri" charset="0"/>
            </a:endParaRPr>
          </a:p>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6</a:t>
            </a:fld>
            <a:endParaRPr lang="en-US"/>
          </a:p>
        </p:txBody>
      </p:sp>
    </p:spTree>
    <p:extLst>
      <p:ext uri="{BB962C8B-B14F-4D97-AF65-F5344CB8AC3E}">
        <p14:creationId xmlns:p14="http://schemas.microsoft.com/office/powerpoint/2010/main" val="19091448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Calibri" pitchFamily="34" charset="0"/>
                <a:cs typeface="Calibri" pitchFamily="34" charset="0"/>
              </a:rPr>
              <a:t>Reading with, and for, a purpose helps you to quickly locate, evaluate and read relevant research.</a:t>
            </a:r>
          </a:p>
          <a:p>
            <a:r>
              <a:rPr lang="en-US" sz="1200" dirty="0">
                <a:latin typeface="Calibri" pitchFamily="34" charset="0"/>
                <a:cs typeface="Calibri" pitchFamily="34" charset="0"/>
              </a:rPr>
              <a:t> </a:t>
            </a:r>
            <a:endParaRPr lang="en-AU" sz="1200" dirty="0">
              <a:latin typeface="Calibri" pitchFamily="34" charset="0"/>
              <a:cs typeface="Calibri" pitchFamily="34" charset="0"/>
            </a:endParaRPr>
          </a:p>
          <a:p>
            <a:r>
              <a:rPr lang="en-US" sz="1200" dirty="0">
                <a:latin typeface="Calibri" pitchFamily="34" charset="0"/>
                <a:cs typeface="Calibri" pitchFamily="34" charset="0"/>
              </a:rPr>
              <a:t>Step 1</a:t>
            </a:r>
            <a:r>
              <a:rPr lang="en-AU" sz="1200" dirty="0">
                <a:latin typeface="Calibri" pitchFamily="34" charset="0"/>
                <a:cs typeface="Calibri" pitchFamily="34" charset="0"/>
              </a:rPr>
              <a:t> - </a:t>
            </a:r>
            <a:r>
              <a:rPr lang="en-US" sz="1200" dirty="0">
                <a:latin typeface="Calibri" pitchFamily="34" charset="0"/>
                <a:cs typeface="Calibri" pitchFamily="34" charset="0"/>
              </a:rPr>
              <a:t>Look at the table of contents, the abstract, headings and sub-headings, to see if the text is relevant. Learn to use efficient scanning and skimming reading techniques. </a:t>
            </a:r>
          </a:p>
          <a:p>
            <a:endParaRPr lang="en-AU" sz="1200" dirty="0">
              <a:latin typeface="Calibri" pitchFamily="34" charset="0"/>
              <a:cs typeface="Calibri" pitchFamily="34" charset="0"/>
            </a:endParaRPr>
          </a:p>
          <a:p>
            <a:r>
              <a:rPr lang="en-US" sz="1200" dirty="0">
                <a:latin typeface="Calibri" pitchFamily="34" charset="0"/>
                <a:cs typeface="Calibri" pitchFamily="34" charset="0"/>
              </a:rPr>
              <a:t>Step 2</a:t>
            </a:r>
            <a:r>
              <a:rPr lang="en-AU" sz="1200" dirty="0">
                <a:latin typeface="Calibri" pitchFamily="34" charset="0"/>
                <a:cs typeface="Calibri" pitchFamily="34" charset="0"/>
              </a:rPr>
              <a:t> - </a:t>
            </a:r>
            <a:r>
              <a:rPr lang="en-US" sz="1200" dirty="0">
                <a:latin typeface="Calibri" pitchFamily="34" charset="0"/>
                <a:cs typeface="Calibri" pitchFamily="34" charset="0"/>
              </a:rPr>
              <a:t>If relevant, read it thoroughly to find specific research to support your review.</a:t>
            </a:r>
            <a:r>
              <a:rPr lang="en-AU" sz="1200" dirty="0">
                <a:latin typeface="Calibri" pitchFamily="34" charset="0"/>
                <a:cs typeface="Calibri" pitchFamily="34" charset="0"/>
              </a:rPr>
              <a:t> </a:t>
            </a:r>
            <a:endParaRPr lang="en-AU" sz="1200" dirty="0"/>
          </a:p>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7</a:t>
            </a:fld>
            <a:endParaRPr lang="en-US"/>
          </a:p>
        </p:txBody>
      </p:sp>
    </p:spTree>
    <p:extLst>
      <p:ext uri="{BB962C8B-B14F-4D97-AF65-F5344CB8AC3E}">
        <p14:creationId xmlns:p14="http://schemas.microsoft.com/office/powerpoint/2010/main" val="36495642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While conducting your research, it’s a good idea to use a basic reading log to record the main idea and supporting evidence from each relevant</a:t>
            </a:r>
            <a:r>
              <a:rPr lang="en-AU" baseline="0" dirty="0"/>
              <a:t> source that you find. You can also include your opinion – do you agree with the author’s claim? Why/why not?</a:t>
            </a:r>
          </a:p>
          <a:p>
            <a:endParaRPr lang="en-AU" baseline="0" dirty="0"/>
          </a:p>
        </p:txBody>
      </p:sp>
      <p:sp>
        <p:nvSpPr>
          <p:cNvPr id="4" name="Slide Number Placeholder 3"/>
          <p:cNvSpPr>
            <a:spLocks noGrp="1"/>
          </p:cNvSpPr>
          <p:nvPr>
            <p:ph type="sldNum" sz="quarter" idx="10"/>
          </p:nvPr>
        </p:nvSpPr>
        <p:spPr/>
        <p:txBody>
          <a:bodyPr/>
          <a:lstStyle/>
          <a:p>
            <a:fld id="{11364B19-607B-B942-B14B-DB932692D378}" type="slidenum">
              <a:rPr lang="en-US" smtClean="0"/>
              <a:t>8</a:t>
            </a:fld>
            <a:endParaRPr lang="en-US" dirty="0"/>
          </a:p>
        </p:txBody>
      </p:sp>
    </p:spTree>
    <p:extLst>
      <p:ext uri="{BB962C8B-B14F-4D97-AF65-F5344CB8AC3E}">
        <p14:creationId xmlns:p14="http://schemas.microsoft.com/office/powerpoint/2010/main" val="1749244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Here’s how that might look when researching the topic of health outcomes and their major causes.</a:t>
            </a:r>
          </a:p>
        </p:txBody>
      </p:sp>
      <p:sp>
        <p:nvSpPr>
          <p:cNvPr id="4" name="Slide Number Placeholder 3"/>
          <p:cNvSpPr>
            <a:spLocks noGrp="1"/>
          </p:cNvSpPr>
          <p:nvPr>
            <p:ph type="sldNum" sz="quarter" idx="10"/>
          </p:nvPr>
        </p:nvSpPr>
        <p:spPr/>
        <p:txBody>
          <a:bodyPr/>
          <a:lstStyle/>
          <a:p>
            <a:fld id="{11364B19-607B-B942-B14B-DB932692D378}" type="slidenum">
              <a:rPr lang="en-US" smtClean="0"/>
              <a:t>9</a:t>
            </a:fld>
            <a:endParaRPr lang="en-US" dirty="0"/>
          </a:p>
        </p:txBody>
      </p:sp>
    </p:spTree>
    <p:extLst>
      <p:ext uri="{BB962C8B-B14F-4D97-AF65-F5344CB8AC3E}">
        <p14:creationId xmlns:p14="http://schemas.microsoft.com/office/powerpoint/2010/main" val="33038173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cs typeface="Calibri"/>
              </a:rPr>
              <a:t>And then you would do the same for each source that you read, using the same guiding headings/questions to ensure you get the key information in a way that helps you compare it and synthesise it. </a:t>
            </a:r>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10</a:t>
            </a:fld>
            <a:endParaRPr lang="en-US" dirty="0"/>
          </a:p>
        </p:txBody>
      </p:sp>
    </p:spTree>
    <p:extLst>
      <p:ext uri="{BB962C8B-B14F-4D97-AF65-F5344CB8AC3E}">
        <p14:creationId xmlns:p14="http://schemas.microsoft.com/office/powerpoint/2010/main" val="19041436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27854" y="2684346"/>
            <a:ext cx="7574314" cy="1201854"/>
          </a:xfrm>
        </p:spPr>
        <p:txBody>
          <a:bodyPr anchor="t">
            <a:noAutofit/>
          </a:bodyPr>
          <a:lstStyle>
            <a:lvl1pPr algn="l">
              <a:defRPr lang="en-AU" sz="3400" smtClean="0">
                <a:solidFill>
                  <a:schemeClr val="bg1"/>
                </a:solidFill>
                <a:effectLst/>
                <a:latin typeface="Arial" panose="020B0604020202020204" pitchFamily="34" charset="0"/>
                <a:cs typeface="Arial" panose="020B0604020202020204" pitchFamily="34" charset="0"/>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hasCustomPrompt="1"/>
          </p:nvPr>
        </p:nvSpPr>
        <p:spPr>
          <a:xfrm>
            <a:off x="627854" y="3904488"/>
            <a:ext cx="7574314" cy="1483672"/>
          </a:xfrm>
        </p:spPr>
        <p:txBody>
          <a:bodyPr>
            <a:noAutofit/>
          </a:bodyPr>
          <a:lstStyle>
            <a:lvl1pPr marL="0" indent="0" algn="l">
              <a:lnSpc>
                <a:spcPts val="2050"/>
              </a:lnSpc>
              <a:spcBef>
                <a:spcPts val="0"/>
              </a:spcBef>
              <a:buNone/>
              <a:defRPr lang="en-AU" sz="1600" smtClean="0">
                <a:solidFill>
                  <a:schemeClr val="bg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Edit Master text styles</a:t>
            </a:r>
          </a:p>
        </p:txBody>
      </p:sp>
      <p:pic>
        <p:nvPicPr>
          <p:cNvPr id="10" name="Picture 9">
            <a:extLst>
              <a:ext uri="{FF2B5EF4-FFF2-40B4-BE49-F238E27FC236}">
                <a16:creationId xmlns:a16="http://schemas.microsoft.com/office/drawing/2014/main" id="{E573A36A-F66D-5949-851B-B40DF1CFFD20}"/>
              </a:ext>
            </a:extLst>
          </p:cNvPr>
          <p:cNvPicPr>
            <a:picLocks noChangeAspect="1"/>
          </p:cNvPicPr>
          <p:nvPr userDrawn="1"/>
        </p:nvPicPr>
        <p:blipFill>
          <a:blip r:embed="rId2"/>
          <a:stretch>
            <a:fillRect/>
          </a:stretch>
        </p:blipFill>
        <p:spPr>
          <a:xfrm>
            <a:off x="717794" y="719529"/>
            <a:ext cx="1013045" cy="431083"/>
          </a:xfrm>
          <a:prstGeom prst="rect">
            <a:avLst/>
          </a:prstGeom>
        </p:spPr>
      </p:pic>
      <p:pic>
        <p:nvPicPr>
          <p:cNvPr id="7" name="Picture 6">
            <a:extLst>
              <a:ext uri="{FF2B5EF4-FFF2-40B4-BE49-F238E27FC236}">
                <a16:creationId xmlns:a16="http://schemas.microsoft.com/office/drawing/2014/main" id="{1739CB7F-C500-664A-85BC-40E980796747}"/>
              </a:ext>
            </a:extLst>
          </p:cNvPr>
          <p:cNvPicPr>
            <a:picLocks noChangeAspect="1"/>
          </p:cNvPicPr>
          <p:nvPr userDrawn="1"/>
        </p:nvPicPr>
        <p:blipFill rotWithShape="1">
          <a:blip r:embed="rId3"/>
          <a:srcRect t="1441"/>
          <a:stretch/>
        </p:blipFill>
        <p:spPr>
          <a:xfrm>
            <a:off x="6367137" y="-1"/>
            <a:ext cx="5824863" cy="6759147"/>
          </a:xfrm>
          <a:prstGeom prst="rect">
            <a:avLst/>
          </a:prstGeom>
        </p:spPr>
      </p:pic>
      <p:sp>
        <p:nvSpPr>
          <p:cNvPr id="8" name="TextBox 7">
            <a:extLst>
              <a:ext uri="{FF2B5EF4-FFF2-40B4-BE49-F238E27FC236}">
                <a16:creationId xmlns:a16="http://schemas.microsoft.com/office/drawing/2014/main" id="{694D4A17-CCAE-BD4B-887F-A1DBBA9FD3FB}"/>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46727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ver 10">
    <p:bg>
      <p:bgPr>
        <a:solidFill>
          <a:schemeClr val="accent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9A7EFA2-B1FD-1E43-9276-0F55A5EC671A}"/>
              </a:ext>
            </a:extLst>
          </p:cNvPr>
          <p:cNvPicPr>
            <a:picLocks noChangeAspect="1"/>
          </p:cNvPicPr>
          <p:nvPr userDrawn="1"/>
        </p:nvPicPr>
        <p:blipFill rotWithShape="1">
          <a:blip r:embed="rId2"/>
          <a:srcRect l="51689"/>
          <a:stretch/>
        </p:blipFill>
        <p:spPr>
          <a:xfrm>
            <a:off x="6301946" y="0"/>
            <a:ext cx="5890054" cy="6858000"/>
          </a:xfrm>
          <a:prstGeom prst="rect">
            <a:avLst/>
          </a:prstGeom>
        </p:spPr>
      </p:pic>
      <p:sp>
        <p:nvSpPr>
          <p:cNvPr id="2" name="Title 1"/>
          <p:cNvSpPr>
            <a:spLocks noGrp="1"/>
          </p:cNvSpPr>
          <p:nvPr>
            <p:ph type="ctrTitle" hasCustomPrompt="1"/>
          </p:nvPr>
        </p:nvSpPr>
        <p:spPr>
          <a:xfrm>
            <a:off x="627854" y="2684346"/>
            <a:ext cx="7574314" cy="1201854"/>
          </a:xfrm>
        </p:spPr>
        <p:txBody>
          <a:bodyPr anchor="t">
            <a:noAutofit/>
          </a:bodyPr>
          <a:lstStyle>
            <a:lvl1pPr algn="l">
              <a:defRPr lang="en-AU" sz="3400" smtClean="0">
                <a:solidFill>
                  <a:schemeClr val="bg1"/>
                </a:solidFill>
                <a:effectLst/>
                <a:latin typeface="Arial" panose="020B0604020202020204" pitchFamily="34" charset="0"/>
                <a:cs typeface="Arial" panose="020B0604020202020204" pitchFamily="34" charset="0"/>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hasCustomPrompt="1"/>
          </p:nvPr>
        </p:nvSpPr>
        <p:spPr>
          <a:xfrm>
            <a:off x="627854" y="3904488"/>
            <a:ext cx="7574314" cy="1483672"/>
          </a:xfrm>
        </p:spPr>
        <p:txBody>
          <a:bodyPr>
            <a:noAutofit/>
          </a:bodyPr>
          <a:lstStyle>
            <a:lvl1pPr marL="0" indent="0" algn="l">
              <a:lnSpc>
                <a:spcPts val="2050"/>
              </a:lnSpc>
              <a:spcBef>
                <a:spcPts val="0"/>
              </a:spcBef>
              <a:buNone/>
              <a:defRPr lang="en-AU" sz="1600" smtClean="0">
                <a:solidFill>
                  <a:schemeClr val="bg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Edit Master text styles</a:t>
            </a:r>
          </a:p>
        </p:txBody>
      </p:sp>
      <p:pic>
        <p:nvPicPr>
          <p:cNvPr id="6" name="Picture 5">
            <a:extLst>
              <a:ext uri="{FF2B5EF4-FFF2-40B4-BE49-F238E27FC236}">
                <a16:creationId xmlns:a16="http://schemas.microsoft.com/office/drawing/2014/main" id="{C2D4AE9F-74AC-D04B-90B5-A6807CBD85C4}"/>
              </a:ext>
            </a:extLst>
          </p:cNvPr>
          <p:cNvPicPr>
            <a:picLocks noChangeAspect="1"/>
          </p:cNvPicPr>
          <p:nvPr userDrawn="1"/>
        </p:nvPicPr>
        <p:blipFill>
          <a:blip r:embed="rId3"/>
          <a:stretch>
            <a:fillRect/>
          </a:stretch>
        </p:blipFill>
        <p:spPr>
          <a:xfrm>
            <a:off x="693876" y="707332"/>
            <a:ext cx="748146" cy="709155"/>
          </a:xfrm>
          <a:prstGeom prst="rect">
            <a:avLst/>
          </a:prstGeom>
        </p:spPr>
      </p:pic>
      <p:sp>
        <p:nvSpPr>
          <p:cNvPr id="7" name="TextBox 6">
            <a:extLst>
              <a:ext uri="{FF2B5EF4-FFF2-40B4-BE49-F238E27FC236}">
                <a16:creationId xmlns:a16="http://schemas.microsoft.com/office/drawing/2014/main" id="{40A88856-F89C-EF4E-B6A8-ABF16041A3D2}"/>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26114267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ver 11">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856B1C-BE9C-3E40-80C8-A011A3C8E1B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3464588" y="1933263"/>
            <a:ext cx="7007979" cy="1220142"/>
          </a:xfrm>
        </p:spPr>
        <p:txBody>
          <a:bodyPr anchor="t"/>
          <a:lstStyle>
            <a:lvl1pPr>
              <a:defRPr sz="3400">
                <a:solidFill>
                  <a:schemeClr val="bg1"/>
                </a:solidFill>
              </a:defRPr>
            </a:lvl1pPr>
          </a:lstStyle>
          <a:p>
            <a:r>
              <a:rPr lang="en-US" dirty="0"/>
              <a:t>Title 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p:nvPr>
        </p:nvSpPr>
        <p:spPr>
          <a:xfrm>
            <a:off x="3464588" y="3153403"/>
            <a:ext cx="7007979" cy="2185163"/>
          </a:xfrm>
        </p:spPr>
        <p:txBody>
          <a:bodyPr/>
          <a:lstStyle>
            <a:lvl1pPr marL="0" indent="0">
              <a:lnSpc>
                <a:spcPts val="2050"/>
              </a:lnSpc>
              <a:spcBef>
                <a:spcPts val="0"/>
              </a:spcBef>
              <a:buNone/>
              <a:defRPr lang="en-AU" sz="1600" smtClean="0">
                <a:solidFill>
                  <a:schemeClr val="bg1"/>
                </a:solidFill>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8" name="Picture 7">
            <a:extLst>
              <a:ext uri="{FF2B5EF4-FFF2-40B4-BE49-F238E27FC236}">
                <a16:creationId xmlns:a16="http://schemas.microsoft.com/office/drawing/2014/main" id="{4E3F4ABF-2D84-7949-9C75-93BB27248487}"/>
              </a:ext>
            </a:extLst>
          </p:cNvPr>
          <p:cNvPicPr>
            <a:picLocks noChangeAspect="1"/>
          </p:cNvPicPr>
          <p:nvPr userDrawn="1"/>
        </p:nvPicPr>
        <p:blipFill>
          <a:blip r:embed="rId3"/>
          <a:stretch>
            <a:fillRect/>
          </a:stretch>
        </p:blipFill>
        <p:spPr>
          <a:xfrm>
            <a:off x="693876" y="5449014"/>
            <a:ext cx="748146" cy="709155"/>
          </a:xfrm>
          <a:prstGeom prst="rect">
            <a:avLst/>
          </a:prstGeom>
        </p:spPr>
      </p:pic>
      <p:sp>
        <p:nvSpPr>
          <p:cNvPr id="6" name="TextBox 5">
            <a:extLst>
              <a:ext uri="{FF2B5EF4-FFF2-40B4-BE49-F238E27FC236}">
                <a16:creationId xmlns:a16="http://schemas.microsoft.com/office/drawing/2014/main" id="{5B12A80C-D730-564E-BB04-3FCA28CD2AE0}"/>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tx1">
                    <a:lumMod val="95000"/>
                    <a:lumOff val="5000"/>
                  </a:schemeClr>
                </a:solidFill>
              </a:rPr>
              <a:t>UTS CRICOS 00099F</a:t>
            </a:r>
          </a:p>
        </p:txBody>
      </p:sp>
    </p:spTree>
    <p:extLst>
      <p:ext uri="{BB962C8B-B14F-4D97-AF65-F5344CB8AC3E}">
        <p14:creationId xmlns:p14="http://schemas.microsoft.com/office/powerpoint/2010/main" val="533610802"/>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ver 12">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164A8C5-B98A-DD4E-960D-F3D3761EC0E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5990971" y="2329189"/>
            <a:ext cx="5957189" cy="1220142"/>
          </a:xfrm>
        </p:spPr>
        <p:txBody>
          <a:bodyPr anchor="t"/>
          <a:lstStyle>
            <a:lvl1pPr>
              <a:defRPr sz="3400">
                <a:solidFill>
                  <a:schemeClr val="bg1"/>
                </a:solidFill>
              </a:defRPr>
            </a:lvl1pPr>
          </a:lstStyle>
          <a:p>
            <a:r>
              <a:rPr lang="en-US" dirty="0"/>
              <a:t>Title 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p:nvPr>
        </p:nvSpPr>
        <p:spPr>
          <a:xfrm>
            <a:off x="5990971" y="3549329"/>
            <a:ext cx="5957189" cy="2185163"/>
          </a:xfrm>
        </p:spPr>
        <p:txBody>
          <a:bodyPr/>
          <a:lstStyle>
            <a:lvl1pPr marL="0" indent="0">
              <a:lnSpc>
                <a:spcPts val="2050"/>
              </a:lnSpc>
              <a:spcBef>
                <a:spcPts val="0"/>
              </a:spcBef>
              <a:buNone/>
              <a:defRPr lang="en-AU" sz="1600" smtClean="0">
                <a:solidFill>
                  <a:schemeClr val="bg1"/>
                </a:solidFill>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8" name="Picture 7">
            <a:extLst>
              <a:ext uri="{FF2B5EF4-FFF2-40B4-BE49-F238E27FC236}">
                <a16:creationId xmlns:a16="http://schemas.microsoft.com/office/drawing/2014/main" id="{4E3F4ABF-2D84-7949-9C75-93BB27248487}"/>
              </a:ext>
            </a:extLst>
          </p:cNvPr>
          <p:cNvPicPr>
            <a:picLocks noChangeAspect="1"/>
          </p:cNvPicPr>
          <p:nvPr userDrawn="1"/>
        </p:nvPicPr>
        <p:blipFill>
          <a:blip r:embed="rId3"/>
          <a:stretch>
            <a:fillRect/>
          </a:stretch>
        </p:blipFill>
        <p:spPr>
          <a:xfrm>
            <a:off x="693876" y="5449014"/>
            <a:ext cx="748146" cy="709155"/>
          </a:xfrm>
          <a:prstGeom prst="rect">
            <a:avLst/>
          </a:prstGeom>
        </p:spPr>
      </p:pic>
      <p:sp>
        <p:nvSpPr>
          <p:cNvPr id="7" name="TextBox 6">
            <a:extLst>
              <a:ext uri="{FF2B5EF4-FFF2-40B4-BE49-F238E27FC236}">
                <a16:creationId xmlns:a16="http://schemas.microsoft.com/office/drawing/2014/main" id="{C2431573-003B-1248-BFDD-83146ACD9FF8}"/>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1278147330"/>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ver 13">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92481E-4CF5-CA4B-AB81-3F8A7DE984BC}"/>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F9E2E7B1-2CAA-0442-BF33-993CA9D00FE0}"/>
              </a:ext>
            </a:extLst>
          </p:cNvPr>
          <p:cNvPicPr>
            <a:picLocks noChangeAspect="1"/>
          </p:cNvPicPr>
          <p:nvPr userDrawn="1"/>
        </p:nvPicPr>
        <p:blipFill>
          <a:blip r:embed="rId3"/>
          <a:stretch>
            <a:fillRect/>
          </a:stretch>
        </p:blipFill>
        <p:spPr>
          <a:xfrm>
            <a:off x="693876" y="707332"/>
            <a:ext cx="748146" cy="709155"/>
          </a:xfrm>
          <a:prstGeom prst="rect">
            <a:avLst/>
          </a:prstGeom>
        </p:spPr>
      </p:pic>
      <p:sp>
        <p:nvSpPr>
          <p:cNvPr id="2" name="Title 1"/>
          <p:cNvSpPr>
            <a:spLocks noGrp="1"/>
          </p:cNvSpPr>
          <p:nvPr>
            <p:ph type="ctrTitle" hasCustomPrompt="1"/>
          </p:nvPr>
        </p:nvSpPr>
        <p:spPr>
          <a:xfrm>
            <a:off x="2235061" y="2276354"/>
            <a:ext cx="7318942" cy="1201854"/>
          </a:xfrm>
        </p:spPr>
        <p:txBody>
          <a:bodyPr anchor="t">
            <a:noAutofit/>
          </a:bodyPr>
          <a:lstStyle>
            <a:lvl1pPr algn="l">
              <a:defRPr lang="en-AU" sz="3400" smtClean="0">
                <a:solidFill>
                  <a:schemeClr val="tx1"/>
                </a:solidFill>
                <a:effectLst/>
                <a:latin typeface="Arial" panose="020B0604020202020204" pitchFamily="34" charset="0"/>
                <a:cs typeface="Arial" panose="020B0604020202020204" pitchFamily="34" charset="0"/>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hasCustomPrompt="1"/>
          </p:nvPr>
        </p:nvSpPr>
        <p:spPr>
          <a:xfrm>
            <a:off x="2235061" y="3496496"/>
            <a:ext cx="7318942" cy="1483672"/>
          </a:xfrm>
        </p:spPr>
        <p:txBody>
          <a:bodyPr>
            <a:noAutofit/>
          </a:bodyPr>
          <a:lstStyle>
            <a:lvl1pPr marL="0" indent="0" algn="l">
              <a:lnSpc>
                <a:spcPts val="2050"/>
              </a:lnSpc>
              <a:spcBef>
                <a:spcPts val="0"/>
              </a:spcBef>
              <a:buNone/>
              <a:defRPr lang="en-AU" sz="1600" smtClean="0">
                <a:solidFill>
                  <a:schemeClr val="tx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Edit Master text styles</a:t>
            </a:r>
          </a:p>
        </p:txBody>
      </p:sp>
      <p:sp>
        <p:nvSpPr>
          <p:cNvPr id="6" name="TextBox 5">
            <a:extLst>
              <a:ext uri="{FF2B5EF4-FFF2-40B4-BE49-F238E27FC236}">
                <a16:creationId xmlns:a16="http://schemas.microsoft.com/office/drawing/2014/main" id="{2AF67CAC-88DC-A347-B609-48E8C5032870}"/>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tx1"/>
                </a:solidFill>
              </a:rPr>
              <a:t>UTS CRICOS 00099F</a:t>
            </a:r>
          </a:p>
        </p:txBody>
      </p:sp>
    </p:spTree>
    <p:extLst>
      <p:ext uri="{BB962C8B-B14F-4D97-AF65-F5344CB8AC3E}">
        <p14:creationId xmlns:p14="http://schemas.microsoft.com/office/powerpoint/2010/main" val="53588104"/>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ver 14">
    <p:bg>
      <p:bgPr>
        <a:solidFill>
          <a:schemeClr val="accent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EDA576C-E09E-DA46-9E41-2C17B83D599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627854" y="2684346"/>
            <a:ext cx="7574314" cy="1201854"/>
          </a:xfrm>
        </p:spPr>
        <p:txBody>
          <a:bodyPr anchor="t">
            <a:noAutofit/>
          </a:bodyPr>
          <a:lstStyle>
            <a:lvl1pPr algn="l">
              <a:defRPr lang="en-AU" sz="3400" smtClean="0">
                <a:solidFill>
                  <a:schemeClr val="bg1"/>
                </a:solidFill>
                <a:effectLst/>
                <a:latin typeface="Arial" panose="020B0604020202020204" pitchFamily="34" charset="0"/>
                <a:cs typeface="Arial" panose="020B0604020202020204" pitchFamily="34" charset="0"/>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hasCustomPrompt="1"/>
          </p:nvPr>
        </p:nvSpPr>
        <p:spPr>
          <a:xfrm>
            <a:off x="627854" y="3904488"/>
            <a:ext cx="7574314" cy="1483672"/>
          </a:xfrm>
        </p:spPr>
        <p:txBody>
          <a:bodyPr>
            <a:noAutofit/>
          </a:bodyPr>
          <a:lstStyle>
            <a:lvl1pPr marL="0" indent="0" algn="l">
              <a:lnSpc>
                <a:spcPts val="2050"/>
              </a:lnSpc>
              <a:spcBef>
                <a:spcPts val="0"/>
              </a:spcBef>
              <a:buNone/>
              <a:defRPr lang="en-AU" sz="1600" smtClean="0">
                <a:solidFill>
                  <a:schemeClr val="bg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Edit Master text styles</a:t>
            </a:r>
          </a:p>
        </p:txBody>
      </p:sp>
      <p:pic>
        <p:nvPicPr>
          <p:cNvPr id="6" name="Picture 5">
            <a:extLst>
              <a:ext uri="{FF2B5EF4-FFF2-40B4-BE49-F238E27FC236}">
                <a16:creationId xmlns:a16="http://schemas.microsoft.com/office/drawing/2014/main" id="{C2D4AE9F-74AC-D04B-90B5-A6807CBD85C4}"/>
              </a:ext>
            </a:extLst>
          </p:cNvPr>
          <p:cNvPicPr>
            <a:picLocks noChangeAspect="1"/>
          </p:cNvPicPr>
          <p:nvPr userDrawn="1"/>
        </p:nvPicPr>
        <p:blipFill>
          <a:blip r:embed="rId3"/>
          <a:stretch>
            <a:fillRect/>
          </a:stretch>
        </p:blipFill>
        <p:spPr>
          <a:xfrm>
            <a:off x="693876" y="707332"/>
            <a:ext cx="748146" cy="709155"/>
          </a:xfrm>
          <a:prstGeom prst="rect">
            <a:avLst/>
          </a:prstGeom>
        </p:spPr>
      </p:pic>
      <p:sp>
        <p:nvSpPr>
          <p:cNvPr id="8" name="TextBox 7">
            <a:extLst>
              <a:ext uri="{FF2B5EF4-FFF2-40B4-BE49-F238E27FC236}">
                <a16:creationId xmlns:a16="http://schemas.microsoft.com/office/drawing/2014/main" id="{527EBCE9-73DA-4849-863C-4D208F8DA70E}"/>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32446650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ver 15">
    <p:bg>
      <p:bgPr>
        <a:solidFill>
          <a:schemeClr val="tx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7528CDE-FE80-924C-8060-9D82A8CC322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Round Same Side Corner Rectangle 7">
            <a:extLst>
              <a:ext uri="{FF2B5EF4-FFF2-40B4-BE49-F238E27FC236}">
                <a16:creationId xmlns:a16="http://schemas.microsoft.com/office/drawing/2014/main" id="{41DFA51C-E3F7-3042-8CC9-2BA7335B534A}"/>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627854" y="855546"/>
            <a:ext cx="7574314" cy="1218351"/>
          </a:xfrm>
        </p:spPr>
        <p:txBody>
          <a:bodyPr anchor="t">
            <a:noAutofit/>
          </a:bodyPr>
          <a:lstStyle>
            <a:lvl1pPr algn="l">
              <a:defRPr lang="en-AU" sz="3400" smtClean="0">
                <a:solidFill>
                  <a:schemeClr val="bg1"/>
                </a:solidFill>
                <a:effectLst/>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p:nvPr>
        </p:nvSpPr>
        <p:spPr>
          <a:xfrm>
            <a:off x="627854" y="2075688"/>
            <a:ext cx="7574314" cy="1483672"/>
          </a:xfrm>
        </p:spPr>
        <p:txBody>
          <a:bodyPr>
            <a:noAutofit/>
          </a:bodyPr>
          <a:lstStyle>
            <a:lvl1pPr marL="0" indent="0" algn="l">
              <a:lnSpc>
                <a:spcPts val="2050"/>
              </a:lnSpc>
              <a:spcBef>
                <a:spcPts val="0"/>
              </a:spcBef>
              <a:buNone/>
              <a:defRPr lang="en-AU" sz="1600"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dirty="0">
              <a:solidFill>
                <a:srgbClr val="FFFFFF"/>
              </a:solidFill>
              <a:effectLst/>
              <a:latin typeface="Helvetica" pitchFamily="2" charset="0"/>
            </a:endParaRPr>
          </a:p>
        </p:txBody>
      </p:sp>
      <p:pic>
        <p:nvPicPr>
          <p:cNvPr id="11" name="Picture 10">
            <a:extLst>
              <a:ext uri="{FF2B5EF4-FFF2-40B4-BE49-F238E27FC236}">
                <a16:creationId xmlns:a16="http://schemas.microsoft.com/office/drawing/2014/main" id="{766798C6-69F7-6245-B3D0-596916941027}"/>
              </a:ext>
            </a:extLst>
          </p:cNvPr>
          <p:cNvPicPr>
            <a:picLocks noChangeAspect="1"/>
          </p:cNvPicPr>
          <p:nvPr userDrawn="1"/>
        </p:nvPicPr>
        <p:blipFill>
          <a:blip r:embed="rId3"/>
          <a:stretch>
            <a:fillRect/>
          </a:stretch>
        </p:blipFill>
        <p:spPr>
          <a:xfrm>
            <a:off x="573078" y="6287426"/>
            <a:ext cx="658649" cy="280276"/>
          </a:xfrm>
          <a:prstGeom prst="rect">
            <a:avLst/>
          </a:prstGeom>
        </p:spPr>
      </p:pic>
      <p:sp>
        <p:nvSpPr>
          <p:cNvPr id="9" name="TextBox 8">
            <a:extLst>
              <a:ext uri="{FF2B5EF4-FFF2-40B4-BE49-F238E27FC236}">
                <a16:creationId xmlns:a16="http://schemas.microsoft.com/office/drawing/2014/main" id="{538C20BC-6376-9040-AE58-12124121080C}"/>
              </a:ext>
            </a:extLst>
          </p:cNvPr>
          <p:cNvSpPr txBox="1"/>
          <p:nvPr userDrawn="1"/>
        </p:nvSpPr>
        <p:spPr>
          <a:xfrm>
            <a:off x="10018207" y="6326629"/>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114146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yout 1">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856616"/>
            <a:ext cx="7574314" cy="1220142"/>
          </a:xfrm>
        </p:spPr>
        <p:txBody>
          <a:bodyPr anchor="t"/>
          <a:lstStyle>
            <a:lvl1pPr>
              <a:defRPr sz="3400">
                <a:solidFill>
                  <a:schemeClr val="tx1">
                    <a:lumMod val="95000"/>
                    <a:lumOff val="5000"/>
                  </a:schemeClr>
                </a:solidFill>
              </a:defRPr>
            </a:lvl1pPr>
          </a:lstStyle>
          <a:p>
            <a:r>
              <a:rPr lang="en-US" dirty="0"/>
              <a:t>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hasCustomPrompt="1"/>
          </p:nvPr>
        </p:nvSpPr>
        <p:spPr>
          <a:xfrm>
            <a:off x="713232" y="2085901"/>
            <a:ext cx="6144768" cy="785315"/>
          </a:xfrm>
          <a:solidFill>
            <a:schemeClr val="bg2">
              <a:lumMod val="20000"/>
              <a:lumOff val="80000"/>
            </a:schemeClr>
          </a:solidFill>
        </p:spPr>
        <p:txBody>
          <a:bodyPr lIns="90000" anchor="ctr"/>
          <a:lstStyle>
            <a:lvl1pPr marL="0" indent="0">
              <a:lnSpc>
                <a:spcPts val="2050"/>
              </a:lnSpc>
              <a:spcBef>
                <a:spcPts val="0"/>
              </a:spcBef>
              <a:buNone/>
              <a:defRPr lang="en-AU" smtClean="0">
                <a:effectLst/>
              </a:defRPr>
            </a:lvl1pPr>
            <a:lvl2pPr marL="457200" indent="0">
              <a:buNone/>
              <a:defRPr sz="1500">
                <a:solidFill>
                  <a:schemeClr val="tx1">
                    <a:lumMod val="95000"/>
                    <a:lumOff val="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1"/>
            <a:r>
              <a:rPr lang="en-US" dirty="0"/>
              <a:t>Click to edit Master</a:t>
            </a:r>
            <a:endParaRPr lang="en-AU" dirty="0">
              <a:effectLst/>
              <a:latin typeface="Helvetica" pitchFamily="2" charset="0"/>
            </a:endParaRPr>
          </a:p>
        </p:txBody>
      </p:sp>
      <p:sp>
        <p:nvSpPr>
          <p:cNvPr id="14" name="Text Placeholder 2">
            <a:extLst>
              <a:ext uri="{FF2B5EF4-FFF2-40B4-BE49-F238E27FC236}">
                <a16:creationId xmlns:a16="http://schemas.microsoft.com/office/drawing/2014/main" id="{E0E671DF-A16D-7042-99F1-01B4E7B92712}"/>
              </a:ext>
            </a:extLst>
          </p:cNvPr>
          <p:cNvSpPr>
            <a:spLocks noGrp="1"/>
          </p:cNvSpPr>
          <p:nvPr>
            <p:ph type="body" idx="13" hasCustomPrompt="1"/>
          </p:nvPr>
        </p:nvSpPr>
        <p:spPr>
          <a:xfrm>
            <a:off x="713232" y="3140968"/>
            <a:ext cx="6144768" cy="785315"/>
          </a:xfrm>
          <a:solidFill>
            <a:schemeClr val="tx2"/>
          </a:solidFill>
        </p:spPr>
        <p:txBody>
          <a:bodyPr anchor="ctr"/>
          <a:lstStyle>
            <a:lvl1pPr marL="0" indent="0">
              <a:lnSpc>
                <a:spcPts val="2050"/>
              </a:lnSpc>
              <a:spcBef>
                <a:spcPts val="0"/>
              </a:spcBef>
              <a:buNone/>
              <a:defRPr lang="en-AU" smtClean="0">
                <a:effectLst/>
              </a:defRPr>
            </a:lvl1pPr>
            <a:lvl2pPr marL="457200" indent="0">
              <a:buNone/>
              <a:defRPr sz="1500">
                <a:solidFill>
                  <a:schemeClr val="bg1"/>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1"/>
            <a:r>
              <a:rPr lang="en-US" dirty="0"/>
              <a:t>Click to edit Master</a:t>
            </a:r>
            <a:endParaRPr lang="en-AU" dirty="0">
              <a:effectLst/>
              <a:latin typeface="Helvetica" pitchFamily="2" charset="0"/>
            </a:endParaRPr>
          </a:p>
        </p:txBody>
      </p:sp>
      <p:sp>
        <p:nvSpPr>
          <p:cNvPr id="15" name="Text Placeholder 2">
            <a:extLst>
              <a:ext uri="{FF2B5EF4-FFF2-40B4-BE49-F238E27FC236}">
                <a16:creationId xmlns:a16="http://schemas.microsoft.com/office/drawing/2014/main" id="{5F8B380E-0693-2D4D-8629-8F7AEECD4997}"/>
              </a:ext>
            </a:extLst>
          </p:cNvPr>
          <p:cNvSpPr>
            <a:spLocks noGrp="1"/>
          </p:cNvSpPr>
          <p:nvPr>
            <p:ph type="body" idx="14" hasCustomPrompt="1"/>
          </p:nvPr>
        </p:nvSpPr>
        <p:spPr>
          <a:xfrm>
            <a:off x="713232" y="4302256"/>
            <a:ext cx="6144768" cy="785315"/>
          </a:xfrm>
          <a:solidFill>
            <a:schemeClr val="bg2"/>
          </a:solidFill>
        </p:spPr>
        <p:txBody>
          <a:bodyPr anchor="ctr"/>
          <a:lstStyle>
            <a:lvl1pPr marL="0" indent="0">
              <a:lnSpc>
                <a:spcPts val="2050"/>
              </a:lnSpc>
              <a:spcBef>
                <a:spcPts val="0"/>
              </a:spcBef>
              <a:buNone/>
              <a:defRPr lang="en-AU" smtClean="0">
                <a:effectLst/>
              </a:defRPr>
            </a:lvl1pPr>
            <a:lvl2pPr marL="457200" indent="0">
              <a:buNone/>
              <a:defRPr sz="1500">
                <a:solidFill>
                  <a:schemeClr val="tx1">
                    <a:lumMod val="95000"/>
                    <a:lumOff val="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1"/>
            <a:r>
              <a:rPr lang="en-US" dirty="0"/>
              <a:t>Click to edit Master</a:t>
            </a:r>
            <a:endParaRPr lang="en-AU" dirty="0">
              <a:effectLst/>
              <a:latin typeface="Helvetica" pitchFamily="2" charset="0"/>
            </a:endParaRPr>
          </a:p>
        </p:txBody>
      </p:sp>
      <p:sp>
        <p:nvSpPr>
          <p:cNvPr id="17" name="Content Placeholder 3">
            <a:extLst>
              <a:ext uri="{FF2B5EF4-FFF2-40B4-BE49-F238E27FC236}">
                <a16:creationId xmlns:a16="http://schemas.microsoft.com/office/drawing/2014/main" id="{5FF4630B-2B4C-AF4F-A238-DBAC88C7811A}"/>
              </a:ext>
            </a:extLst>
          </p:cNvPr>
          <p:cNvSpPr>
            <a:spLocks noGrp="1"/>
          </p:cNvSpPr>
          <p:nvPr>
            <p:ph sz="half" idx="2" hasCustomPrompt="1"/>
          </p:nvPr>
        </p:nvSpPr>
        <p:spPr>
          <a:xfrm>
            <a:off x="7111625" y="2085901"/>
            <a:ext cx="4358326" cy="3010813"/>
          </a:xfrm>
          <a:solidFill>
            <a:schemeClr val="accent1"/>
          </a:solidFill>
        </p:spPr>
        <p:txBody>
          <a:bodyPr anchor="ctr"/>
          <a:lstStyle>
            <a:lvl1pPr algn="ctr">
              <a:lnSpc>
                <a:spcPct val="100000"/>
              </a:lnSpc>
              <a:defRPr sz="2400">
                <a:solidFill>
                  <a:schemeClr val="bg1"/>
                </a:solidFill>
              </a:defRPr>
            </a:lvl1pPr>
          </a:lstStyle>
          <a:p>
            <a:pPr lvl="0"/>
            <a:r>
              <a:rPr lang="en-US" dirty="0"/>
              <a:t>Insert quote/</a:t>
            </a:r>
            <a:br>
              <a:rPr lang="en-US" dirty="0"/>
            </a:br>
            <a:r>
              <a:rPr lang="en-US" dirty="0"/>
              <a:t>image here</a:t>
            </a:r>
          </a:p>
        </p:txBody>
      </p:sp>
      <p:sp>
        <p:nvSpPr>
          <p:cNvPr id="11" name="Round Same Side Corner Rectangle 10">
            <a:extLst>
              <a:ext uri="{FF2B5EF4-FFF2-40B4-BE49-F238E27FC236}">
                <a16:creationId xmlns:a16="http://schemas.microsoft.com/office/drawing/2014/main" id="{B671E6C5-A11E-534F-A92A-A05330550BF1}"/>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F5A3F370-5644-0545-A5D8-95E03C5C759B}"/>
              </a:ext>
            </a:extLst>
          </p:cNvPr>
          <p:cNvPicPr>
            <a:picLocks noChangeAspect="1"/>
          </p:cNvPicPr>
          <p:nvPr userDrawn="1"/>
        </p:nvPicPr>
        <p:blipFill>
          <a:blip r:embed="rId2"/>
          <a:stretch>
            <a:fillRect/>
          </a:stretch>
        </p:blipFill>
        <p:spPr>
          <a:xfrm>
            <a:off x="573078" y="6287426"/>
            <a:ext cx="658649" cy="280276"/>
          </a:xfrm>
          <a:prstGeom prst="rect">
            <a:avLst/>
          </a:prstGeom>
        </p:spPr>
      </p:pic>
      <p:sp>
        <p:nvSpPr>
          <p:cNvPr id="5" name="Footer Placeholder 4"/>
          <p:cNvSpPr>
            <a:spLocks noGrp="1"/>
          </p:cNvSpPr>
          <p:nvPr>
            <p:ph type="ftr" sz="quarter" idx="11"/>
          </p:nvPr>
        </p:nvSpPr>
        <p:spPr>
          <a:xfrm>
            <a:off x="6363093" y="6255097"/>
            <a:ext cx="5402187" cy="365125"/>
          </a:xfrm>
        </p:spPr>
        <p:txBody>
          <a:bodyPr/>
          <a:lstStyle>
            <a:lvl1pPr algn="r">
              <a:defRPr sz="1000">
                <a:solidFill>
                  <a:schemeClr val="bg1"/>
                </a:solidFill>
              </a:defRPr>
            </a:lvl1pPr>
          </a:lstStyle>
          <a:p>
            <a:r>
              <a:rPr lang="en-US" dirty="0"/>
              <a:t>Footer content here</a:t>
            </a:r>
          </a:p>
        </p:txBody>
      </p:sp>
    </p:spTree>
    <p:extLst>
      <p:ext uri="{BB962C8B-B14F-4D97-AF65-F5344CB8AC3E}">
        <p14:creationId xmlns:p14="http://schemas.microsoft.com/office/powerpoint/2010/main" val="974764954"/>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yout 2">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856616"/>
            <a:ext cx="7574314" cy="780160"/>
          </a:xfrm>
        </p:spPr>
        <p:txBody>
          <a:bodyPr anchor="t"/>
          <a:lstStyle>
            <a:lvl1pPr>
              <a:defRPr sz="3400">
                <a:solidFill>
                  <a:schemeClr val="tx1">
                    <a:lumMod val="95000"/>
                    <a:lumOff val="5000"/>
                  </a:schemeClr>
                </a:solidFill>
              </a:defRPr>
            </a:lvl1pPr>
          </a:lstStyle>
          <a:p>
            <a:r>
              <a:rPr lang="en-US" dirty="0"/>
              <a:t>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hasCustomPrompt="1"/>
          </p:nvPr>
        </p:nvSpPr>
        <p:spPr>
          <a:xfrm>
            <a:off x="713232" y="1636776"/>
            <a:ext cx="3566160" cy="2049399"/>
          </a:xfrm>
          <a:solidFill>
            <a:schemeClr val="tx2"/>
          </a:solidFill>
        </p:spPr>
        <p:txBody>
          <a:bodyPr lIns="306000" rIns="125999" anchor="ctr"/>
          <a:lstStyle>
            <a:lvl1pPr marL="0" indent="0">
              <a:lnSpc>
                <a:spcPts val="1750"/>
              </a:lnSpc>
              <a:spcBef>
                <a:spcPts val="0"/>
              </a:spcBef>
              <a:spcAft>
                <a:spcPts val="1000"/>
              </a:spcAft>
              <a:buNone/>
              <a:defRPr lang="en-AU" sz="1400" smtClean="0">
                <a:solidFill>
                  <a:schemeClr val="bg1"/>
                </a:solidFill>
                <a:effectLst/>
              </a:defRPr>
            </a:lvl1pPr>
            <a:lvl2pPr marL="457200" indent="0">
              <a:buNone/>
              <a:defRPr sz="1500">
                <a:solidFill>
                  <a:schemeClr val="bg1"/>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solidFill>
                <a:srgbClr val="FFFFFF"/>
              </a:solidFill>
              <a:effectLst/>
              <a:latin typeface="Helvetica" pitchFamily="2" charset="0"/>
            </a:endParaRPr>
          </a:p>
        </p:txBody>
      </p:sp>
      <p:sp>
        <p:nvSpPr>
          <p:cNvPr id="14" name="Text Placeholder 2">
            <a:extLst>
              <a:ext uri="{FF2B5EF4-FFF2-40B4-BE49-F238E27FC236}">
                <a16:creationId xmlns:a16="http://schemas.microsoft.com/office/drawing/2014/main" id="{E0E671DF-A16D-7042-99F1-01B4E7B92712}"/>
              </a:ext>
            </a:extLst>
          </p:cNvPr>
          <p:cNvSpPr>
            <a:spLocks noGrp="1"/>
          </p:cNvSpPr>
          <p:nvPr>
            <p:ph type="body" idx="13" hasCustomPrompt="1"/>
          </p:nvPr>
        </p:nvSpPr>
        <p:spPr>
          <a:xfrm>
            <a:off x="4279392" y="3679334"/>
            <a:ext cx="3582073" cy="2063100"/>
          </a:xfrm>
          <a:solidFill>
            <a:schemeClr val="tx2"/>
          </a:solidFill>
        </p:spPr>
        <p:txBody>
          <a:bodyPr lIns="306000" rIns="125999" anchor="ctr"/>
          <a:lstStyle>
            <a:lvl1pPr marL="0" indent="0">
              <a:lnSpc>
                <a:spcPts val="1850"/>
              </a:lnSpc>
              <a:spcBef>
                <a:spcPts val="0"/>
              </a:spcBef>
              <a:spcAft>
                <a:spcPts val="1000"/>
              </a:spcAft>
              <a:buNone/>
              <a:defRPr lang="en-AU" sz="1400" smtClean="0">
                <a:solidFill>
                  <a:schemeClr val="bg1"/>
                </a:solidFill>
                <a:effectLst/>
              </a:defRPr>
            </a:lvl1pPr>
            <a:lvl2pPr marL="457200" indent="0">
              <a:buNone/>
              <a:defRPr sz="1500">
                <a:solidFill>
                  <a:schemeClr val="bg1"/>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solidFill>
                <a:srgbClr val="FFFFFF"/>
              </a:solidFill>
              <a:effectLst/>
              <a:latin typeface="Helvetica" pitchFamily="2" charset="0"/>
            </a:endParaRPr>
          </a:p>
        </p:txBody>
      </p:sp>
      <p:sp>
        <p:nvSpPr>
          <p:cNvPr id="15" name="Text Placeholder 2">
            <a:extLst>
              <a:ext uri="{FF2B5EF4-FFF2-40B4-BE49-F238E27FC236}">
                <a16:creationId xmlns:a16="http://schemas.microsoft.com/office/drawing/2014/main" id="{5F8B380E-0693-2D4D-8629-8F7AEECD4997}"/>
              </a:ext>
            </a:extLst>
          </p:cNvPr>
          <p:cNvSpPr>
            <a:spLocks noGrp="1"/>
          </p:cNvSpPr>
          <p:nvPr>
            <p:ph type="body" idx="14" hasCustomPrompt="1"/>
          </p:nvPr>
        </p:nvSpPr>
        <p:spPr>
          <a:xfrm>
            <a:off x="713232" y="3683000"/>
            <a:ext cx="3566160" cy="2059433"/>
          </a:xfrm>
          <a:solidFill>
            <a:schemeClr val="bg2"/>
          </a:solidFill>
        </p:spPr>
        <p:txBody>
          <a:bodyPr lIns="306000" rIns="125999" anchor="ctr"/>
          <a:lstStyle>
            <a:lvl1pPr marL="0" indent="0">
              <a:lnSpc>
                <a:spcPts val="1750"/>
              </a:lnSpc>
              <a:spcBef>
                <a:spcPts val="0"/>
              </a:spcBef>
              <a:spcAft>
                <a:spcPts val="1000"/>
              </a:spcAft>
              <a:buNone/>
              <a:defRPr lang="en-AU" sz="1400" smtClean="0">
                <a:effectLst/>
              </a:defRPr>
            </a:lvl1pPr>
            <a:lvl2pPr marL="457200" indent="0">
              <a:buNone/>
              <a:defRPr sz="1500">
                <a:solidFill>
                  <a:schemeClr val="tx1">
                    <a:lumMod val="95000"/>
                    <a:lumOff val="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solidFill>
                <a:srgbClr val="FFFFFF"/>
              </a:solidFill>
              <a:effectLst/>
              <a:latin typeface="Helvetica" pitchFamily="2" charset="0"/>
            </a:endParaRPr>
          </a:p>
        </p:txBody>
      </p:sp>
      <p:sp>
        <p:nvSpPr>
          <p:cNvPr id="16" name="Text Placeholder 2">
            <a:extLst>
              <a:ext uri="{FF2B5EF4-FFF2-40B4-BE49-F238E27FC236}">
                <a16:creationId xmlns:a16="http://schemas.microsoft.com/office/drawing/2014/main" id="{F0D50968-2440-3B43-AD3A-9DED17BFF302}"/>
              </a:ext>
            </a:extLst>
          </p:cNvPr>
          <p:cNvSpPr>
            <a:spLocks noGrp="1"/>
          </p:cNvSpPr>
          <p:nvPr>
            <p:ph type="body" idx="15" hasCustomPrompt="1"/>
          </p:nvPr>
        </p:nvSpPr>
        <p:spPr>
          <a:xfrm>
            <a:off x="4279392" y="1637322"/>
            <a:ext cx="3582073" cy="2042011"/>
          </a:xfrm>
          <a:solidFill>
            <a:schemeClr val="bg2"/>
          </a:solidFill>
        </p:spPr>
        <p:txBody>
          <a:bodyPr lIns="306000" rIns="125999" anchor="ctr"/>
          <a:lstStyle>
            <a:lvl1pPr marL="0" indent="0">
              <a:lnSpc>
                <a:spcPts val="1850"/>
              </a:lnSpc>
              <a:spcBef>
                <a:spcPts val="0"/>
              </a:spcBef>
              <a:spcAft>
                <a:spcPts val="1000"/>
              </a:spcAft>
              <a:buNone/>
              <a:defRPr lang="en-AU" sz="1400" smtClean="0">
                <a:effectLst/>
              </a:defRPr>
            </a:lvl1pPr>
            <a:lvl2pPr marL="457200" indent="0">
              <a:buNone/>
              <a:defRPr sz="1500">
                <a:solidFill>
                  <a:schemeClr val="bg1"/>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solidFill>
                <a:srgbClr val="FFFFFF"/>
              </a:solidFill>
              <a:effectLst/>
              <a:latin typeface="Helvetica" pitchFamily="2" charset="0"/>
            </a:endParaRPr>
          </a:p>
        </p:txBody>
      </p:sp>
      <p:sp>
        <p:nvSpPr>
          <p:cNvPr id="18" name="Text Placeholder 2">
            <a:extLst>
              <a:ext uri="{FF2B5EF4-FFF2-40B4-BE49-F238E27FC236}">
                <a16:creationId xmlns:a16="http://schemas.microsoft.com/office/drawing/2014/main" id="{BA815EB8-459D-6447-995E-71AD9F1743EA}"/>
              </a:ext>
            </a:extLst>
          </p:cNvPr>
          <p:cNvSpPr>
            <a:spLocks noGrp="1"/>
          </p:cNvSpPr>
          <p:nvPr>
            <p:ph type="body" idx="16" hasCustomPrompt="1"/>
          </p:nvPr>
        </p:nvSpPr>
        <p:spPr>
          <a:xfrm>
            <a:off x="7861465" y="1636776"/>
            <a:ext cx="3590623" cy="2048257"/>
          </a:xfrm>
          <a:solidFill>
            <a:schemeClr val="tx2"/>
          </a:solidFill>
        </p:spPr>
        <p:txBody>
          <a:bodyPr lIns="306000" rIns="125999" anchor="ctr"/>
          <a:lstStyle>
            <a:lvl1pPr marL="0" indent="0">
              <a:lnSpc>
                <a:spcPts val="1750"/>
              </a:lnSpc>
              <a:spcBef>
                <a:spcPts val="0"/>
              </a:spcBef>
              <a:spcAft>
                <a:spcPts val="1000"/>
              </a:spcAft>
              <a:buNone/>
              <a:defRPr lang="en-AU" sz="1400" smtClean="0">
                <a:solidFill>
                  <a:schemeClr val="bg1"/>
                </a:solidFill>
                <a:effectLst/>
              </a:defRPr>
            </a:lvl1pPr>
            <a:lvl2pPr marL="457200" indent="0">
              <a:buNone/>
              <a:defRPr sz="1500">
                <a:solidFill>
                  <a:schemeClr val="bg1"/>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solidFill>
                <a:srgbClr val="FFFFFF"/>
              </a:solidFill>
              <a:effectLst/>
              <a:latin typeface="Helvetica" pitchFamily="2" charset="0"/>
            </a:endParaRPr>
          </a:p>
        </p:txBody>
      </p:sp>
      <p:sp>
        <p:nvSpPr>
          <p:cNvPr id="19" name="Text Placeholder 2">
            <a:extLst>
              <a:ext uri="{FF2B5EF4-FFF2-40B4-BE49-F238E27FC236}">
                <a16:creationId xmlns:a16="http://schemas.microsoft.com/office/drawing/2014/main" id="{973DEDB3-CB8D-134C-A2A4-DD1A97442C51}"/>
              </a:ext>
            </a:extLst>
          </p:cNvPr>
          <p:cNvSpPr>
            <a:spLocks noGrp="1"/>
          </p:cNvSpPr>
          <p:nvPr>
            <p:ph type="body" idx="17" hasCustomPrompt="1"/>
          </p:nvPr>
        </p:nvSpPr>
        <p:spPr>
          <a:xfrm>
            <a:off x="7861465" y="3685033"/>
            <a:ext cx="3590623" cy="2057400"/>
          </a:xfrm>
          <a:solidFill>
            <a:schemeClr val="bg2"/>
          </a:solidFill>
        </p:spPr>
        <p:txBody>
          <a:bodyPr lIns="306000" rIns="125999" anchor="ctr"/>
          <a:lstStyle>
            <a:lvl1pPr marL="0" indent="0">
              <a:lnSpc>
                <a:spcPts val="1750"/>
              </a:lnSpc>
              <a:spcBef>
                <a:spcPts val="0"/>
              </a:spcBef>
              <a:spcAft>
                <a:spcPts val="1000"/>
              </a:spcAft>
              <a:buNone/>
              <a:defRPr lang="en-AU" sz="1400" smtClean="0">
                <a:effectLst/>
              </a:defRPr>
            </a:lvl1pPr>
            <a:lvl2pPr marL="457200" indent="0">
              <a:buNone/>
              <a:defRPr sz="1500">
                <a:solidFill>
                  <a:schemeClr val="tx1">
                    <a:lumMod val="95000"/>
                    <a:lumOff val="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solidFill>
                <a:srgbClr val="FFFFFF"/>
              </a:solidFill>
              <a:effectLst/>
              <a:latin typeface="Helvetica" pitchFamily="2" charset="0"/>
            </a:endParaRPr>
          </a:p>
        </p:txBody>
      </p:sp>
      <p:sp>
        <p:nvSpPr>
          <p:cNvPr id="17" name="Round Same Side Corner Rectangle 16">
            <a:extLst>
              <a:ext uri="{FF2B5EF4-FFF2-40B4-BE49-F238E27FC236}">
                <a16:creationId xmlns:a16="http://schemas.microsoft.com/office/drawing/2014/main" id="{4459DFE8-3502-704B-8EEE-DEF0B479392D}"/>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3ACA7B30-F0C0-B444-8FAD-E07917DCA481}"/>
              </a:ext>
            </a:extLst>
          </p:cNvPr>
          <p:cNvPicPr>
            <a:picLocks noChangeAspect="1"/>
          </p:cNvPicPr>
          <p:nvPr userDrawn="1"/>
        </p:nvPicPr>
        <p:blipFill>
          <a:blip r:embed="rId2"/>
          <a:stretch>
            <a:fillRect/>
          </a:stretch>
        </p:blipFill>
        <p:spPr>
          <a:xfrm>
            <a:off x="573078" y="6287426"/>
            <a:ext cx="658649" cy="280276"/>
          </a:xfrm>
          <a:prstGeom prst="rect">
            <a:avLst/>
          </a:prstGeom>
        </p:spPr>
      </p:pic>
      <p:sp>
        <p:nvSpPr>
          <p:cNvPr id="21" name="Footer Placeholder 4">
            <a:extLst>
              <a:ext uri="{FF2B5EF4-FFF2-40B4-BE49-F238E27FC236}">
                <a16:creationId xmlns:a16="http://schemas.microsoft.com/office/drawing/2014/main" id="{3A7DB94B-D2C7-2343-B66C-A785C1936F73}"/>
              </a:ext>
            </a:extLst>
          </p:cNvPr>
          <p:cNvSpPr>
            <a:spLocks noGrp="1"/>
          </p:cNvSpPr>
          <p:nvPr>
            <p:ph type="ftr" sz="quarter" idx="11"/>
          </p:nvPr>
        </p:nvSpPr>
        <p:spPr>
          <a:xfrm>
            <a:off x="6363093" y="6255097"/>
            <a:ext cx="5402187" cy="365125"/>
          </a:xfrm>
        </p:spPr>
        <p:txBody>
          <a:bodyPr/>
          <a:lstStyle>
            <a:lvl1pPr algn="r">
              <a:defRPr sz="1000">
                <a:solidFill>
                  <a:schemeClr val="bg1"/>
                </a:solidFill>
              </a:defRPr>
            </a:lvl1pPr>
          </a:lstStyle>
          <a:p>
            <a:r>
              <a:rPr lang="en-US" dirty="0"/>
              <a:t>Footer content here</a:t>
            </a:r>
          </a:p>
        </p:txBody>
      </p:sp>
    </p:spTree>
    <p:extLst>
      <p:ext uri="{BB962C8B-B14F-4D97-AF65-F5344CB8AC3E}">
        <p14:creationId xmlns:p14="http://schemas.microsoft.com/office/powerpoint/2010/main" val="1125801006"/>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yout 3">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857541"/>
            <a:ext cx="7574314" cy="797523"/>
          </a:xfrm>
        </p:spPr>
        <p:txBody>
          <a:bodyPr anchor="t"/>
          <a:lstStyle>
            <a:lvl1pPr>
              <a:defRPr sz="3400">
                <a:solidFill>
                  <a:schemeClr val="tx1">
                    <a:lumMod val="95000"/>
                    <a:lumOff val="5000"/>
                  </a:schemeClr>
                </a:solidFill>
              </a:defRPr>
            </a:lvl1pPr>
          </a:lstStyle>
          <a:p>
            <a:r>
              <a:rPr lang="en-US" dirty="0"/>
              <a:t>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hasCustomPrompt="1"/>
          </p:nvPr>
        </p:nvSpPr>
        <p:spPr>
          <a:xfrm>
            <a:off x="388603" y="4045965"/>
            <a:ext cx="3770410" cy="2144523"/>
          </a:xfrm>
        </p:spPr>
        <p:txBody>
          <a:bodyPr/>
          <a:lstStyle>
            <a:lvl1pPr marL="0" indent="0" algn="ctr">
              <a:lnSpc>
                <a:spcPct val="100000"/>
              </a:lnSpc>
              <a:spcBef>
                <a:spcPts val="0"/>
              </a:spcBef>
              <a:spcAft>
                <a:spcPts val="1000"/>
              </a:spcAft>
              <a:buNone/>
              <a:defRPr lang="en-AU" sz="15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effectLst/>
              <a:latin typeface="Helvetica" pitchFamily="2" charset="0"/>
            </a:endParaRPr>
          </a:p>
        </p:txBody>
      </p:sp>
      <p:sp>
        <p:nvSpPr>
          <p:cNvPr id="15" name="Picture Placeholder 2">
            <a:extLst>
              <a:ext uri="{FF2B5EF4-FFF2-40B4-BE49-F238E27FC236}">
                <a16:creationId xmlns:a16="http://schemas.microsoft.com/office/drawing/2014/main" id="{C5E5639F-BC0B-4F4B-B21B-6615FC21FDC1}"/>
              </a:ext>
            </a:extLst>
          </p:cNvPr>
          <p:cNvSpPr>
            <a:spLocks noGrp="1"/>
          </p:cNvSpPr>
          <p:nvPr>
            <p:ph type="pic" idx="1" hasCustomPrompt="1"/>
          </p:nvPr>
        </p:nvSpPr>
        <p:spPr>
          <a:xfrm>
            <a:off x="1244208" y="1730947"/>
            <a:ext cx="2059200" cy="2059200"/>
          </a:xfrm>
        </p:spPr>
        <p:txBody>
          <a:bodyPr anchor="ctr"/>
          <a:lstStyle>
            <a:lvl1pPr marL="0" indent="0" algn="ctr">
              <a:buNone/>
              <a:defRPr sz="2400">
                <a:solidFill>
                  <a:schemeClr val="tx1">
                    <a:lumMod val="95000"/>
                    <a:lumOff val="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to insert image</a:t>
            </a:r>
          </a:p>
        </p:txBody>
      </p:sp>
      <p:sp>
        <p:nvSpPr>
          <p:cNvPr id="16" name="Picture Placeholder 2">
            <a:extLst>
              <a:ext uri="{FF2B5EF4-FFF2-40B4-BE49-F238E27FC236}">
                <a16:creationId xmlns:a16="http://schemas.microsoft.com/office/drawing/2014/main" id="{38DE4CFE-5015-1F4E-AE20-6BBC2948ADCB}"/>
              </a:ext>
            </a:extLst>
          </p:cNvPr>
          <p:cNvSpPr>
            <a:spLocks noGrp="1"/>
          </p:cNvSpPr>
          <p:nvPr>
            <p:ph type="pic" idx="13" hasCustomPrompt="1"/>
          </p:nvPr>
        </p:nvSpPr>
        <p:spPr>
          <a:xfrm>
            <a:off x="5066400" y="1730947"/>
            <a:ext cx="2059200" cy="2059200"/>
          </a:xfrm>
        </p:spPr>
        <p:txBody>
          <a:bodyPr anchor="ctr"/>
          <a:lstStyle>
            <a:lvl1pPr marL="0" indent="0" algn="ctr">
              <a:buNone/>
              <a:defRPr sz="2400">
                <a:solidFill>
                  <a:schemeClr val="tx1">
                    <a:lumMod val="95000"/>
                    <a:lumOff val="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to insert image</a:t>
            </a:r>
          </a:p>
        </p:txBody>
      </p:sp>
      <p:sp>
        <p:nvSpPr>
          <p:cNvPr id="17" name="Picture Placeholder 2">
            <a:extLst>
              <a:ext uri="{FF2B5EF4-FFF2-40B4-BE49-F238E27FC236}">
                <a16:creationId xmlns:a16="http://schemas.microsoft.com/office/drawing/2014/main" id="{BA3B6E67-1E67-5A41-A48D-70542D4DCD54}"/>
              </a:ext>
            </a:extLst>
          </p:cNvPr>
          <p:cNvSpPr>
            <a:spLocks noGrp="1"/>
          </p:cNvSpPr>
          <p:nvPr>
            <p:ph type="pic" idx="14" hasCustomPrompt="1"/>
          </p:nvPr>
        </p:nvSpPr>
        <p:spPr>
          <a:xfrm>
            <a:off x="8887051" y="1730947"/>
            <a:ext cx="2059200" cy="2059200"/>
          </a:xfrm>
        </p:spPr>
        <p:txBody>
          <a:bodyPr anchor="ctr"/>
          <a:lstStyle>
            <a:lvl1pPr marL="0" indent="0" algn="ctr">
              <a:buNone/>
              <a:defRPr sz="2400">
                <a:solidFill>
                  <a:schemeClr val="tx1">
                    <a:lumMod val="95000"/>
                    <a:lumOff val="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to insert image</a:t>
            </a:r>
          </a:p>
        </p:txBody>
      </p:sp>
      <p:sp>
        <p:nvSpPr>
          <p:cNvPr id="18" name="Text Placeholder 2">
            <a:extLst>
              <a:ext uri="{FF2B5EF4-FFF2-40B4-BE49-F238E27FC236}">
                <a16:creationId xmlns:a16="http://schemas.microsoft.com/office/drawing/2014/main" id="{BC739BE0-C2A7-7048-A7CC-6EA32385D3A3}"/>
              </a:ext>
            </a:extLst>
          </p:cNvPr>
          <p:cNvSpPr>
            <a:spLocks noGrp="1"/>
          </p:cNvSpPr>
          <p:nvPr>
            <p:ph type="body" idx="15" hasCustomPrompt="1"/>
          </p:nvPr>
        </p:nvSpPr>
        <p:spPr>
          <a:xfrm>
            <a:off x="4210795" y="4045964"/>
            <a:ext cx="3770410" cy="2144523"/>
          </a:xfrm>
        </p:spPr>
        <p:txBody>
          <a:bodyPr/>
          <a:lstStyle>
            <a:lvl1pPr marL="0" indent="0" algn="ctr">
              <a:lnSpc>
                <a:spcPct val="100000"/>
              </a:lnSpc>
              <a:spcBef>
                <a:spcPts val="0"/>
              </a:spcBef>
              <a:spcAft>
                <a:spcPts val="1000"/>
              </a:spcAft>
              <a:buNone/>
              <a:defRPr lang="en-AU" sz="15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effectLst/>
              <a:latin typeface="Helvetica" pitchFamily="2" charset="0"/>
            </a:endParaRPr>
          </a:p>
        </p:txBody>
      </p:sp>
      <p:sp>
        <p:nvSpPr>
          <p:cNvPr id="19" name="Text Placeholder 2">
            <a:extLst>
              <a:ext uri="{FF2B5EF4-FFF2-40B4-BE49-F238E27FC236}">
                <a16:creationId xmlns:a16="http://schemas.microsoft.com/office/drawing/2014/main" id="{2389AA33-BE6F-184B-A8BB-024EA6EE4825}"/>
              </a:ext>
            </a:extLst>
          </p:cNvPr>
          <p:cNvSpPr>
            <a:spLocks noGrp="1"/>
          </p:cNvSpPr>
          <p:nvPr>
            <p:ph type="body" idx="16" hasCustomPrompt="1"/>
          </p:nvPr>
        </p:nvSpPr>
        <p:spPr>
          <a:xfrm>
            <a:off x="8031446" y="4045963"/>
            <a:ext cx="3770410" cy="2144523"/>
          </a:xfrm>
        </p:spPr>
        <p:txBody>
          <a:bodyPr/>
          <a:lstStyle>
            <a:lvl1pPr marL="0" indent="0" algn="ctr">
              <a:lnSpc>
                <a:spcPct val="100000"/>
              </a:lnSpc>
              <a:spcBef>
                <a:spcPts val="0"/>
              </a:spcBef>
              <a:spcAft>
                <a:spcPts val="1000"/>
              </a:spcAft>
              <a:buNone/>
              <a:defRPr lang="en-AU" sz="15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effectLst/>
              <a:latin typeface="Helvetica" pitchFamily="2" charset="0"/>
            </a:endParaRPr>
          </a:p>
        </p:txBody>
      </p:sp>
      <p:sp>
        <p:nvSpPr>
          <p:cNvPr id="20" name="Round Same Side Corner Rectangle 19">
            <a:extLst>
              <a:ext uri="{FF2B5EF4-FFF2-40B4-BE49-F238E27FC236}">
                <a16:creationId xmlns:a16="http://schemas.microsoft.com/office/drawing/2014/main" id="{37A4A0F8-DC45-C145-BED2-E020BF447968}"/>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90BB4B78-462E-CA47-8C74-FCB5A12E302F}"/>
              </a:ext>
            </a:extLst>
          </p:cNvPr>
          <p:cNvPicPr>
            <a:picLocks noChangeAspect="1"/>
          </p:cNvPicPr>
          <p:nvPr userDrawn="1"/>
        </p:nvPicPr>
        <p:blipFill>
          <a:blip r:embed="rId2"/>
          <a:stretch>
            <a:fillRect/>
          </a:stretch>
        </p:blipFill>
        <p:spPr>
          <a:xfrm>
            <a:off x="573078" y="6287426"/>
            <a:ext cx="658649" cy="280276"/>
          </a:xfrm>
          <a:prstGeom prst="rect">
            <a:avLst/>
          </a:prstGeom>
        </p:spPr>
      </p:pic>
      <p:sp>
        <p:nvSpPr>
          <p:cNvPr id="22" name="Footer Placeholder 4">
            <a:extLst>
              <a:ext uri="{FF2B5EF4-FFF2-40B4-BE49-F238E27FC236}">
                <a16:creationId xmlns:a16="http://schemas.microsoft.com/office/drawing/2014/main" id="{6D2E0E12-4DA0-D54B-85B4-ACFFEAD8C1A1}"/>
              </a:ext>
            </a:extLst>
          </p:cNvPr>
          <p:cNvSpPr>
            <a:spLocks noGrp="1"/>
          </p:cNvSpPr>
          <p:nvPr>
            <p:ph type="ftr" sz="quarter" idx="11"/>
          </p:nvPr>
        </p:nvSpPr>
        <p:spPr>
          <a:xfrm>
            <a:off x="6363093" y="6255097"/>
            <a:ext cx="5402187" cy="365125"/>
          </a:xfrm>
        </p:spPr>
        <p:txBody>
          <a:bodyPr/>
          <a:lstStyle>
            <a:lvl1pPr algn="r">
              <a:defRPr sz="1000">
                <a:solidFill>
                  <a:schemeClr val="bg1"/>
                </a:solidFill>
              </a:defRPr>
            </a:lvl1pPr>
          </a:lstStyle>
          <a:p>
            <a:r>
              <a:rPr lang="en-US" dirty="0"/>
              <a:t>Footer content here</a:t>
            </a:r>
          </a:p>
        </p:txBody>
      </p:sp>
    </p:spTree>
    <p:extLst>
      <p:ext uri="{BB962C8B-B14F-4D97-AF65-F5344CB8AC3E}">
        <p14:creationId xmlns:p14="http://schemas.microsoft.com/office/powerpoint/2010/main" val="3856590941"/>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ayout 4">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855547"/>
            <a:ext cx="10326658" cy="1000685"/>
          </a:xfrm>
        </p:spPr>
        <p:txBody>
          <a:bodyPr anchor="t"/>
          <a:lstStyle>
            <a:lvl1pPr>
              <a:defRPr sz="3400">
                <a:solidFill>
                  <a:schemeClr val="tx1">
                    <a:lumMod val="95000"/>
                    <a:lumOff val="5000"/>
                  </a:schemeClr>
                </a:solidFill>
              </a:defRPr>
            </a:lvl1pPr>
          </a:lstStyle>
          <a:p>
            <a:r>
              <a:rPr lang="en-US" dirty="0"/>
              <a:t>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hasCustomPrompt="1"/>
          </p:nvPr>
        </p:nvSpPr>
        <p:spPr>
          <a:xfrm>
            <a:off x="627854" y="2037935"/>
            <a:ext cx="10957594" cy="4081404"/>
          </a:xfrm>
        </p:spPr>
        <p:txBody>
          <a:bodyPr/>
          <a:lstStyle>
            <a:lvl1pPr marL="270000" indent="-270000">
              <a:lnSpc>
                <a:spcPct val="100000"/>
              </a:lnSpc>
              <a:spcBef>
                <a:spcPts val="0"/>
              </a:spcBef>
              <a:spcAft>
                <a:spcPts val="1000"/>
              </a:spcAft>
              <a:buFont typeface="Arial" panose="020B0604020202020204" pitchFamily="34" charset="0"/>
              <a:buChar char="•"/>
              <a:defRPr lang="en-AU" sz="21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effectLst/>
              <a:latin typeface="Helvetica" pitchFamily="2" charset="0"/>
            </a:endParaRPr>
          </a:p>
        </p:txBody>
      </p:sp>
      <p:sp>
        <p:nvSpPr>
          <p:cNvPr id="10" name="Round Same Side Corner Rectangle 9">
            <a:extLst>
              <a:ext uri="{FF2B5EF4-FFF2-40B4-BE49-F238E27FC236}">
                <a16:creationId xmlns:a16="http://schemas.microsoft.com/office/drawing/2014/main" id="{4A774342-138D-214F-B8E9-2E36E1B2BF69}"/>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E2541CA3-E603-F740-905B-12EF2357A8E6}"/>
              </a:ext>
            </a:extLst>
          </p:cNvPr>
          <p:cNvPicPr>
            <a:picLocks noChangeAspect="1"/>
          </p:cNvPicPr>
          <p:nvPr userDrawn="1"/>
        </p:nvPicPr>
        <p:blipFill>
          <a:blip r:embed="rId2"/>
          <a:stretch>
            <a:fillRect/>
          </a:stretch>
        </p:blipFill>
        <p:spPr>
          <a:xfrm>
            <a:off x="573078" y="6287426"/>
            <a:ext cx="658649" cy="280276"/>
          </a:xfrm>
          <a:prstGeom prst="rect">
            <a:avLst/>
          </a:prstGeom>
        </p:spPr>
      </p:pic>
      <p:sp>
        <p:nvSpPr>
          <p:cNvPr id="15" name="Footer Placeholder 4">
            <a:extLst>
              <a:ext uri="{FF2B5EF4-FFF2-40B4-BE49-F238E27FC236}">
                <a16:creationId xmlns:a16="http://schemas.microsoft.com/office/drawing/2014/main" id="{60767ADF-03F7-5546-BD4C-A8933766BC52}"/>
              </a:ext>
            </a:extLst>
          </p:cNvPr>
          <p:cNvSpPr>
            <a:spLocks noGrp="1"/>
          </p:cNvSpPr>
          <p:nvPr>
            <p:ph type="ftr" sz="quarter" idx="11"/>
          </p:nvPr>
        </p:nvSpPr>
        <p:spPr>
          <a:xfrm>
            <a:off x="6363093" y="6255097"/>
            <a:ext cx="5402187" cy="365125"/>
          </a:xfrm>
        </p:spPr>
        <p:txBody>
          <a:bodyPr/>
          <a:lstStyle>
            <a:lvl1pPr algn="r">
              <a:defRPr sz="1000">
                <a:solidFill>
                  <a:schemeClr val="bg1"/>
                </a:solidFill>
              </a:defRPr>
            </a:lvl1pPr>
          </a:lstStyle>
          <a:p>
            <a:r>
              <a:rPr lang="en-US" dirty="0"/>
              <a:t>Footer content here</a:t>
            </a:r>
          </a:p>
        </p:txBody>
      </p:sp>
    </p:spTree>
    <p:extLst>
      <p:ext uri="{BB962C8B-B14F-4D97-AF65-F5344CB8AC3E}">
        <p14:creationId xmlns:p14="http://schemas.microsoft.com/office/powerpoint/2010/main" val="2969208777"/>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559C330-434D-E849-BBE8-5105B5C5910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2684913"/>
            <a:ext cx="7574314" cy="1220142"/>
          </a:xfrm>
        </p:spPr>
        <p:txBody>
          <a:bodyPr anchor="t"/>
          <a:lstStyle>
            <a:lvl1pPr>
              <a:defRPr sz="3400">
                <a:solidFill>
                  <a:schemeClr val="bg1"/>
                </a:solidFill>
              </a:defRPr>
            </a:lvl1pPr>
          </a:lstStyle>
          <a:p>
            <a:r>
              <a:rPr lang="en-US" dirty="0"/>
              <a:t>Title 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p:nvPr>
        </p:nvSpPr>
        <p:spPr>
          <a:xfrm>
            <a:off x="627854" y="3904487"/>
            <a:ext cx="7574314" cy="2185163"/>
          </a:xfrm>
        </p:spPr>
        <p:txBody>
          <a:bodyPr/>
          <a:lstStyle>
            <a:lvl1pPr marL="0" indent="0">
              <a:lnSpc>
                <a:spcPts val="2050"/>
              </a:lnSpc>
              <a:spcBef>
                <a:spcPts val="0"/>
              </a:spcBef>
              <a:buNone/>
              <a:defRPr lang="en-AU" sz="1600" smtClean="0">
                <a:solidFill>
                  <a:schemeClr val="bg1"/>
                </a:solidFill>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8" name="Picture 7">
            <a:extLst>
              <a:ext uri="{FF2B5EF4-FFF2-40B4-BE49-F238E27FC236}">
                <a16:creationId xmlns:a16="http://schemas.microsoft.com/office/drawing/2014/main" id="{9C9EDAEB-3873-A64C-85D5-7E8C880A4340}"/>
              </a:ext>
            </a:extLst>
          </p:cNvPr>
          <p:cNvPicPr>
            <a:picLocks noChangeAspect="1"/>
          </p:cNvPicPr>
          <p:nvPr userDrawn="1"/>
        </p:nvPicPr>
        <p:blipFill>
          <a:blip r:embed="rId3"/>
          <a:stretch>
            <a:fillRect/>
          </a:stretch>
        </p:blipFill>
        <p:spPr>
          <a:xfrm>
            <a:off x="717794" y="719529"/>
            <a:ext cx="1013045" cy="431083"/>
          </a:xfrm>
          <a:prstGeom prst="rect">
            <a:avLst/>
          </a:prstGeom>
        </p:spPr>
      </p:pic>
      <p:pic>
        <p:nvPicPr>
          <p:cNvPr id="5" name="Picture 4">
            <a:extLst>
              <a:ext uri="{FF2B5EF4-FFF2-40B4-BE49-F238E27FC236}">
                <a16:creationId xmlns:a16="http://schemas.microsoft.com/office/drawing/2014/main" id="{2DB54EBF-1938-C84A-803A-757B7616969B}"/>
              </a:ext>
            </a:extLst>
          </p:cNvPr>
          <p:cNvPicPr>
            <a:picLocks noChangeAspect="1"/>
          </p:cNvPicPr>
          <p:nvPr userDrawn="1"/>
        </p:nvPicPr>
        <p:blipFill>
          <a:blip r:embed="rId4"/>
          <a:stretch>
            <a:fillRect/>
          </a:stretch>
        </p:blipFill>
        <p:spPr>
          <a:xfrm>
            <a:off x="7924800" y="0"/>
            <a:ext cx="4267200" cy="6858000"/>
          </a:xfrm>
          <a:prstGeom prst="rect">
            <a:avLst/>
          </a:prstGeom>
        </p:spPr>
      </p:pic>
      <p:sp>
        <p:nvSpPr>
          <p:cNvPr id="7" name="TextBox 6">
            <a:extLst>
              <a:ext uri="{FF2B5EF4-FFF2-40B4-BE49-F238E27FC236}">
                <a16:creationId xmlns:a16="http://schemas.microsoft.com/office/drawing/2014/main" id="{D18520DE-9604-514D-9A44-1CC3729B9F82}"/>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1674321370"/>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yout 5">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855547"/>
            <a:ext cx="5955826" cy="1000685"/>
          </a:xfrm>
        </p:spPr>
        <p:txBody>
          <a:bodyPr anchor="t"/>
          <a:lstStyle>
            <a:lvl1pPr>
              <a:defRPr sz="3400">
                <a:solidFill>
                  <a:schemeClr val="tx1">
                    <a:lumMod val="95000"/>
                    <a:lumOff val="5000"/>
                  </a:schemeClr>
                </a:solidFill>
              </a:defRPr>
            </a:lvl1pPr>
          </a:lstStyle>
          <a:p>
            <a:r>
              <a:rPr lang="en-US" dirty="0"/>
              <a:t>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hasCustomPrompt="1"/>
          </p:nvPr>
        </p:nvSpPr>
        <p:spPr>
          <a:xfrm>
            <a:off x="627854" y="1859310"/>
            <a:ext cx="5955826" cy="4081404"/>
          </a:xfrm>
        </p:spPr>
        <p:txBody>
          <a:bodyPr/>
          <a:lstStyle>
            <a:lvl1pPr marL="0" indent="0">
              <a:lnSpc>
                <a:spcPct val="100000"/>
              </a:lnSpc>
              <a:spcBef>
                <a:spcPts val="0"/>
              </a:spcBef>
              <a:spcAft>
                <a:spcPts val="1200"/>
              </a:spcAft>
              <a:buFont typeface="Arial" panose="020B0604020202020204" pitchFamily="34" charset="0"/>
              <a:buNone/>
              <a:defRPr lang="en-AU" sz="18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effectLst/>
              <a:latin typeface="Helvetica" pitchFamily="2" charset="0"/>
            </a:endParaRPr>
          </a:p>
        </p:txBody>
      </p:sp>
      <p:pic>
        <p:nvPicPr>
          <p:cNvPr id="10" name="Picture 9">
            <a:extLst>
              <a:ext uri="{FF2B5EF4-FFF2-40B4-BE49-F238E27FC236}">
                <a16:creationId xmlns:a16="http://schemas.microsoft.com/office/drawing/2014/main" id="{D2C88E77-BEE2-DA40-B2E6-05EFC6AAE639}"/>
              </a:ext>
            </a:extLst>
          </p:cNvPr>
          <p:cNvPicPr>
            <a:picLocks noChangeAspect="1"/>
          </p:cNvPicPr>
          <p:nvPr userDrawn="1"/>
        </p:nvPicPr>
        <p:blipFill>
          <a:blip r:embed="rId2"/>
          <a:stretch>
            <a:fillRect/>
          </a:stretch>
        </p:blipFill>
        <p:spPr>
          <a:xfrm>
            <a:off x="6583680" y="899160"/>
            <a:ext cx="4706112" cy="4706112"/>
          </a:xfrm>
          <a:prstGeom prst="rect">
            <a:avLst/>
          </a:prstGeom>
        </p:spPr>
      </p:pic>
      <p:pic>
        <p:nvPicPr>
          <p:cNvPr id="4" name="Picture 3">
            <a:extLst>
              <a:ext uri="{FF2B5EF4-FFF2-40B4-BE49-F238E27FC236}">
                <a16:creationId xmlns:a16="http://schemas.microsoft.com/office/drawing/2014/main" id="{52ADC96F-C448-614E-8174-1B06105B44A7}"/>
              </a:ext>
            </a:extLst>
          </p:cNvPr>
          <p:cNvPicPr>
            <a:picLocks noChangeAspect="1"/>
          </p:cNvPicPr>
          <p:nvPr userDrawn="1"/>
        </p:nvPicPr>
        <p:blipFill>
          <a:blip r:embed="rId3"/>
          <a:stretch>
            <a:fillRect/>
          </a:stretch>
        </p:blipFill>
        <p:spPr>
          <a:xfrm>
            <a:off x="5736150" y="3323714"/>
            <a:ext cx="3142674" cy="2674750"/>
          </a:xfrm>
          <a:prstGeom prst="rect">
            <a:avLst/>
          </a:prstGeom>
        </p:spPr>
      </p:pic>
      <p:sp>
        <p:nvSpPr>
          <p:cNvPr id="15" name="Subtitle 2">
            <a:extLst>
              <a:ext uri="{FF2B5EF4-FFF2-40B4-BE49-F238E27FC236}">
                <a16:creationId xmlns:a16="http://schemas.microsoft.com/office/drawing/2014/main" id="{CC64E7DA-3A4C-884E-AED2-88F8EF2D5087}"/>
              </a:ext>
            </a:extLst>
          </p:cNvPr>
          <p:cNvSpPr>
            <a:spLocks noGrp="1"/>
          </p:cNvSpPr>
          <p:nvPr>
            <p:ph type="subTitle" idx="1" hasCustomPrompt="1"/>
          </p:nvPr>
        </p:nvSpPr>
        <p:spPr>
          <a:xfrm>
            <a:off x="5916168" y="3730752"/>
            <a:ext cx="2596896" cy="1929384"/>
          </a:xfrm>
        </p:spPr>
        <p:txBody>
          <a:bodyPr anchor="ct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quote here</a:t>
            </a:r>
          </a:p>
        </p:txBody>
      </p:sp>
      <p:sp>
        <p:nvSpPr>
          <p:cNvPr id="11" name="Round Same Side Corner Rectangle 10">
            <a:extLst>
              <a:ext uri="{FF2B5EF4-FFF2-40B4-BE49-F238E27FC236}">
                <a16:creationId xmlns:a16="http://schemas.microsoft.com/office/drawing/2014/main" id="{49D9A90A-FF31-AE4E-9330-E3C22A2AD184}"/>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26D80189-2331-1C4E-BA26-E680ECE42775}"/>
              </a:ext>
            </a:extLst>
          </p:cNvPr>
          <p:cNvPicPr>
            <a:picLocks noChangeAspect="1"/>
          </p:cNvPicPr>
          <p:nvPr userDrawn="1"/>
        </p:nvPicPr>
        <p:blipFill>
          <a:blip r:embed="rId4"/>
          <a:stretch>
            <a:fillRect/>
          </a:stretch>
        </p:blipFill>
        <p:spPr>
          <a:xfrm>
            <a:off x="573078" y="6287426"/>
            <a:ext cx="658649" cy="280276"/>
          </a:xfrm>
          <a:prstGeom prst="rect">
            <a:avLst/>
          </a:prstGeom>
        </p:spPr>
      </p:pic>
      <p:sp>
        <p:nvSpPr>
          <p:cNvPr id="17" name="Footer Placeholder 4">
            <a:extLst>
              <a:ext uri="{FF2B5EF4-FFF2-40B4-BE49-F238E27FC236}">
                <a16:creationId xmlns:a16="http://schemas.microsoft.com/office/drawing/2014/main" id="{8C599299-D890-1844-BA86-F332213E1F8D}"/>
              </a:ext>
            </a:extLst>
          </p:cNvPr>
          <p:cNvSpPr>
            <a:spLocks noGrp="1"/>
          </p:cNvSpPr>
          <p:nvPr>
            <p:ph type="ftr" sz="quarter" idx="11"/>
          </p:nvPr>
        </p:nvSpPr>
        <p:spPr>
          <a:xfrm>
            <a:off x="6363093" y="6255097"/>
            <a:ext cx="5402187" cy="365125"/>
          </a:xfrm>
        </p:spPr>
        <p:txBody>
          <a:bodyPr/>
          <a:lstStyle>
            <a:lvl1pPr algn="r">
              <a:defRPr sz="1000">
                <a:solidFill>
                  <a:schemeClr val="bg1"/>
                </a:solidFill>
              </a:defRPr>
            </a:lvl1pPr>
          </a:lstStyle>
          <a:p>
            <a:r>
              <a:rPr lang="en-US" dirty="0"/>
              <a:t>Footer content here</a:t>
            </a:r>
          </a:p>
        </p:txBody>
      </p:sp>
    </p:spTree>
    <p:extLst>
      <p:ext uri="{BB962C8B-B14F-4D97-AF65-F5344CB8AC3E}">
        <p14:creationId xmlns:p14="http://schemas.microsoft.com/office/powerpoint/2010/main" val="3823535916"/>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ayout 6">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855547"/>
            <a:ext cx="5955826" cy="1000685"/>
          </a:xfrm>
        </p:spPr>
        <p:txBody>
          <a:bodyPr anchor="t"/>
          <a:lstStyle>
            <a:lvl1pPr>
              <a:defRPr sz="3400">
                <a:solidFill>
                  <a:schemeClr val="tx1">
                    <a:lumMod val="95000"/>
                    <a:lumOff val="5000"/>
                  </a:schemeClr>
                </a:solidFill>
              </a:defRPr>
            </a:lvl1pPr>
          </a:lstStyle>
          <a:p>
            <a:r>
              <a:rPr lang="en-US" dirty="0"/>
              <a:t>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hasCustomPrompt="1"/>
          </p:nvPr>
        </p:nvSpPr>
        <p:spPr>
          <a:xfrm>
            <a:off x="627854" y="1859310"/>
            <a:ext cx="5955826" cy="4081404"/>
          </a:xfrm>
        </p:spPr>
        <p:txBody>
          <a:bodyPr/>
          <a:lstStyle>
            <a:lvl1pPr marL="252000" indent="-252000">
              <a:lnSpc>
                <a:spcPct val="100000"/>
              </a:lnSpc>
              <a:spcBef>
                <a:spcPts val="0"/>
              </a:spcBef>
              <a:spcAft>
                <a:spcPts val="1400"/>
              </a:spcAft>
              <a:buFont typeface="Arial" panose="020B0604020202020204" pitchFamily="34" charset="0"/>
              <a:buChar char="•"/>
              <a:defRPr lang="en-AU" sz="20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effectLst/>
              <a:latin typeface="Helvetica" pitchFamily="2" charset="0"/>
            </a:endParaRPr>
          </a:p>
        </p:txBody>
      </p:sp>
      <p:sp>
        <p:nvSpPr>
          <p:cNvPr id="6" name="Oval 5">
            <a:extLst>
              <a:ext uri="{FF2B5EF4-FFF2-40B4-BE49-F238E27FC236}">
                <a16:creationId xmlns:a16="http://schemas.microsoft.com/office/drawing/2014/main" id="{2D4B0225-642E-1945-A72C-FDE0EA1156AB}"/>
              </a:ext>
            </a:extLst>
          </p:cNvPr>
          <p:cNvSpPr/>
          <p:nvPr userDrawn="1"/>
        </p:nvSpPr>
        <p:spPr>
          <a:xfrm>
            <a:off x="6745065" y="902525"/>
            <a:ext cx="4544568" cy="4544568"/>
          </a:xfrm>
          <a:prstGeom prst="ellipse">
            <a:avLst/>
          </a:prstGeom>
          <a:solidFill>
            <a:schemeClr val="accent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8440F22F-9302-9242-AE23-805D6B33CACA}"/>
              </a:ext>
            </a:extLst>
          </p:cNvPr>
          <p:cNvSpPr/>
          <p:nvPr userDrawn="1"/>
        </p:nvSpPr>
        <p:spPr>
          <a:xfrm>
            <a:off x="6745065" y="1412776"/>
            <a:ext cx="4544568" cy="4544568"/>
          </a:xfrm>
          <a:prstGeom prst="ellipse">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ubtitle 2">
            <a:extLst>
              <a:ext uri="{FF2B5EF4-FFF2-40B4-BE49-F238E27FC236}">
                <a16:creationId xmlns:a16="http://schemas.microsoft.com/office/drawing/2014/main" id="{CC64E7DA-3A4C-884E-AED2-88F8EF2D5087}"/>
              </a:ext>
            </a:extLst>
          </p:cNvPr>
          <p:cNvSpPr>
            <a:spLocks noGrp="1"/>
          </p:cNvSpPr>
          <p:nvPr>
            <p:ph type="subTitle" idx="1" hasCustomPrompt="1"/>
          </p:nvPr>
        </p:nvSpPr>
        <p:spPr>
          <a:xfrm>
            <a:off x="6735566" y="1413164"/>
            <a:ext cx="4545992" cy="3610098"/>
          </a:xfrm>
        </p:spPr>
        <p:txBody>
          <a:bodyPr anchor="ct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quote here</a:t>
            </a:r>
          </a:p>
        </p:txBody>
      </p:sp>
      <p:sp>
        <p:nvSpPr>
          <p:cNvPr id="11" name="Round Same Side Corner Rectangle 10">
            <a:extLst>
              <a:ext uri="{FF2B5EF4-FFF2-40B4-BE49-F238E27FC236}">
                <a16:creationId xmlns:a16="http://schemas.microsoft.com/office/drawing/2014/main" id="{A0DD5607-CC42-0F4C-82B1-A03EEA5D0258}"/>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84D3A423-2EB0-2E4E-9089-32AC046E369C}"/>
              </a:ext>
            </a:extLst>
          </p:cNvPr>
          <p:cNvPicPr>
            <a:picLocks noChangeAspect="1"/>
          </p:cNvPicPr>
          <p:nvPr userDrawn="1"/>
        </p:nvPicPr>
        <p:blipFill>
          <a:blip r:embed="rId2"/>
          <a:stretch>
            <a:fillRect/>
          </a:stretch>
        </p:blipFill>
        <p:spPr>
          <a:xfrm>
            <a:off x="573078" y="6287426"/>
            <a:ext cx="658649" cy="280276"/>
          </a:xfrm>
          <a:prstGeom prst="rect">
            <a:avLst/>
          </a:prstGeom>
        </p:spPr>
      </p:pic>
      <p:sp>
        <p:nvSpPr>
          <p:cNvPr id="18" name="Footer Placeholder 4">
            <a:extLst>
              <a:ext uri="{FF2B5EF4-FFF2-40B4-BE49-F238E27FC236}">
                <a16:creationId xmlns:a16="http://schemas.microsoft.com/office/drawing/2014/main" id="{840F2D6F-D9AD-3E4A-B7F5-5C7FA6FD3B3A}"/>
              </a:ext>
            </a:extLst>
          </p:cNvPr>
          <p:cNvSpPr>
            <a:spLocks noGrp="1"/>
          </p:cNvSpPr>
          <p:nvPr>
            <p:ph type="ftr" sz="quarter" idx="11"/>
          </p:nvPr>
        </p:nvSpPr>
        <p:spPr>
          <a:xfrm>
            <a:off x="6363093" y="6255097"/>
            <a:ext cx="5402187" cy="365125"/>
          </a:xfrm>
        </p:spPr>
        <p:txBody>
          <a:bodyPr/>
          <a:lstStyle>
            <a:lvl1pPr algn="r">
              <a:defRPr sz="1000">
                <a:solidFill>
                  <a:schemeClr val="bg1"/>
                </a:solidFill>
              </a:defRPr>
            </a:lvl1pPr>
          </a:lstStyle>
          <a:p>
            <a:r>
              <a:rPr lang="en-US" dirty="0"/>
              <a:t>Footer content here</a:t>
            </a:r>
          </a:p>
        </p:txBody>
      </p:sp>
    </p:spTree>
    <p:extLst>
      <p:ext uri="{BB962C8B-B14F-4D97-AF65-F5344CB8AC3E}">
        <p14:creationId xmlns:p14="http://schemas.microsoft.com/office/powerpoint/2010/main" val="3018508027"/>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ayout 7">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855547"/>
            <a:ext cx="7272562" cy="735509"/>
          </a:xfrm>
        </p:spPr>
        <p:txBody>
          <a:bodyPr anchor="t"/>
          <a:lstStyle>
            <a:lvl1pPr>
              <a:defRPr sz="3400">
                <a:solidFill>
                  <a:schemeClr val="tx1">
                    <a:lumMod val="95000"/>
                    <a:lumOff val="5000"/>
                  </a:schemeClr>
                </a:solidFill>
              </a:defRPr>
            </a:lvl1pPr>
          </a:lstStyle>
          <a:p>
            <a:r>
              <a:rPr lang="en-US" dirty="0"/>
              <a:t>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hasCustomPrompt="1"/>
          </p:nvPr>
        </p:nvSpPr>
        <p:spPr>
          <a:xfrm>
            <a:off x="627854" y="1591056"/>
            <a:ext cx="3441226" cy="4517136"/>
          </a:xfrm>
        </p:spPr>
        <p:txBody>
          <a:bodyPr/>
          <a:lstStyle>
            <a:lvl1pPr marL="0" indent="0">
              <a:lnSpc>
                <a:spcPct val="100000"/>
              </a:lnSpc>
              <a:spcBef>
                <a:spcPts val="0"/>
              </a:spcBef>
              <a:spcAft>
                <a:spcPts val="800"/>
              </a:spcAft>
              <a:buFont typeface="Arial" panose="020B0604020202020204" pitchFamily="34" charset="0"/>
              <a:buNone/>
              <a:defRPr lang="en-AU" sz="15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effectLst/>
              <a:latin typeface="Helvetica" pitchFamily="2" charset="0"/>
            </a:endParaRPr>
          </a:p>
        </p:txBody>
      </p:sp>
      <p:sp>
        <p:nvSpPr>
          <p:cNvPr id="17" name="Content Placeholder 2">
            <a:extLst>
              <a:ext uri="{FF2B5EF4-FFF2-40B4-BE49-F238E27FC236}">
                <a16:creationId xmlns:a16="http://schemas.microsoft.com/office/drawing/2014/main" id="{9E7939EE-90DA-F744-AA9C-873317A84CE9}"/>
              </a:ext>
            </a:extLst>
          </p:cNvPr>
          <p:cNvSpPr>
            <a:spLocks noGrp="1"/>
          </p:cNvSpPr>
          <p:nvPr>
            <p:ph idx="13" hasCustomPrompt="1"/>
          </p:nvPr>
        </p:nvSpPr>
        <p:spPr>
          <a:xfrm>
            <a:off x="4191787" y="1591056"/>
            <a:ext cx="3699485" cy="4517136"/>
          </a:xfrm>
          <a:noFill/>
        </p:spPr>
        <p:txBody>
          <a:bodyPr/>
          <a:lstStyle>
            <a:lvl1pPr marL="180000" indent="-180000">
              <a:lnSpc>
                <a:spcPct val="100000"/>
              </a:lnSpc>
              <a:spcBef>
                <a:spcPts val="0"/>
              </a:spcBef>
              <a:spcAft>
                <a:spcPts val="1600"/>
              </a:spcAft>
              <a:buFont typeface="Arial" panose="020B0604020202020204" pitchFamily="34" charset="0"/>
              <a:buChar char="•"/>
              <a:defRPr lang="en-AU" sz="1500" smtClean="0">
                <a:effectLst/>
              </a:defRPr>
            </a:lvl1pPr>
            <a:lvl2pPr>
              <a:defRPr sz="1500"/>
            </a:lvl2pPr>
            <a:lvl3pPr>
              <a:defRPr sz="1500"/>
            </a:lvl3pPr>
            <a:lvl4pPr>
              <a:defRPr sz="1500"/>
            </a:lvl4pPr>
            <a:lvl5pPr>
              <a:defRPr sz="1500"/>
            </a:lvl5pPr>
          </a:lstStyle>
          <a:p>
            <a:r>
              <a:rPr lang="en-US" dirty="0"/>
              <a:t>Click to edit Master</a:t>
            </a:r>
            <a:endParaRPr lang="en-AU" dirty="0">
              <a:effectLst/>
              <a:latin typeface="Helvetica" pitchFamily="2" charset="0"/>
            </a:endParaRPr>
          </a:p>
        </p:txBody>
      </p:sp>
      <p:sp>
        <p:nvSpPr>
          <p:cNvPr id="18" name="Content Placeholder 2">
            <a:extLst>
              <a:ext uri="{FF2B5EF4-FFF2-40B4-BE49-F238E27FC236}">
                <a16:creationId xmlns:a16="http://schemas.microsoft.com/office/drawing/2014/main" id="{6DC36813-81EB-FF44-80A5-9DB5E58FE53A}"/>
              </a:ext>
            </a:extLst>
          </p:cNvPr>
          <p:cNvSpPr>
            <a:spLocks noGrp="1"/>
          </p:cNvSpPr>
          <p:nvPr>
            <p:ph sz="half" idx="1" hasCustomPrompt="1"/>
          </p:nvPr>
        </p:nvSpPr>
        <p:spPr>
          <a:xfrm>
            <a:off x="8110727" y="886968"/>
            <a:ext cx="3355849" cy="5047487"/>
          </a:xfrm>
        </p:spPr>
        <p:txBody>
          <a:bodyPr/>
          <a:lstStyle>
            <a:lvl1pPr>
              <a:defRPr sz="1500">
                <a:solidFill>
                  <a:schemeClr val="tx1">
                    <a:lumMod val="95000"/>
                    <a:lumOff val="5000"/>
                  </a:schemeClr>
                </a:solidFill>
              </a:defRPr>
            </a:lvl1pPr>
          </a:lstStyle>
          <a:p>
            <a:pPr lvl="0"/>
            <a:r>
              <a:rPr lang="en-US" dirty="0"/>
              <a:t>Click to edit Master</a:t>
            </a:r>
          </a:p>
        </p:txBody>
      </p:sp>
      <p:sp>
        <p:nvSpPr>
          <p:cNvPr id="10" name="Round Same Side Corner Rectangle 9">
            <a:extLst>
              <a:ext uri="{FF2B5EF4-FFF2-40B4-BE49-F238E27FC236}">
                <a16:creationId xmlns:a16="http://schemas.microsoft.com/office/drawing/2014/main" id="{2C11886D-89B2-504E-B4A9-DA5CC32B9661}"/>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5328C8C-815F-0F4E-A7EF-48E988A830D8}"/>
              </a:ext>
            </a:extLst>
          </p:cNvPr>
          <p:cNvPicPr>
            <a:picLocks noChangeAspect="1"/>
          </p:cNvPicPr>
          <p:nvPr userDrawn="1"/>
        </p:nvPicPr>
        <p:blipFill>
          <a:blip r:embed="rId2"/>
          <a:stretch>
            <a:fillRect/>
          </a:stretch>
        </p:blipFill>
        <p:spPr>
          <a:xfrm>
            <a:off x="573078" y="6287426"/>
            <a:ext cx="658649" cy="280276"/>
          </a:xfrm>
          <a:prstGeom prst="rect">
            <a:avLst/>
          </a:prstGeom>
        </p:spPr>
      </p:pic>
      <p:sp>
        <p:nvSpPr>
          <p:cNvPr id="15" name="Footer Placeholder 4">
            <a:extLst>
              <a:ext uri="{FF2B5EF4-FFF2-40B4-BE49-F238E27FC236}">
                <a16:creationId xmlns:a16="http://schemas.microsoft.com/office/drawing/2014/main" id="{47EACF17-2650-D543-9001-515AC3676211}"/>
              </a:ext>
            </a:extLst>
          </p:cNvPr>
          <p:cNvSpPr>
            <a:spLocks noGrp="1"/>
          </p:cNvSpPr>
          <p:nvPr>
            <p:ph type="ftr" sz="quarter" idx="11"/>
          </p:nvPr>
        </p:nvSpPr>
        <p:spPr>
          <a:xfrm>
            <a:off x="6363093" y="6255097"/>
            <a:ext cx="5402187" cy="365125"/>
          </a:xfrm>
        </p:spPr>
        <p:txBody>
          <a:bodyPr/>
          <a:lstStyle>
            <a:lvl1pPr algn="r">
              <a:defRPr sz="1000">
                <a:solidFill>
                  <a:schemeClr val="bg1"/>
                </a:solidFill>
              </a:defRPr>
            </a:lvl1pPr>
          </a:lstStyle>
          <a:p>
            <a:r>
              <a:rPr lang="en-US" dirty="0"/>
              <a:t>Footer content here</a:t>
            </a:r>
          </a:p>
        </p:txBody>
      </p:sp>
    </p:spTree>
    <p:extLst>
      <p:ext uri="{BB962C8B-B14F-4D97-AF65-F5344CB8AC3E}">
        <p14:creationId xmlns:p14="http://schemas.microsoft.com/office/powerpoint/2010/main" val="2467735075"/>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3">
    <p:bg>
      <p:bgPr>
        <a:solidFill>
          <a:schemeClr val="accent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6EE050-3323-1242-B34C-E3F02BDAF2D3}"/>
              </a:ext>
            </a:extLst>
          </p:cNvPr>
          <p:cNvPicPr>
            <a:picLocks noChangeAspect="1"/>
          </p:cNvPicPr>
          <p:nvPr userDrawn="1"/>
        </p:nvPicPr>
        <p:blipFill>
          <a:blip r:embed="rId2"/>
          <a:stretch>
            <a:fillRect/>
          </a:stretch>
        </p:blipFill>
        <p:spPr>
          <a:xfrm>
            <a:off x="0" y="387"/>
            <a:ext cx="12192000" cy="6854637"/>
          </a:xfrm>
          <a:prstGeom prst="rect">
            <a:avLst/>
          </a:prstGeom>
        </p:spPr>
      </p:pic>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4190452" y="2470591"/>
            <a:ext cx="7007979" cy="1220142"/>
          </a:xfrm>
        </p:spPr>
        <p:txBody>
          <a:bodyPr anchor="t"/>
          <a:lstStyle>
            <a:lvl1pPr>
              <a:defRPr sz="3400">
                <a:solidFill>
                  <a:schemeClr val="bg1"/>
                </a:solidFill>
              </a:defRPr>
            </a:lvl1pPr>
          </a:lstStyle>
          <a:p>
            <a:r>
              <a:rPr lang="en-US" dirty="0"/>
              <a:t>Title 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p:nvPr>
        </p:nvSpPr>
        <p:spPr>
          <a:xfrm>
            <a:off x="4190452" y="3690731"/>
            <a:ext cx="7007979" cy="2185163"/>
          </a:xfrm>
        </p:spPr>
        <p:txBody>
          <a:bodyPr/>
          <a:lstStyle>
            <a:lvl1pPr marL="0" indent="0">
              <a:lnSpc>
                <a:spcPts val="2050"/>
              </a:lnSpc>
              <a:spcBef>
                <a:spcPts val="0"/>
              </a:spcBef>
              <a:buNone/>
              <a:defRPr lang="en-AU" sz="1600" smtClean="0">
                <a:solidFill>
                  <a:schemeClr val="bg1"/>
                </a:solidFill>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15" name="Picture 14">
            <a:extLst>
              <a:ext uri="{FF2B5EF4-FFF2-40B4-BE49-F238E27FC236}">
                <a16:creationId xmlns:a16="http://schemas.microsoft.com/office/drawing/2014/main" id="{0FEA474E-6B4A-A34F-8B82-43E38856870B}"/>
              </a:ext>
            </a:extLst>
          </p:cNvPr>
          <p:cNvPicPr>
            <a:picLocks noChangeAspect="1"/>
          </p:cNvPicPr>
          <p:nvPr userDrawn="1"/>
        </p:nvPicPr>
        <p:blipFill>
          <a:blip r:embed="rId3"/>
          <a:stretch>
            <a:fillRect/>
          </a:stretch>
        </p:blipFill>
        <p:spPr>
          <a:xfrm>
            <a:off x="717794" y="719529"/>
            <a:ext cx="1013045" cy="431083"/>
          </a:xfrm>
          <a:prstGeom prst="rect">
            <a:avLst/>
          </a:prstGeom>
        </p:spPr>
      </p:pic>
      <p:sp>
        <p:nvSpPr>
          <p:cNvPr id="6" name="TextBox 5">
            <a:extLst>
              <a:ext uri="{FF2B5EF4-FFF2-40B4-BE49-F238E27FC236}">
                <a16:creationId xmlns:a16="http://schemas.microsoft.com/office/drawing/2014/main" id="{5D0D74A7-5BDD-6A4F-B249-910440AD9E9A}"/>
              </a:ext>
            </a:extLst>
          </p:cNvPr>
          <p:cNvSpPr txBox="1"/>
          <p:nvPr userDrawn="1"/>
        </p:nvSpPr>
        <p:spPr>
          <a:xfrm>
            <a:off x="619685" y="6420897"/>
            <a:ext cx="1748412" cy="246221"/>
          </a:xfrm>
          <a:prstGeom prst="rect">
            <a:avLst/>
          </a:prstGeom>
          <a:noFill/>
        </p:spPr>
        <p:txBody>
          <a:bodyPr wrap="square" rtlCol="0">
            <a:spAutoFit/>
          </a:bodyPr>
          <a:lstStyle/>
          <a:p>
            <a:pPr algn="l"/>
            <a:r>
              <a:rPr lang="en-US" sz="1000" dirty="0">
                <a:solidFill>
                  <a:schemeClr val="bg1"/>
                </a:solidFill>
              </a:rPr>
              <a:t>UTS CRICOS 00099F</a:t>
            </a:r>
          </a:p>
        </p:txBody>
      </p:sp>
    </p:spTree>
    <p:extLst>
      <p:ext uri="{BB962C8B-B14F-4D97-AF65-F5344CB8AC3E}">
        <p14:creationId xmlns:p14="http://schemas.microsoft.com/office/powerpoint/2010/main" val="599123749"/>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4">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27854" y="2684346"/>
            <a:ext cx="7574314" cy="1201854"/>
          </a:xfrm>
        </p:spPr>
        <p:txBody>
          <a:bodyPr anchor="t">
            <a:noAutofit/>
          </a:bodyPr>
          <a:lstStyle>
            <a:lvl1pPr algn="l">
              <a:defRPr lang="en-AU" sz="3400" smtClean="0">
                <a:solidFill>
                  <a:schemeClr val="bg1"/>
                </a:solidFill>
                <a:effectLst/>
                <a:latin typeface="Arial" panose="020B0604020202020204" pitchFamily="34" charset="0"/>
                <a:cs typeface="Arial" panose="020B0604020202020204" pitchFamily="34" charset="0"/>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hasCustomPrompt="1"/>
          </p:nvPr>
        </p:nvSpPr>
        <p:spPr>
          <a:xfrm>
            <a:off x="627854" y="3904488"/>
            <a:ext cx="7574314" cy="1483672"/>
          </a:xfrm>
        </p:spPr>
        <p:txBody>
          <a:bodyPr>
            <a:noAutofit/>
          </a:bodyPr>
          <a:lstStyle>
            <a:lvl1pPr marL="0" indent="0" algn="l">
              <a:lnSpc>
                <a:spcPts val="2050"/>
              </a:lnSpc>
              <a:spcBef>
                <a:spcPts val="0"/>
              </a:spcBef>
              <a:buNone/>
              <a:defRPr lang="en-AU" sz="1600" smtClean="0">
                <a:solidFill>
                  <a:schemeClr val="bg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Edit Master text styles</a:t>
            </a:r>
          </a:p>
        </p:txBody>
      </p:sp>
      <p:pic>
        <p:nvPicPr>
          <p:cNvPr id="10" name="Picture 9">
            <a:extLst>
              <a:ext uri="{FF2B5EF4-FFF2-40B4-BE49-F238E27FC236}">
                <a16:creationId xmlns:a16="http://schemas.microsoft.com/office/drawing/2014/main" id="{E573A36A-F66D-5949-851B-B40DF1CFFD20}"/>
              </a:ext>
            </a:extLst>
          </p:cNvPr>
          <p:cNvPicPr>
            <a:picLocks noChangeAspect="1"/>
          </p:cNvPicPr>
          <p:nvPr userDrawn="1"/>
        </p:nvPicPr>
        <p:blipFill>
          <a:blip r:embed="rId2"/>
          <a:stretch>
            <a:fillRect/>
          </a:stretch>
        </p:blipFill>
        <p:spPr>
          <a:xfrm>
            <a:off x="717794" y="719529"/>
            <a:ext cx="1013045" cy="431083"/>
          </a:xfrm>
          <a:prstGeom prst="rect">
            <a:avLst/>
          </a:prstGeom>
        </p:spPr>
      </p:pic>
      <p:pic>
        <p:nvPicPr>
          <p:cNvPr id="11" name="Picture 10">
            <a:extLst>
              <a:ext uri="{FF2B5EF4-FFF2-40B4-BE49-F238E27FC236}">
                <a16:creationId xmlns:a16="http://schemas.microsoft.com/office/drawing/2014/main" id="{66F7672F-B535-3A4B-B6AA-0248282CE727}"/>
              </a:ext>
            </a:extLst>
          </p:cNvPr>
          <p:cNvPicPr>
            <a:picLocks noChangeAspect="1"/>
          </p:cNvPicPr>
          <p:nvPr userDrawn="1"/>
        </p:nvPicPr>
        <p:blipFill rotWithShape="1">
          <a:blip r:embed="rId3"/>
          <a:srcRect l="48142"/>
          <a:stretch/>
        </p:blipFill>
        <p:spPr>
          <a:xfrm>
            <a:off x="5869458" y="0"/>
            <a:ext cx="6322541" cy="6858000"/>
          </a:xfrm>
          <a:prstGeom prst="rect">
            <a:avLst/>
          </a:prstGeom>
        </p:spPr>
      </p:pic>
      <p:sp>
        <p:nvSpPr>
          <p:cNvPr id="6" name="TextBox 5">
            <a:extLst>
              <a:ext uri="{FF2B5EF4-FFF2-40B4-BE49-F238E27FC236}">
                <a16:creationId xmlns:a16="http://schemas.microsoft.com/office/drawing/2014/main" id="{02A1FD67-3299-CA49-B972-E63A734FFB5E}"/>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39937012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5">
    <p:bg>
      <p:bgPr>
        <a:solidFill>
          <a:schemeClr val="accent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39B732-97F5-8142-946C-460DAD575E4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627854" y="2684346"/>
            <a:ext cx="7574314" cy="1201854"/>
          </a:xfrm>
        </p:spPr>
        <p:txBody>
          <a:bodyPr anchor="t">
            <a:noAutofit/>
          </a:bodyPr>
          <a:lstStyle>
            <a:lvl1pPr algn="l">
              <a:defRPr lang="en-AU" sz="3400" smtClean="0">
                <a:solidFill>
                  <a:schemeClr val="bg1"/>
                </a:solidFill>
                <a:effectLst/>
                <a:latin typeface="Arial" panose="020B0604020202020204" pitchFamily="34" charset="0"/>
                <a:cs typeface="Arial" panose="020B0604020202020204" pitchFamily="34" charset="0"/>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hasCustomPrompt="1"/>
          </p:nvPr>
        </p:nvSpPr>
        <p:spPr>
          <a:xfrm>
            <a:off x="627854" y="3904488"/>
            <a:ext cx="7574314" cy="1483672"/>
          </a:xfrm>
        </p:spPr>
        <p:txBody>
          <a:bodyPr>
            <a:noAutofit/>
          </a:bodyPr>
          <a:lstStyle>
            <a:lvl1pPr marL="0" indent="0" algn="l">
              <a:lnSpc>
                <a:spcPts val="2050"/>
              </a:lnSpc>
              <a:spcBef>
                <a:spcPts val="0"/>
              </a:spcBef>
              <a:buNone/>
              <a:defRPr lang="en-AU" sz="1600" smtClean="0">
                <a:solidFill>
                  <a:schemeClr val="bg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Edit Master text styles</a:t>
            </a:r>
          </a:p>
        </p:txBody>
      </p:sp>
      <p:pic>
        <p:nvPicPr>
          <p:cNvPr id="10" name="Picture 9">
            <a:extLst>
              <a:ext uri="{FF2B5EF4-FFF2-40B4-BE49-F238E27FC236}">
                <a16:creationId xmlns:a16="http://schemas.microsoft.com/office/drawing/2014/main" id="{E573A36A-F66D-5949-851B-B40DF1CFFD20}"/>
              </a:ext>
            </a:extLst>
          </p:cNvPr>
          <p:cNvPicPr>
            <a:picLocks noChangeAspect="1"/>
          </p:cNvPicPr>
          <p:nvPr userDrawn="1"/>
        </p:nvPicPr>
        <p:blipFill>
          <a:blip r:embed="rId3"/>
          <a:stretch>
            <a:fillRect/>
          </a:stretch>
        </p:blipFill>
        <p:spPr>
          <a:xfrm>
            <a:off x="717794" y="719529"/>
            <a:ext cx="1013045" cy="431083"/>
          </a:xfrm>
          <a:prstGeom prst="rect">
            <a:avLst/>
          </a:prstGeom>
        </p:spPr>
      </p:pic>
      <p:sp>
        <p:nvSpPr>
          <p:cNvPr id="6" name="TextBox 5">
            <a:extLst>
              <a:ext uri="{FF2B5EF4-FFF2-40B4-BE49-F238E27FC236}">
                <a16:creationId xmlns:a16="http://schemas.microsoft.com/office/drawing/2014/main" id="{D33B5CED-F544-F742-9789-3164A6A500D5}"/>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25888520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6">
    <p:bg>
      <p:bgPr>
        <a:solidFill>
          <a:schemeClr val="bg2">
            <a:lumMod val="20000"/>
            <a:lumOff val="8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0D08152-A3CE-E74C-8704-ED0CA74E8B59}"/>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7A44100E-027F-E643-8E48-32B4F0C8FFE1}"/>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398459" y="2122361"/>
            <a:ext cx="5592436" cy="1220142"/>
          </a:xfrm>
        </p:spPr>
        <p:txBody>
          <a:bodyPr anchor="t"/>
          <a:lstStyle>
            <a:lvl1pPr>
              <a:defRPr sz="3400">
                <a:solidFill>
                  <a:schemeClr val="bg1"/>
                </a:solidFill>
              </a:defRPr>
            </a:lvl1pPr>
          </a:lstStyle>
          <a:p>
            <a:r>
              <a:rPr lang="en-US" dirty="0"/>
              <a:t>Title 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p:nvPr>
        </p:nvSpPr>
        <p:spPr>
          <a:xfrm>
            <a:off x="6398459" y="3360789"/>
            <a:ext cx="5592436" cy="2185163"/>
          </a:xfrm>
        </p:spPr>
        <p:txBody>
          <a:bodyPr/>
          <a:lstStyle>
            <a:lvl1pPr marL="0" indent="0">
              <a:lnSpc>
                <a:spcPts val="2050"/>
              </a:lnSpc>
              <a:spcBef>
                <a:spcPts val="0"/>
              </a:spcBef>
              <a:buNone/>
              <a:defRPr lang="en-AU" sz="1600" smtClean="0">
                <a:solidFill>
                  <a:schemeClr val="bg1"/>
                </a:solidFill>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8" name="Picture 7">
            <a:extLst>
              <a:ext uri="{FF2B5EF4-FFF2-40B4-BE49-F238E27FC236}">
                <a16:creationId xmlns:a16="http://schemas.microsoft.com/office/drawing/2014/main" id="{AAB7304E-0E27-AF47-BD7A-0A8B3B31ACBF}"/>
              </a:ext>
            </a:extLst>
          </p:cNvPr>
          <p:cNvPicPr>
            <a:picLocks noChangeAspect="1"/>
          </p:cNvPicPr>
          <p:nvPr userDrawn="1"/>
        </p:nvPicPr>
        <p:blipFill>
          <a:blip r:embed="rId4"/>
          <a:stretch>
            <a:fillRect/>
          </a:stretch>
        </p:blipFill>
        <p:spPr>
          <a:xfrm>
            <a:off x="10742849" y="707332"/>
            <a:ext cx="748146" cy="709155"/>
          </a:xfrm>
          <a:prstGeom prst="rect">
            <a:avLst/>
          </a:prstGeom>
        </p:spPr>
      </p:pic>
      <p:sp>
        <p:nvSpPr>
          <p:cNvPr id="9" name="TextBox 8">
            <a:extLst>
              <a:ext uri="{FF2B5EF4-FFF2-40B4-BE49-F238E27FC236}">
                <a16:creationId xmlns:a16="http://schemas.microsoft.com/office/drawing/2014/main" id="{8CF341A3-F22A-8F43-98A2-33A1DF177A05}"/>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tx1">
                    <a:lumMod val="85000"/>
                    <a:lumOff val="15000"/>
                  </a:schemeClr>
                </a:solidFill>
              </a:rPr>
              <a:t>UTS CRICOS 00099F</a:t>
            </a:r>
          </a:p>
        </p:txBody>
      </p:sp>
    </p:spTree>
    <p:extLst>
      <p:ext uri="{BB962C8B-B14F-4D97-AF65-F5344CB8AC3E}">
        <p14:creationId xmlns:p14="http://schemas.microsoft.com/office/powerpoint/2010/main" val="311428424"/>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 7">
    <p:bg>
      <p:bgPr>
        <a:solidFill>
          <a:schemeClr val="tx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4D1BC1-E025-444C-8AF7-7073AD63E49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FAE7675C-6DEA-C64E-B08C-308DFE305862}"/>
              </a:ext>
            </a:extLst>
          </p:cNvPr>
          <p:cNvPicPr>
            <a:picLocks noChangeAspect="1"/>
          </p:cNvPicPr>
          <p:nvPr userDrawn="1"/>
        </p:nvPicPr>
        <p:blipFill rotWithShape="1">
          <a:blip r:embed="rId3">
            <a:alphaModFix amt="90000"/>
          </a:blip>
          <a:srcRect l="42913"/>
          <a:stretch/>
        </p:blipFill>
        <p:spPr>
          <a:xfrm>
            <a:off x="5231876" y="0"/>
            <a:ext cx="6960124" cy="6858000"/>
          </a:xfrm>
          <a:prstGeom prst="rect">
            <a:avLst/>
          </a:prstGeom>
        </p:spPr>
      </p:pic>
      <p:pic>
        <p:nvPicPr>
          <p:cNvPr id="12" name="Picture 11">
            <a:extLst>
              <a:ext uri="{FF2B5EF4-FFF2-40B4-BE49-F238E27FC236}">
                <a16:creationId xmlns:a16="http://schemas.microsoft.com/office/drawing/2014/main" id="{225ACA62-DF63-8843-8E8F-B9AB1BB33903}"/>
              </a:ext>
            </a:extLst>
          </p:cNvPr>
          <p:cNvPicPr>
            <a:picLocks noChangeAspect="1"/>
          </p:cNvPicPr>
          <p:nvPr userDrawn="1"/>
        </p:nvPicPr>
        <p:blipFill rotWithShape="1">
          <a:blip r:embed="rId3">
            <a:alphaModFix amt="70000"/>
          </a:blip>
          <a:srcRect l="2" t="16357" r="64276" b="14639"/>
          <a:stretch/>
        </p:blipFill>
        <p:spPr>
          <a:xfrm>
            <a:off x="0" y="1121790"/>
            <a:ext cx="4355184" cy="4732255"/>
          </a:xfrm>
          <a:prstGeom prst="rect">
            <a:avLst/>
          </a:prstGeom>
        </p:spPr>
      </p:pic>
      <p:sp>
        <p:nvSpPr>
          <p:cNvPr id="2" name="Title 1"/>
          <p:cNvSpPr>
            <a:spLocks noGrp="1"/>
          </p:cNvSpPr>
          <p:nvPr>
            <p:ph type="ctrTitle" hasCustomPrompt="1"/>
          </p:nvPr>
        </p:nvSpPr>
        <p:spPr>
          <a:xfrm>
            <a:off x="6781518" y="2498992"/>
            <a:ext cx="5001987" cy="1201854"/>
          </a:xfrm>
        </p:spPr>
        <p:txBody>
          <a:bodyPr anchor="t">
            <a:noAutofit/>
          </a:bodyPr>
          <a:lstStyle>
            <a:lvl1pPr algn="l">
              <a:defRPr lang="en-AU" sz="3400" smtClean="0">
                <a:solidFill>
                  <a:schemeClr val="bg1"/>
                </a:solidFill>
                <a:effectLst/>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hasCustomPrompt="1"/>
          </p:nvPr>
        </p:nvSpPr>
        <p:spPr>
          <a:xfrm>
            <a:off x="6781518" y="3719134"/>
            <a:ext cx="5001987" cy="1483672"/>
          </a:xfrm>
        </p:spPr>
        <p:txBody>
          <a:bodyPr>
            <a:noAutofit/>
          </a:bodyPr>
          <a:lstStyle>
            <a:lvl1pPr marL="0" indent="0" algn="l">
              <a:lnSpc>
                <a:spcPts val="2050"/>
              </a:lnSpc>
              <a:spcBef>
                <a:spcPts val="0"/>
              </a:spcBef>
              <a:buNone/>
              <a:defRPr lang="en-AU" sz="1600"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Edit Master text styles</a:t>
            </a:r>
          </a:p>
        </p:txBody>
      </p:sp>
      <p:pic>
        <p:nvPicPr>
          <p:cNvPr id="15" name="Picture 14">
            <a:extLst>
              <a:ext uri="{FF2B5EF4-FFF2-40B4-BE49-F238E27FC236}">
                <a16:creationId xmlns:a16="http://schemas.microsoft.com/office/drawing/2014/main" id="{19FE1CD8-BE7B-7148-B92F-9AD3A3484290}"/>
              </a:ext>
            </a:extLst>
          </p:cNvPr>
          <p:cNvPicPr>
            <a:picLocks noChangeAspect="1"/>
          </p:cNvPicPr>
          <p:nvPr userDrawn="1"/>
        </p:nvPicPr>
        <p:blipFill>
          <a:blip r:embed="rId4"/>
          <a:stretch>
            <a:fillRect/>
          </a:stretch>
        </p:blipFill>
        <p:spPr>
          <a:xfrm>
            <a:off x="712729" y="3073460"/>
            <a:ext cx="748146" cy="709155"/>
          </a:xfrm>
          <a:prstGeom prst="rect">
            <a:avLst/>
          </a:prstGeom>
        </p:spPr>
      </p:pic>
      <p:sp>
        <p:nvSpPr>
          <p:cNvPr id="8" name="TextBox 7">
            <a:extLst>
              <a:ext uri="{FF2B5EF4-FFF2-40B4-BE49-F238E27FC236}">
                <a16:creationId xmlns:a16="http://schemas.microsoft.com/office/drawing/2014/main" id="{7FB9BCF3-1CEC-C54E-9F13-52C0CB0B91B5}"/>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tx1">
                    <a:lumMod val="85000"/>
                    <a:lumOff val="15000"/>
                  </a:schemeClr>
                </a:solidFill>
              </a:rPr>
              <a:t>UTS CRICOS 00099F</a:t>
            </a:r>
          </a:p>
        </p:txBody>
      </p:sp>
    </p:spTree>
    <p:extLst>
      <p:ext uri="{BB962C8B-B14F-4D97-AF65-F5344CB8AC3E}">
        <p14:creationId xmlns:p14="http://schemas.microsoft.com/office/powerpoint/2010/main" val="35808328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 8">
    <p:bg>
      <p:bgPr>
        <a:solidFill>
          <a:schemeClr val="tx2"/>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3EBFDD8-EC75-B848-849F-4A4FDCBEADD0}"/>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468E9B96-EBE3-814D-974D-1590FC71147D}"/>
              </a:ext>
            </a:extLst>
          </p:cNvPr>
          <p:cNvPicPr>
            <a:picLocks noChangeAspect="1"/>
          </p:cNvPicPr>
          <p:nvPr userDrawn="1"/>
        </p:nvPicPr>
        <p:blipFill>
          <a:blip r:embed="rId3"/>
          <a:stretch>
            <a:fillRect/>
          </a:stretch>
        </p:blipFill>
        <p:spPr>
          <a:xfrm>
            <a:off x="6093031" y="1819374"/>
            <a:ext cx="5775315" cy="3714160"/>
          </a:xfrm>
          <a:prstGeom prst="rect">
            <a:avLst/>
          </a:prstGeom>
        </p:spPr>
      </p:pic>
      <p:pic>
        <p:nvPicPr>
          <p:cNvPr id="12" name="Picture 11">
            <a:extLst>
              <a:ext uri="{FF2B5EF4-FFF2-40B4-BE49-F238E27FC236}">
                <a16:creationId xmlns:a16="http://schemas.microsoft.com/office/drawing/2014/main" id="{C6F239D5-010D-1E4E-80AB-B1E4BBE78A0A}"/>
              </a:ext>
            </a:extLst>
          </p:cNvPr>
          <p:cNvPicPr>
            <a:picLocks noChangeAspect="1"/>
          </p:cNvPicPr>
          <p:nvPr userDrawn="1"/>
        </p:nvPicPr>
        <p:blipFill>
          <a:blip r:embed="rId4"/>
          <a:stretch>
            <a:fillRect/>
          </a:stretch>
        </p:blipFill>
        <p:spPr>
          <a:xfrm>
            <a:off x="712800" y="709435"/>
            <a:ext cx="1828800" cy="433137"/>
          </a:xfrm>
          <a:prstGeom prst="rect">
            <a:avLst/>
          </a:prstGeom>
        </p:spPr>
      </p:pic>
      <p:sp>
        <p:nvSpPr>
          <p:cNvPr id="2" name="Title 1"/>
          <p:cNvSpPr>
            <a:spLocks noGrp="1"/>
          </p:cNvSpPr>
          <p:nvPr>
            <p:ph type="ctrTitle" hasCustomPrompt="1"/>
          </p:nvPr>
        </p:nvSpPr>
        <p:spPr>
          <a:xfrm>
            <a:off x="627854" y="2684346"/>
            <a:ext cx="7234101" cy="1220142"/>
          </a:xfrm>
        </p:spPr>
        <p:txBody>
          <a:bodyPr anchor="t">
            <a:noAutofit/>
          </a:bodyPr>
          <a:lstStyle>
            <a:lvl1pPr algn="l">
              <a:defRPr lang="en-AU" sz="3400" smtClean="0">
                <a:solidFill>
                  <a:schemeClr val="bg1"/>
                </a:solidFill>
                <a:effectLst/>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p:nvPr>
        </p:nvSpPr>
        <p:spPr>
          <a:xfrm>
            <a:off x="627854" y="3904488"/>
            <a:ext cx="7234101" cy="1483672"/>
          </a:xfrm>
        </p:spPr>
        <p:txBody>
          <a:bodyPr>
            <a:noAutofit/>
          </a:bodyPr>
          <a:lstStyle>
            <a:lvl1pPr marL="0" indent="0" algn="l">
              <a:lnSpc>
                <a:spcPts val="2050"/>
              </a:lnSpc>
              <a:spcBef>
                <a:spcPts val="0"/>
              </a:spcBef>
              <a:buNone/>
              <a:defRPr lang="en-AU" sz="1600"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dirty="0">
              <a:solidFill>
                <a:srgbClr val="FFFFFF"/>
              </a:solidFill>
              <a:effectLst/>
              <a:latin typeface="Helvetica" pitchFamily="2" charset="0"/>
            </a:endParaRPr>
          </a:p>
        </p:txBody>
      </p:sp>
      <p:sp>
        <p:nvSpPr>
          <p:cNvPr id="8" name="TextBox 7">
            <a:extLst>
              <a:ext uri="{FF2B5EF4-FFF2-40B4-BE49-F238E27FC236}">
                <a16:creationId xmlns:a16="http://schemas.microsoft.com/office/drawing/2014/main" id="{F21A8120-416B-C447-8D5E-C8576FEACE18}"/>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17365539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ver 9">
    <p:bg>
      <p:bgPr>
        <a:solidFill>
          <a:schemeClr val="accent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B95B59D-032C-CD4A-B177-5223D666C6EC}"/>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F9E2E7B1-2CAA-0442-BF33-993CA9D00FE0}"/>
              </a:ext>
            </a:extLst>
          </p:cNvPr>
          <p:cNvPicPr>
            <a:picLocks noChangeAspect="1"/>
          </p:cNvPicPr>
          <p:nvPr userDrawn="1"/>
        </p:nvPicPr>
        <p:blipFill>
          <a:blip r:embed="rId3"/>
          <a:stretch>
            <a:fillRect/>
          </a:stretch>
        </p:blipFill>
        <p:spPr>
          <a:xfrm>
            <a:off x="693876" y="707332"/>
            <a:ext cx="748146" cy="709155"/>
          </a:xfrm>
          <a:prstGeom prst="rect">
            <a:avLst/>
          </a:prstGeom>
        </p:spPr>
      </p:pic>
      <p:sp>
        <p:nvSpPr>
          <p:cNvPr id="2" name="Title 1"/>
          <p:cNvSpPr>
            <a:spLocks noGrp="1"/>
          </p:cNvSpPr>
          <p:nvPr>
            <p:ph type="ctrTitle" hasCustomPrompt="1"/>
          </p:nvPr>
        </p:nvSpPr>
        <p:spPr>
          <a:xfrm>
            <a:off x="4417429" y="2495810"/>
            <a:ext cx="7318942" cy="1201854"/>
          </a:xfrm>
        </p:spPr>
        <p:txBody>
          <a:bodyPr anchor="t">
            <a:noAutofit/>
          </a:bodyPr>
          <a:lstStyle>
            <a:lvl1pPr algn="l">
              <a:defRPr lang="en-AU" sz="3400" smtClean="0">
                <a:solidFill>
                  <a:schemeClr val="bg1"/>
                </a:solidFill>
                <a:effectLst/>
                <a:latin typeface="Arial" panose="020B0604020202020204" pitchFamily="34" charset="0"/>
                <a:cs typeface="Arial" panose="020B0604020202020204" pitchFamily="34" charset="0"/>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hasCustomPrompt="1"/>
          </p:nvPr>
        </p:nvSpPr>
        <p:spPr>
          <a:xfrm>
            <a:off x="4417429" y="3715952"/>
            <a:ext cx="7318942" cy="1483672"/>
          </a:xfrm>
        </p:spPr>
        <p:txBody>
          <a:bodyPr>
            <a:noAutofit/>
          </a:bodyPr>
          <a:lstStyle>
            <a:lvl1pPr marL="0" indent="0" algn="l">
              <a:lnSpc>
                <a:spcPts val="2050"/>
              </a:lnSpc>
              <a:spcBef>
                <a:spcPts val="0"/>
              </a:spcBef>
              <a:buNone/>
              <a:defRPr lang="en-AU" sz="1600" smtClean="0">
                <a:solidFill>
                  <a:schemeClr val="bg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Edit Master text styles</a:t>
            </a:r>
          </a:p>
        </p:txBody>
      </p:sp>
      <p:sp>
        <p:nvSpPr>
          <p:cNvPr id="6" name="TextBox 5">
            <a:extLst>
              <a:ext uri="{FF2B5EF4-FFF2-40B4-BE49-F238E27FC236}">
                <a16:creationId xmlns:a16="http://schemas.microsoft.com/office/drawing/2014/main" id="{4D6FE1C7-3397-A040-96F0-BC5CC70D1A62}"/>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1877301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p:txBody>
      </p:sp>
      <p:sp>
        <p:nvSpPr>
          <p:cNvPr id="4" name="Date Placeholder 3"/>
          <p:cNvSpPr>
            <a:spLocks noGrp="1"/>
          </p:cNvSpPr>
          <p:nvPr>
            <p:ph type="dt" sz="half" idx="2"/>
          </p:nvPr>
        </p:nvSpPr>
        <p:spPr>
          <a:xfrm>
            <a:off x="838200" y="7106363"/>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98E1AB-6A0A-AC44-83B9-9FAC961E3C28}" type="datetimeFigureOut">
              <a:rPr lang="en-US" smtClean="0"/>
              <a:t>1/28/2022</a:t>
            </a:fld>
            <a:endParaRPr lang="en-US"/>
          </a:p>
        </p:txBody>
      </p:sp>
      <p:sp>
        <p:nvSpPr>
          <p:cNvPr id="5" name="Footer Placeholder 4"/>
          <p:cNvSpPr>
            <a:spLocks noGrp="1"/>
          </p:cNvSpPr>
          <p:nvPr>
            <p:ph type="ftr" sz="quarter" idx="3"/>
          </p:nvPr>
        </p:nvSpPr>
        <p:spPr>
          <a:xfrm>
            <a:off x="4038600" y="7106363"/>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51FA37-3D95-DD4F-A79E-5508DFB6D295}" type="slidenum">
              <a:rPr lang="en-US" smtClean="0"/>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84" r:id="rId2"/>
    <p:sldLayoutId id="2147483686" r:id="rId3"/>
    <p:sldLayoutId id="2147483707" r:id="rId4"/>
    <p:sldLayoutId id="2147483708" r:id="rId5"/>
    <p:sldLayoutId id="2147483685" r:id="rId6"/>
    <p:sldLayoutId id="2147483687" r:id="rId7"/>
    <p:sldLayoutId id="2147483688" r:id="rId8"/>
    <p:sldLayoutId id="2147483709" r:id="rId9"/>
    <p:sldLayoutId id="2147483710" r:id="rId10"/>
    <p:sldLayoutId id="2147483711" r:id="rId11"/>
    <p:sldLayoutId id="2147483712" r:id="rId12"/>
    <p:sldLayoutId id="2147483713" r:id="rId13"/>
    <p:sldLayoutId id="2147483714" r:id="rId14"/>
    <p:sldLayoutId id="2147483693" r:id="rId15"/>
    <p:sldLayoutId id="2147483699" r:id="rId16"/>
    <p:sldLayoutId id="2147483700" r:id="rId17"/>
    <p:sldLayoutId id="2147483702" r:id="rId18"/>
    <p:sldLayoutId id="2147483703" r:id="rId19"/>
    <p:sldLayoutId id="2147483704" r:id="rId20"/>
    <p:sldLayoutId id="2147483705" r:id="rId21"/>
    <p:sldLayoutId id="2147483706" r:id="rId22"/>
  </p:sldLayoutIdLst>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hyperlink" Target="https://www.uts.edu.au/current-students/support/helps/self-help-resources/types-assignments/literature-reviews" TargetMode="External"/><Relationship Id="rId2" Type="http://schemas.openxmlformats.org/officeDocument/2006/relationships/notesSlide" Target="../notesSlides/notesSlide21.xml"/><Relationship Id="rId1" Type="http://schemas.openxmlformats.org/officeDocument/2006/relationships/slideLayout" Target="../slideLayouts/slideLayout19.xml"/><Relationship Id="rId4" Type="http://schemas.openxmlformats.org/officeDocument/2006/relationships/hyperlink" Target="https://www.uts.edu.au/current-students/support/helps/self-help-resources/sample-written-assignments"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CD4B3-CE38-1B49-B79C-2B7465F1329E}"/>
              </a:ext>
            </a:extLst>
          </p:cNvPr>
          <p:cNvSpPr>
            <a:spLocks noGrp="1"/>
          </p:cNvSpPr>
          <p:nvPr>
            <p:ph type="ctrTitle"/>
          </p:nvPr>
        </p:nvSpPr>
        <p:spPr>
          <a:xfrm>
            <a:off x="627854" y="2452852"/>
            <a:ext cx="7574314" cy="1201854"/>
          </a:xfrm>
        </p:spPr>
        <p:txBody>
          <a:bodyPr/>
          <a:lstStyle/>
          <a:p>
            <a:r>
              <a:rPr lang="en-US" sz="6000" dirty="0"/>
              <a:t>UTS HELPS</a:t>
            </a:r>
          </a:p>
        </p:txBody>
      </p:sp>
      <p:sp>
        <p:nvSpPr>
          <p:cNvPr id="3" name="Subtitle 2">
            <a:extLst>
              <a:ext uri="{FF2B5EF4-FFF2-40B4-BE49-F238E27FC236}">
                <a16:creationId xmlns:a16="http://schemas.microsoft.com/office/drawing/2014/main" id="{1ACB84C9-853A-184A-A987-D8327FBD1F14}"/>
              </a:ext>
            </a:extLst>
          </p:cNvPr>
          <p:cNvSpPr>
            <a:spLocks noGrp="1"/>
          </p:cNvSpPr>
          <p:nvPr>
            <p:ph type="subTitle" idx="1"/>
          </p:nvPr>
        </p:nvSpPr>
        <p:spPr>
          <a:xfrm>
            <a:off x="627853" y="4170049"/>
            <a:ext cx="9141789" cy="1848130"/>
          </a:xfrm>
        </p:spPr>
        <p:txBody>
          <a:bodyPr/>
          <a:lstStyle/>
          <a:p>
            <a:pPr>
              <a:lnSpc>
                <a:spcPct val="100000"/>
              </a:lnSpc>
            </a:pPr>
            <a:r>
              <a:rPr lang="en-AU" sz="5400" b="1" dirty="0"/>
              <a:t>How to Write a </a:t>
            </a:r>
          </a:p>
          <a:p>
            <a:pPr>
              <a:lnSpc>
                <a:spcPct val="100000"/>
              </a:lnSpc>
            </a:pPr>
            <a:r>
              <a:rPr lang="en-AU" sz="5400" b="1" dirty="0"/>
              <a:t>Literature Review</a:t>
            </a:r>
            <a:endParaRPr lang="en-AU" sz="5400" dirty="0"/>
          </a:p>
        </p:txBody>
      </p:sp>
    </p:spTree>
    <p:extLst>
      <p:ext uri="{BB962C8B-B14F-4D97-AF65-F5344CB8AC3E}">
        <p14:creationId xmlns:p14="http://schemas.microsoft.com/office/powerpoint/2010/main" val="18016505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4">
            <a:extLst>
              <a:ext uri="{FF2B5EF4-FFF2-40B4-BE49-F238E27FC236}">
                <a16:creationId xmlns:a16="http://schemas.microsoft.com/office/drawing/2014/main" id="{A1F10308-317A-1A45-8CF6-234712DE6B75}"/>
              </a:ext>
            </a:extLst>
          </p:cNvPr>
          <p:cNvSpPr>
            <a:spLocks noGrp="1"/>
          </p:cNvSpPr>
          <p:nvPr>
            <p:ph type="ftr" sz="quarter" idx="11"/>
          </p:nvPr>
        </p:nvSpPr>
        <p:spPr>
          <a:xfrm>
            <a:off x="6363093" y="6255097"/>
            <a:ext cx="5402187" cy="365125"/>
          </a:xfrm>
        </p:spPr>
        <p:txBody>
          <a:bodyPr/>
          <a:lstStyle/>
          <a:p>
            <a:r>
              <a:rPr lang="en-US" dirty="0"/>
              <a:t>UTS HELPS</a:t>
            </a:r>
          </a:p>
        </p:txBody>
      </p:sp>
      <p:graphicFrame>
        <p:nvGraphicFramePr>
          <p:cNvPr id="4" name="Table 3"/>
          <p:cNvGraphicFramePr>
            <a:graphicFrameLocks noGrp="1"/>
          </p:cNvGraphicFramePr>
          <p:nvPr>
            <p:extLst>
              <p:ext uri="{D42A27DB-BD31-4B8C-83A1-F6EECF244321}">
                <p14:modId xmlns:p14="http://schemas.microsoft.com/office/powerpoint/2010/main" val="2378074873"/>
              </p:ext>
            </p:extLst>
          </p:nvPr>
        </p:nvGraphicFramePr>
        <p:xfrm>
          <a:off x="329442" y="1480543"/>
          <a:ext cx="11559654" cy="3896914"/>
        </p:xfrm>
        <a:graphic>
          <a:graphicData uri="http://schemas.openxmlformats.org/drawingml/2006/table">
            <a:tbl>
              <a:tblPr firstRow="1" bandRow="1">
                <a:tableStyleId>{6E25E649-3F16-4E02-A733-19D2CDBF48F0}</a:tableStyleId>
              </a:tblPr>
              <a:tblGrid>
                <a:gridCol w="2590697">
                  <a:extLst>
                    <a:ext uri="{9D8B030D-6E8A-4147-A177-3AD203B41FA5}">
                      <a16:colId xmlns:a16="http://schemas.microsoft.com/office/drawing/2014/main" val="2785949854"/>
                    </a:ext>
                  </a:extLst>
                </a:gridCol>
                <a:gridCol w="3189129">
                  <a:extLst>
                    <a:ext uri="{9D8B030D-6E8A-4147-A177-3AD203B41FA5}">
                      <a16:colId xmlns:a16="http://schemas.microsoft.com/office/drawing/2014/main" val="3390833990"/>
                    </a:ext>
                  </a:extLst>
                </a:gridCol>
                <a:gridCol w="3009332">
                  <a:extLst>
                    <a:ext uri="{9D8B030D-6E8A-4147-A177-3AD203B41FA5}">
                      <a16:colId xmlns:a16="http://schemas.microsoft.com/office/drawing/2014/main" val="2437476062"/>
                    </a:ext>
                  </a:extLst>
                </a:gridCol>
                <a:gridCol w="2770496">
                  <a:extLst>
                    <a:ext uri="{9D8B030D-6E8A-4147-A177-3AD203B41FA5}">
                      <a16:colId xmlns:a16="http://schemas.microsoft.com/office/drawing/2014/main" val="2534456564"/>
                    </a:ext>
                  </a:extLst>
                </a:gridCol>
              </a:tblGrid>
              <a:tr h="1051095">
                <a:tc>
                  <a:txBody>
                    <a:bodyPr/>
                    <a:lstStyle/>
                    <a:p>
                      <a:pPr algn="ctr"/>
                      <a:r>
                        <a:rPr lang="en-AU" sz="2800" dirty="0"/>
                        <a:t>Source</a:t>
                      </a:r>
                    </a:p>
                  </a:txBody>
                  <a:tcPr>
                    <a:solidFill>
                      <a:schemeClr val="accent1">
                        <a:lumMod val="60000"/>
                        <a:lumOff val="40000"/>
                      </a:schemeClr>
                    </a:solidFill>
                  </a:tcPr>
                </a:tc>
                <a:tc>
                  <a:txBody>
                    <a:bodyPr/>
                    <a:lstStyle/>
                    <a:p>
                      <a:pPr algn="ctr"/>
                      <a:r>
                        <a:rPr lang="en-AU" sz="2800" dirty="0"/>
                        <a:t>Main Argument (or Idea)</a:t>
                      </a:r>
                    </a:p>
                  </a:txBody>
                  <a:tcPr>
                    <a:solidFill>
                      <a:schemeClr val="accent1">
                        <a:lumMod val="60000"/>
                        <a:lumOff val="40000"/>
                      </a:schemeClr>
                    </a:solidFill>
                  </a:tcPr>
                </a:tc>
                <a:tc>
                  <a:txBody>
                    <a:bodyPr/>
                    <a:lstStyle/>
                    <a:p>
                      <a:pPr algn="ctr"/>
                      <a:r>
                        <a:rPr lang="en-AU" sz="2800" dirty="0"/>
                        <a:t>Supporting Evidence</a:t>
                      </a:r>
                    </a:p>
                  </a:txBody>
                  <a:tcPr>
                    <a:solidFill>
                      <a:schemeClr val="accent1">
                        <a:lumMod val="60000"/>
                        <a:lumOff val="40000"/>
                      </a:schemeClr>
                    </a:solidFill>
                  </a:tcPr>
                </a:tc>
                <a:tc>
                  <a:txBody>
                    <a:bodyPr/>
                    <a:lstStyle/>
                    <a:p>
                      <a:pPr algn="ctr"/>
                      <a:r>
                        <a:rPr lang="en-AU" sz="2800" dirty="0"/>
                        <a:t>My Perspective</a:t>
                      </a:r>
                    </a:p>
                  </a:txBody>
                  <a:tcPr>
                    <a:solidFill>
                      <a:schemeClr val="accent1">
                        <a:lumMod val="60000"/>
                        <a:lumOff val="40000"/>
                      </a:schemeClr>
                    </a:solidFill>
                  </a:tcPr>
                </a:tc>
                <a:extLst>
                  <a:ext uri="{0D108BD9-81ED-4DB2-BD59-A6C34878D82A}">
                    <a16:rowId xmlns:a16="http://schemas.microsoft.com/office/drawing/2014/main" val="1841179709"/>
                  </a:ext>
                </a:extLst>
              </a:tr>
              <a:tr h="15351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400" b="1" dirty="0">
                          <a:solidFill>
                            <a:schemeClr val="tx1"/>
                          </a:solidFill>
                        </a:rPr>
                        <a:t>Edmund</a:t>
                      </a:r>
                      <a:r>
                        <a:rPr lang="en-AU" sz="2400" b="1" baseline="0" dirty="0">
                          <a:solidFill>
                            <a:schemeClr val="tx1"/>
                          </a:solidFill>
                        </a:rPr>
                        <a:t> (201</a:t>
                      </a:r>
                      <a:r>
                        <a:rPr lang="en-AU" sz="2400" b="1" dirty="0">
                          <a:solidFill>
                            <a:schemeClr val="tx1"/>
                          </a:solidFill>
                        </a:rPr>
                        <a:t>9)</a:t>
                      </a:r>
                      <a:endParaRPr lang="en-AU" sz="24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endParaRPr lang="en-AU" sz="2400" dirty="0"/>
                    </a:p>
                  </a:txBody>
                  <a:tcP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000" b="0" dirty="0">
                          <a:solidFill>
                            <a:schemeClr val="tx1"/>
                          </a:solidFill>
                          <a:effectLst/>
                        </a:rPr>
                        <a:t>Health outcomes are the result of personal choices.</a:t>
                      </a:r>
                      <a:endParaRPr lang="en-AU" sz="2000" dirty="0"/>
                    </a:p>
                  </a:txBody>
                  <a:tcPr>
                    <a:solidFill>
                      <a:schemeClr val="bg1">
                        <a:lumMod val="85000"/>
                      </a:schemeClr>
                    </a:solidFill>
                  </a:tcPr>
                </a:tc>
                <a:tc>
                  <a:txBody>
                    <a:bodyPr/>
                    <a:lstStyle/>
                    <a:p>
                      <a:r>
                        <a:rPr lang="en-AU" sz="2000" dirty="0"/>
                        <a:t>Case studies of 5 patients from one health clinic.</a:t>
                      </a:r>
                    </a:p>
                  </a:txBody>
                  <a:tcPr>
                    <a:solidFill>
                      <a:schemeClr val="bg1">
                        <a:lumMod val="85000"/>
                      </a:schemeClr>
                    </a:solidFill>
                  </a:tcPr>
                </a:tc>
                <a:tc>
                  <a:txBody>
                    <a:bodyPr/>
                    <a:lstStyle/>
                    <a:p>
                      <a:r>
                        <a:rPr lang="en-AU" sz="2000" dirty="0"/>
                        <a:t>Relies too much on individual examples rather than robust data.</a:t>
                      </a:r>
                    </a:p>
                  </a:txBody>
                  <a:tcPr>
                    <a:solidFill>
                      <a:schemeClr val="bg1">
                        <a:lumMod val="85000"/>
                      </a:schemeClr>
                    </a:solidFill>
                  </a:tcPr>
                </a:tc>
                <a:extLst>
                  <a:ext uri="{0D108BD9-81ED-4DB2-BD59-A6C34878D82A}">
                    <a16:rowId xmlns:a16="http://schemas.microsoft.com/office/drawing/2014/main" val="2472171767"/>
                  </a:ext>
                </a:extLst>
              </a:tr>
              <a:tr h="9906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400" b="1" dirty="0"/>
                        <a:t>Wang (2018)</a:t>
                      </a:r>
                    </a:p>
                    <a:p>
                      <a:endParaRPr lang="en-AU" sz="2400" dirty="0"/>
                    </a:p>
                  </a:txBody>
                  <a:tcPr/>
                </a:tc>
                <a:tc>
                  <a:txBody>
                    <a:bodyPr/>
                    <a:lstStyle/>
                    <a:p>
                      <a:r>
                        <a:rPr lang="en-AU" sz="2000" dirty="0"/>
                        <a:t>Health outcomes are closely linked to socio-economic factors.</a:t>
                      </a:r>
                    </a:p>
                  </a:txBody>
                  <a:tcPr/>
                </a:tc>
                <a:tc>
                  <a:txBody>
                    <a:bodyPr/>
                    <a:lstStyle/>
                    <a:p>
                      <a:r>
                        <a:rPr lang="en-AU" sz="2000" dirty="0"/>
                        <a:t>Analysis of government data on rates of chronic illness across different postcodes.</a:t>
                      </a:r>
                    </a:p>
                  </a:txBody>
                  <a:tcPr/>
                </a:tc>
                <a:tc>
                  <a:txBody>
                    <a:bodyPr/>
                    <a:lstStyle/>
                    <a:p>
                      <a:r>
                        <a:rPr lang="en-AU" sz="2000" dirty="0"/>
                        <a:t>The evidence is strong and the interpretation of the findings is strongly argued.</a:t>
                      </a:r>
                    </a:p>
                  </a:txBody>
                  <a:tcPr/>
                </a:tc>
                <a:extLst>
                  <a:ext uri="{0D108BD9-81ED-4DB2-BD59-A6C34878D82A}">
                    <a16:rowId xmlns:a16="http://schemas.microsoft.com/office/drawing/2014/main" val="731602687"/>
                  </a:ext>
                </a:extLst>
              </a:tr>
            </a:tbl>
          </a:graphicData>
        </a:graphic>
      </p:graphicFrame>
      <p:sp>
        <p:nvSpPr>
          <p:cNvPr id="5" name="Title 1">
            <a:extLst>
              <a:ext uri="{FF2B5EF4-FFF2-40B4-BE49-F238E27FC236}">
                <a16:creationId xmlns:a16="http://schemas.microsoft.com/office/drawing/2014/main" id="{61EA943D-15E1-4628-812E-BA3A4BE29A36}"/>
              </a:ext>
            </a:extLst>
          </p:cNvPr>
          <p:cNvSpPr>
            <a:spLocks noGrp="1"/>
          </p:cNvSpPr>
          <p:nvPr>
            <p:ph type="title"/>
          </p:nvPr>
        </p:nvSpPr>
        <p:spPr>
          <a:xfrm>
            <a:off x="3030462" y="272262"/>
            <a:ext cx="6738081" cy="1000685"/>
          </a:xfrm>
        </p:spPr>
        <p:txBody>
          <a:bodyPr/>
          <a:lstStyle/>
          <a:p>
            <a:r>
              <a:rPr lang="en-AU" sz="4400" b="1" dirty="0">
                <a:solidFill>
                  <a:schemeClr val="accent1">
                    <a:lumMod val="75000"/>
                  </a:schemeClr>
                </a:solidFill>
                <a:latin typeface="Calibri" panose="020F0502020204030204" pitchFamily="34" charset="0"/>
                <a:cs typeface="Calibri" panose="020F0502020204030204" pitchFamily="34" charset="0"/>
              </a:rPr>
              <a:t>Step 3. Organise your notes </a:t>
            </a:r>
          </a:p>
        </p:txBody>
      </p:sp>
    </p:spTree>
    <p:extLst>
      <p:ext uri="{BB962C8B-B14F-4D97-AF65-F5344CB8AC3E}">
        <p14:creationId xmlns:p14="http://schemas.microsoft.com/office/powerpoint/2010/main" val="12205576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5698" y="376866"/>
            <a:ext cx="10326658" cy="1000685"/>
          </a:xfrm>
        </p:spPr>
        <p:txBody>
          <a:bodyPr/>
          <a:lstStyle/>
          <a:p>
            <a:pPr algn="ctr"/>
            <a:r>
              <a:rPr lang="en-AU" sz="4400" b="1" dirty="0">
                <a:solidFill>
                  <a:schemeClr val="accent1">
                    <a:lumMod val="75000"/>
                  </a:schemeClr>
                </a:solidFill>
                <a:latin typeface="Calibri" panose="020F0502020204030204" pitchFamily="34" charset="0"/>
                <a:cs typeface="Calibri" panose="020F0502020204030204" pitchFamily="34" charset="0"/>
              </a:rPr>
              <a:t>Step 4. Look for Themes</a:t>
            </a:r>
            <a:endParaRPr lang="en-AU" sz="4400" b="1" dirty="0">
              <a:solidFill>
                <a:schemeClr val="tx1"/>
              </a:solidFill>
              <a:latin typeface="Calibri" panose="020F0502020204030204" pitchFamily="34" charset="0"/>
              <a:cs typeface="Calibri" panose="020F0502020204030204" pitchFamily="34" charset="0"/>
            </a:endParaRPr>
          </a:p>
        </p:txBody>
      </p:sp>
      <p:sp>
        <p:nvSpPr>
          <p:cNvPr id="3" name="Text Placeholder 2"/>
          <p:cNvSpPr>
            <a:spLocks noGrp="1"/>
          </p:cNvSpPr>
          <p:nvPr>
            <p:ph type="body" idx="12"/>
          </p:nvPr>
        </p:nvSpPr>
        <p:spPr>
          <a:xfrm>
            <a:off x="937265" y="1436688"/>
            <a:ext cx="10443523" cy="4648329"/>
          </a:xfrm>
        </p:spPr>
        <p:txBody>
          <a:bodyPr/>
          <a:lstStyle/>
          <a:p>
            <a:pPr marL="0" lvl="0" indent="0" defTabSz="457200" fontAlgn="base">
              <a:spcBef>
                <a:spcPct val="20000"/>
              </a:spcBef>
              <a:spcAft>
                <a:spcPct val="0"/>
              </a:spcAft>
              <a:buNone/>
            </a:pPr>
            <a:r>
              <a:rPr lang="en-US" sz="2800" dirty="0">
                <a:solidFill>
                  <a:schemeClr val="accent1">
                    <a:lumMod val="75000"/>
                  </a:schemeClr>
                </a:solidFill>
                <a:latin typeface="Calibri" pitchFamily="34" charset="0"/>
                <a:ea typeface="ＭＳ Ｐゴシック" pitchFamily="-109" charset="-128"/>
                <a:cs typeface="Calibri" pitchFamily="34" charset="0"/>
              </a:rPr>
              <a:t>Which aspects of the topic seem to be repeated across the literature?</a:t>
            </a:r>
          </a:p>
          <a:p>
            <a:pPr marL="0" lvl="0" indent="0" defTabSz="457200" fontAlgn="base">
              <a:spcBef>
                <a:spcPct val="20000"/>
              </a:spcBef>
              <a:spcAft>
                <a:spcPct val="0"/>
              </a:spcAft>
              <a:buNone/>
            </a:pPr>
            <a:endParaRPr lang="en-US" sz="1400" dirty="0">
              <a:solidFill>
                <a:schemeClr val="accent1">
                  <a:lumMod val="75000"/>
                </a:schemeClr>
              </a:solidFill>
              <a:latin typeface="Calibri" pitchFamily="34" charset="0"/>
              <a:ea typeface="ＭＳ Ｐゴシック" pitchFamily="-109" charset="-128"/>
              <a:cs typeface="Calibri" pitchFamily="34" charset="0"/>
            </a:endParaRPr>
          </a:p>
          <a:p>
            <a:pPr marL="0" lvl="0" indent="0" defTabSz="457200" fontAlgn="base">
              <a:spcBef>
                <a:spcPct val="20000"/>
              </a:spcBef>
              <a:spcAft>
                <a:spcPct val="0"/>
              </a:spcAft>
              <a:buNone/>
            </a:pPr>
            <a:r>
              <a:rPr lang="en-US" sz="2800" dirty="0">
                <a:solidFill>
                  <a:schemeClr val="accent1">
                    <a:lumMod val="75000"/>
                  </a:schemeClr>
                </a:solidFill>
                <a:latin typeface="Calibri" pitchFamily="34" charset="0"/>
                <a:ea typeface="ＭＳ Ｐゴシック" pitchFamily="-109" charset="-128"/>
                <a:cs typeface="Calibri" pitchFamily="34" charset="0"/>
              </a:rPr>
              <a:t>This may include aspects such as:</a:t>
            </a:r>
          </a:p>
          <a:p>
            <a:pPr marL="0" lvl="0" indent="0" defTabSz="457200" fontAlgn="base">
              <a:spcBef>
                <a:spcPct val="20000"/>
              </a:spcBef>
              <a:spcAft>
                <a:spcPct val="0"/>
              </a:spcAft>
              <a:buNone/>
            </a:pPr>
            <a:endParaRPr lang="en-US" sz="800" dirty="0">
              <a:solidFill>
                <a:schemeClr val="accent1">
                  <a:lumMod val="75000"/>
                </a:schemeClr>
              </a:solidFill>
              <a:latin typeface="Calibri" pitchFamily="34" charset="0"/>
              <a:ea typeface="ＭＳ Ｐゴシック" pitchFamily="-109" charset="-128"/>
              <a:cs typeface="Calibri" pitchFamily="34" charset="0"/>
            </a:endParaRPr>
          </a:p>
          <a:p>
            <a:pPr marL="530100" lvl="1" indent="-342900" defTabSz="457200" fontAlgn="base">
              <a:lnSpc>
                <a:spcPct val="100000"/>
              </a:lnSpc>
              <a:spcBef>
                <a:spcPct val="20000"/>
              </a:spcBef>
              <a:spcAft>
                <a:spcPct val="0"/>
              </a:spcAft>
              <a:buFont typeface="Arial" charset="0"/>
              <a:buChar char="•"/>
            </a:pPr>
            <a:r>
              <a:rPr lang="en-US" sz="2600" dirty="0">
                <a:solidFill>
                  <a:schemeClr val="accent1">
                    <a:lumMod val="75000"/>
                  </a:schemeClr>
                </a:solidFill>
                <a:latin typeface="Calibri" pitchFamily="34" charset="0"/>
                <a:ea typeface="ＭＳ Ｐゴシック" pitchFamily="-109" charset="-128"/>
                <a:cs typeface="Calibri" pitchFamily="34" charset="0"/>
              </a:rPr>
              <a:t>Definitions of key terms</a:t>
            </a:r>
          </a:p>
          <a:p>
            <a:pPr marL="530100" lvl="1" indent="-342900" defTabSz="457200" fontAlgn="base">
              <a:lnSpc>
                <a:spcPct val="100000"/>
              </a:lnSpc>
              <a:spcBef>
                <a:spcPct val="20000"/>
              </a:spcBef>
              <a:spcAft>
                <a:spcPct val="0"/>
              </a:spcAft>
              <a:buFont typeface="Arial" charset="0"/>
              <a:buChar char="•"/>
            </a:pPr>
            <a:endParaRPr lang="en-US" sz="800" dirty="0">
              <a:solidFill>
                <a:schemeClr val="accent1">
                  <a:lumMod val="75000"/>
                </a:schemeClr>
              </a:solidFill>
              <a:latin typeface="Calibri" pitchFamily="34" charset="0"/>
              <a:ea typeface="ＭＳ Ｐゴシック" pitchFamily="-109" charset="-128"/>
              <a:cs typeface="Calibri" pitchFamily="34" charset="0"/>
            </a:endParaRPr>
          </a:p>
          <a:p>
            <a:pPr marL="530100" lvl="1" indent="-342900" defTabSz="457200" fontAlgn="base">
              <a:lnSpc>
                <a:spcPct val="100000"/>
              </a:lnSpc>
              <a:spcBef>
                <a:spcPct val="20000"/>
              </a:spcBef>
              <a:spcAft>
                <a:spcPct val="0"/>
              </a:spcAft>
              <a:buFont typeface="Arial" charset="0"/>
              <a:buChar char="•"/>
            </a:pPr>
            <a:r>
              <a:rPr lang="en-US" sz="2600" dirty="0">
                <a:solidFill>
                  <a:schemeClr val="accent1">
                    <a:lumMod val="75000"/>
                  </a:schemeClr>
                </a:solidFill>
                <a:latin typeface="Calibri" pitchFamily="34" charset="0"/>
                <a:ea typeface="ＭＳ Ｐゴシック" pitchFamily="-109" charset="-128"/>
                <a:cs typeface="Calibri" pitchFamily="34" charset="0"/>
              </a:rPr>
              <a:t>Explanations for why an issue is happening</a:t>
            </a:r>
          </a:p>
          <a:p>
            <a:pPr marL="530100" lvl="1" indent="-342900" defTabSz="457200" fontAlgn="base">
              <a:lnSpc>
                <a:spcPct val="100000"/>
              </a:lnSpc>
              <a:spcBef>
                <a:spcPct val="20000"/>
              </a:spcBef>
              <a:spcAft>
                <a:spcPct val="0"/>
              </a:spcAft>
              <a:buFont typeface="Arial" charset="0"/>
              <a:buChar char="•"/>
            </a:pPr>
            <a:endParaRPr lang="en-US" sz="800" dirty="0">
              <a:solidFill>
                <a:schemeClr val="accent1">
                  <a:lumMod val="75000"/>
                </a:schemeClr>
              </a:solidFill>
              <a:latin typeface="Calibri" pitchFamily="34" charset="0"/>
              <a:ea typeface="ＭＳ Ｐゴシック" pitchFamily="-109" charset="-128"/>
              <a:cs typeface="Calibri" pitchFamily="34" charset="0"/>
            </a:endParaRPr>
          </a:p>
          <a:p>
            <a:pPr marL="530100" lvl="1" indent="-342900" defTabSz="457200" fontAlgn="base">
              <a:lnSpc>
                <a:spcPct val="100000"/>
              </a:lnSpc>
              <a:spcBef>
                <a:spcPct val="20000"/>
              </a:spcBef>
              <a:spcAft>
                <a:spcPct val="0"/>
              </a:spcAft>
              <a:buFont typeface="Arial" charset="0"/>
              <a:buChar char="•"/>
            </a:pPr>
            <a:r>
              <a:rPr lang="en-US" sz="2600" dirty="0">
                <a:solidFill>
                  <a:schemeClr val="accent1">
                    <a:lumMod val="75000"/>
                  </a:schemeClr>
                </a:solidFill>
                <a:latin typeface="Calibri" pitchFamily="34" charset="0"/>
                <a:ea typeface="ＭＳ Ｐゴシック" pitchFamily="-109" charset="-128"/>
                <a:cs typeface="Calibri" pitchFamily="34" charset="0"/>
              </a:rPr>
              <a:t>Theoretical frameworks to help understand the topic better</a:t>
            </a:r>
          </a:p>
          <a:p>
            <a:pPr marL="530100" lvl="1" indent="-342900" defTabSz="457200" fontAlgn="base">
              <a:lnSpc>
                <a:spcPct val="100000"/>
              </a:lnSpc>
              <a:spcBef>
                <a:spcPct val="20000"/>
              </a:spcBef>
              <a:spcAft>
                <a:spcPct val="0"/>
              </a:spcAft>
              <a:buFont typeface="Arial" charset="0"/>
              <a:buChar char="•"/>
            </a:pPr>
            <a:endParaRPr lang="en-AU" sz="800" dirty="0">
              <a:solidFill>
                <a:schemeClr val="accent1">
                  <a:lumMod val="75000"/>
                </a:schemeClr>
              </a:solidFill>
              <a:latin typeface="Calibri" pitchFamily="34" charset="0"/>
              <a:ea typeface="ＭＳ Ｐゴシック" pitchFamily="-109" charset="-128"/>
              <a:cs typeface="Calibri" pitchFamily="34" charset="0"/>
            </a:endParaRPr>
          </a:p>
          <a:p>
            <a:pPr marL="530100" lvl="1" indent="-342900" defTabSz="457200" fontAlgn="base">
              <a:lnSpc>
                <a:spcPct val="100000"/>
              </a:lnSpc>
              <a:spcBef>
                <a:spcPct val="20000"/>
              </a:spcBef>
              <a:spcAft>
                <a:spcPct val="0"/>
              </a:spcAft>
              <a:buFont typeface="Arial" charset="0"/>
              <a:buChar char="•"/>
            </a:pPr>
            <a:r>
              <a:rPr lang="en-US" sz="2600" dirty="0">
                <a:solidFill>
                  <a:schemeClr val="accent1">
                    <a:lumMod val="75000"/>
                  </a:schemeClr>
                </a:solidFill>
                <a:latin typeface="Calibri" pitchFamily="34" charset="0"/>
                <a:ea typeface="ＭＳ Ｐゴシック" pitchFamily="-109" charset="-128"/>
                <a:cs typeface="Calibri" pitchFamily="34" charset="0"/>
              </a:rPr>
              <a:t>Similarities in types of research conducted or in the research findings</a:t>
            </a:r>
          </a:p>
          <a:p>
            <a:pPr marL="530100" lvl="1" indent="-342900" defTabSz="457200" fontAlgn="base">
              <a:lnSpc>
                <a:spcPct val="100000"/>
              </a:lnSpc>
              <a:spcBef>
                <a:spcPct val="20000"/>
              </a:spcBef>
              <a:spcAft>
                <a:spcPct val="0"/>
              </a:spcAft>
              <a:buFont typeface="Arial" charset="0"/>
              <a:buChar char="•"/>
            </a:pPr>
            <a:endParaRPr lang="en-US" sz="800" dirty="0">
              <a:solidFill>
                <a:schemeClr val="accent1">
                  <a:lumMod val="75000"/>
                </a:schemeClr>
              </a:solidFill>
              <a:latin typeface="Calibri" pitchFamily="34" charset="0"/>
              <a:ea typeface="ＭＳ Ｐゴシック" pitchFamily="-109" charset="-128"/>
              <a:cs typeface="Calibri" pitchFamily="34" charset="0"/>
            </a:endParaRPr>
          </a:p>
          <a:p>
            <a:pPr marL="530100" lvl="1" indent="-342900" defTabSz="457200" fontAlgn="base">
              <a:lnSpc>
                <a:spcPct val="100000"/>
              </a:lnSpc>
              <a:spcBef>
                <a:spcPct val="20000"/>
              </a:spcBef>
              <a:spcAft>
                <a:spcPct val="0"/>
              </a:spcAft>
              <a:buFont typeface="Arial" charset="0"/>
              <a:buChar char="•"/>
            </a:pPr>
            <a:r>
              <a:rPr lang="en-US" sz="2600" dirty="0">
                <a:solidFill>
                  <a:schemeClr val="accent1">
                    <a:lumMod val="75000"/>
                  </a:schemeClr>
                </a:solidFill>
                <a:latin typeface="Calibri" pitchFamily="34" charset="0"/>
                <a:ea typeface="ＭＳ Ｐゴシック" pitchFamily="-109" charset="-128"/>
                <a:cs typeface="Calibri" pitchFamily="34" charset="0"/>
              </a:rPr>
              <a:t>Issues that are not discussed, or gaps in the existing research</a:t>
            </a:r>
            <a:endParaRPr lang="en-US" sz="2600" dirty="0">
              <a:solidFill>
                <a:srgbClr val="FF0000"/>
              </a:solidFill>
              <a:latin typeface="Calibri" panose="020F0502020204030204" pitchFamily="34" charset="0"/>
              <a:ea typeface="ＭＳ Ｐゴシック" pitchFamily="-109" charset="-128"/>
              <a:cs typeface="Calibri" panose="020F0502020204030204" pitchFamily="34" charset="0"/>
            </a:endParaRPr>
          </a:p>
          <a:p>
            <a:pPr marL="342900" lvl="0" indent="-342900" defTabSz="457200" fontAlgn="base">
              <a:lnSpc>
                <a:spcPct val="150000"/>
              </a:lnSpc>
              <a:spcBef>
                <a:spcPct val="20000"/>
              </a:spcBef>
              <a:spcAft>
                <a:spcPct val="0"/>
              </a:spcAft>
              <a:buNone/>
            </a:pPr>
            <a:endParaRPr lang="en-US" sz="2000" dirty="0">
              <a:solidFill>
                <a:srgbClr val="FF0000"/>
              </a:solidFill>
              <a:latin typeface="Calibri" panose="020F0502020204030204" pitchFamily="34" charset="0"/>
              <a:ea typeface="ＭＳ Ｐゴシック" pitchFamily="-109" charset="-128"/>
              <a:cs typeface="Calibri" panose="020F0502020204030204" pitchFamily="34" charset="0"/>
            </a:endParaRPr>
          </a:p>
        </p:txBody>
      </p:sp>
    </p:spTree>
    <p:extLst>
      <p:ext uri="{BB962C8B-B14F-4D97-AF65-F5344CB8AC3E}">
        <p14:creationId xmlns:p14="http://schemas.microsoft.com/office/powerpoint/2010/main" val="532732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3776" y="351656"/>
            <a:ext cx="10326658" cy="1000685"/>
          </a:xfrm>
        </p:spPr>
        <p:txBody>
          <a:bodyPr/>
          <a:lstStyle/>
          <a:p>
            <a:pPr algn="ctr"/>
            <a:r>
              <a:rPr lang="en-AU" b="1" dirty="0" err="1">
                <a:solidFill>
                  <a:schemeClr val="accent1">
                    <a:lumMod val="75000"/>
                  </a:schemeClr>
                </a:solidFill>
                <a:latin typeface="Calibri" panose="020F0502020204030204" pitchFamily="34" charset="0"/>
                <a:cs typeface="Calibri" panose="020F0502020204030204" pitchFamily="34" charset="0"/>
              </a:rPr>
              <a:t>Mindmapping</a:t>
            </a:r>
            <a:endParaRPr lang="en-AU" b="1" dirty="0">
              <a:solidFill>
                <a:schemeClr val="accent1">
                  <a:lumMod val="75000"/>
                </a:schemeClr>
              </a:solidFill>
              <a:latin typeface="Calibri" panose="020F0502020204030204" pitchFamily="34" charset="0"/>
              <a:cs typeface="Calibri" panose="020F0502020204030204" pitchFamily="34" charset="0"/>
            </a:endParaRPr>
          </a:p>
        </p:txBody>
      </p:sp>
      <p:sp>
        <p:nvSpPr>
          <p:cNvPr id="3" name="Oval 2"/>
          <p:cNvSpPr/>
          <p:nvPr/>
        </p:nvSpPr>
        <p:spPr>
          <a:xfrm>
            <a:off x="4757530" y="2411895"/>
            <a:ext cx="2743200" cy="160351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800" b="1" dirty="0">
                <a:solidFill>
                  <a:schemeClr val="accent1">
                    <a:lumMod val="75000"/>
                  </a:schemeClr>
                </a:solidFill>
              </a:rPr>
              <a:t>Health Outcomes</a:t>
            </a:r>
          </a:p>
        </p:txBody>
      </p:sp>
      <p:sp>
        <p:nvSpPr>
          <p:cNvPr id="8" name="Oval 7"/>
          <p:cNvSpPr/>
          <p:nvPr/>
        </p:nvSpPr>
        <p:spPr>
          <a:xfrm>
            <a:off x="844928" y="1274955"/>
            <a:ext cx="2938067" cy="1324596"/>
          </a:xfrm>
          <a:prstGeom prst="ellipse">
            <a:avLst/>
          </a:prstGeom>
          <a:solidFill>
            <a:schemeClr val="tx2">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200" b="1" dirty="0">
                <a:solidFill>
                  <a:schemeClr val="tx1"/>
                </a:solidFill>
              </a:rPr>
              <a:t>Definitions of good health</a:t>
            </a:r>
          </a:p>
        </p:txBody>
      </p:sp>
      <p:sp>
        <p:nvSpPr>
          <p:cNvPr id="9" name="Oval 8"/>
          <p:cNvSpPr/>
          <p:nvPr/>
        </p:nvSpPr>
        <p:spPr>
          <a:xfrm>
            <a:off x="8096299" y="1462194"/>
            <a:ext cx="2219741" cy="1503452"/>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200" b="1" dirty="0">
                <a:solidFill>
                  <a:schemeClr val="tx1"/>
                </a:solidFill>
              </a:rPr>
              <a:t>Social and economic factors</a:t>
            </a:r>
          </a:p>
        </p:txBody>
      </p:sp>
      <p:sp>
        <p:nvSpPr>
          <p:cNvPr id="10" name="Oval 9"/>
          <p:cNvSpPr/>
          <p:nvPr/>
        </p:nvSpPr>
        <p:spPr>
          <a:xfrm>
            <a:off x="2128924" y="4412353"/>
            <a:ext cx="2334341" cy="1445107"/>
          </a:xfrm>
          <a:prstGeom prst="ellipse">
            <a:avLst/>
          </a:prstGeom>
          <a:solidFill>
            <a:schemeClr val="accent5">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200" b="1" dirty="0">
                <a:solidFill>
                  <a:schemeClr val="tx1"/>
                </a:solidFill>
              </a:rPr>
              <a:t>Environ-mental factors</a:t>
            </a:r>
          </a:p>
        </p:txBody>
      </p:sp>
      <p:sp>
        <p:nvSpPr>
          <p:cNvPr id="11" name="Oval 10"/>
          <p:cNvSpPr/>
          <p:nvPr/>
        </p:nvSpPr>
        <p:spPr>
          <a:xfrm>
            <a:off x="7332350" y="4525305"/>
            <a:ext cx="2464904" cy="1445111"/>
          </a:xfrm>
          <a:prstGeom prst="ellipse">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200" b="1" dirty="0">
                <a:solidFill>
                  <a:schemeClr val="tx1"/>
                </a:solidFill>
              </a:rPr>
              <a:t>Genetic</a:t>
            </a:r>
            <a:r>
              <a:rPr lang="en-AU" sz="2200" b="1" dirty="0"/>
              <a:t> </a:t>
            </a:r>
            <a:r>
              <a:rPr lang="en-AU" sz="2200" b="1" dirty="0">
                <a:solidFill>
                  <a:schemeClr val="tx1"/>
                </a:solidFill>
              </a:rPr>
              <a:t>factors</a:t>
            </a:r>
          </a:p>
        </p:txBody>
      </p:sp>
      <p:cxnSp>
        <p:nvCxnSpPr>
          <p:cNvPr id="12" name="Straight Connector 11"/>
          <p:cNvCxnSpPr>
            <a:stCxn id="3" idx="7"/>
            <a:endCxn id="9" idx="2"/>
          </p:cNvCxnSpPr>
          <p:nvPr/>
        </p:nvCxnSpPr>
        <p:spPr>
          <a:xfrm flipV="1">
            <a:off x="7098998" y="2213920"/>
            <a:ext cx="997301" cy="432804"/>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a:cxnSpLocks/>
            <a:stCxn id="3" idx="5"/>
            <a:endCxn id="11" idx="0"/>
          </p:cNvCxnSpPr>
          <p:nvPr/>
        </p:nvCxnSpPr>
        <p:spPr>
          <a:xfrm>
            <a:off x="7098998" y="3780579"/>
            <a:ext cx="1465804" cy="744726"/>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a:cxnSpLocks/>
            <a:stCxn id="10" idx="7"/>
            <a:endCxn id="3" idx="3"/>
          </p:cNvCxnSpPr>
          <p:nvPr/>
        </p:nvCxnSpPr>
        <p:spPr>
          <a:xfrm flipV="1">
            <a:off x="4121409" y="3780579"/>
            <a:ext cx="1037853" cy="843405"/>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556766" y="2280261"/>
            <a:ext cx="1306280" cy="634594"/>
          </a:xfrm>
          <a:prstGeom prst="line">
            <a:avLst/>
          </a:prstGeom>
        </p:spPr>
        <p:style>
          <a:lnRef idx="1">
            <a:schemeClr val="accent1"/>
          </a:lnRef>
          <a:fillRef idx="0">
            <a:schemeClr val="accent1"/>
          </a:fillRef>
          <a:effectRef idx="0">
            <a:schemeClr val="accent1"/>
          </a:effectRef>
          <a:fontRef idx="minor">
            <a:schemeClr val="tx1"/>
          </a:fontRef>
        </p:style>
      </p:cxnSp>
      <p:sp>
        <p:nvSpPr>
          <p:cNvPr id="62" name="Oval 61"/>
          <p:cNvSpPr/>
          <p:nvPr/>
        </p:nvSpPr>
        <p:spPr>
          <a:xfrm>
            <a:off x="10482470" y="696680"/>
            <a:ext cx="1655144" cy="931424"/>
          </a:xfrm>
          <a:prstGeom prst="ellipse">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200" b="1" dirty="0">
                <a:solidFill>
                  <a:schemeClr val="tx1"/>
                </a:solidFill>
              </a:rPr>
              <a:t>Income level</a:t>
            </a:r>
          </a:p>
        </p:txBody>
      </p:sp>
      <p:sp>
        <p:nvSpPr>
          <p:cNvPr id="64" name="Oval 63"/>
          <p:cNvSpPr/>
          <p:nvPr/>
        </p:nvSpPr>
        <p:spPr>
          <a:xfrm>
            <a:off x="10316040" y="3043917"/>
            <a:ext cx="1768389" cy="934355"/>
          </a:xfrm>
          <a:prstGeom prst="ellipse">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200" b="1" dirty="0">
                <a:solidFill>
                  <a:schemeClr val="tx1"/>
                </a:solidFill>
              </a:rPr>
              <a:t>Social support</a:t>
            </a:r>
          </a:p>
        </p:txBody>
      </p:sp>
      <p:cxnSp>
        <p:nvCxnSpPr>
          <p:cNvPr id="65" name="Straight Connector 64"/>
          <p:cNvCxnSpPr>
            <a:endCxn id="9" idx="7"/>
          </p:cNvCxnSpPr>
          <p:nvPr/>
        </p:nvCxnSpPr>
        <p:spPr>
          <a:xfrm flipH="1">
            <a:off x="9990966" y="1276656"/>
            <a:ext cx="491504" cy="405713"/>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Straight Connector 67"/>
          <p:cNvCxnSpPr>
            <a:stCxn id="9" idx="5"/>
            <a:endCxn id="64" idx="1"/>
          </p:cNvCxnSpPr>
          <p:nvPr/>
        </p:nvCxnSpPr>
        <p:spPr>
          <a:xfrm>
            <a:off x="9990966" y="2745471"/>
            <a:ext cx="584049" cy="435279"/>
          </a:xfrm>
          <a:prstGeom prst="line">
            <a:avLst/>
          </a:prstGeom>
        </p:spPr>
        <p:style>
          <a:lnRef idx="1">
            <a:schemeClr val="accent1"/>
          </a:lnRef>
          <a:fillRef idx="0">
            <a:schemeClr val="accent1"/>
          </a:fillRef>
          <a:effectRef idx="0">
            <a:schemeClr val="accent1"/>
          </a:effectRef>
          <a:fontRef idx="minor">
            <a:schemeClr val="tx1"/>
          </a:fontRef>
        </p:style>
      </p:cxnSp>
      <p:sp>
        <p:nvSpPr>
          <p:cNvPr id="77" name="Oval 76"/>
          <p:cNvSpPr/>
          <p:nvPr/>
        </p:nvSpPr>
        <p:spPr>
          <a:xfrm>
            <a:off x="10482470" y="1849854"/>
            <a:ext cx="1655144" cy="931424"/>
          </a:xfrm>
          <a:prstGeom prst="ellipse">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200" b="1" dirty="0" err="1">
                <a:solidFill>
                  <a:schemeClr val="tx1"/>
                </a:solidFill>
              </a:rPr>
              <a:t>Educa-tion</a:t>
            </a:r>
            <a:endParaRPr lang="en-AU" sz="2200" b="1" dirty="0">
              <a:solidFill>
                <a:schemeClr val="tx1"/>
              </a:solidFill>
            </a:endParaRPr>
          </a:p>
        </p:txBody>
      </p:sp>
      <p:cxnSp>
        <p:nvCxnSpPr>
          <p:cNvPr id="86" name="Straight Connector 85"/>
          <p:cNvCxnSpPr/>
          <p:nvPr/>
        </p:nvCxnSpPr>
        <p:spPr>
          <a:xfrm flipV="1">
            <a:off x="10316040" y="2274421"/>
            <a:ext cx="166430" cy="5840"/>
          </a:xfrm>
          <a:prstGeom prst="line">
            <a:avLst/>
          </a:prstGeom>
        </p:spPr>
        <p:style>
          <a:lnRef idx="1">
            <a:schemeClr val="accent1"/>
          </a:lnRef>
          <a:fillRef idx="0">
            <a:schemeClr val="accent1"/>
          </a:fillRef>
          <a:effectRef idx="0">
            <a:schemeClr val="accent1"/>
          </a:effectRef>
          <a:fontRef idx="minor">
            <a:schemeClr val="tx1"/>
          </a:fontRef>
        </p:style>
      </p:cxnSp>
      <p:sp>
        <p:nvSpPr>
          <p:cNvPr id="90" name="Oval 89"/>
          <p:cNvSpPr/>
          <p:nvPr/>
        </p:nvSpPr>
        <p:spPr>
          <a:xfrm>
            <a:off x="437707" y="3180751"/>
            <a:ext cx="1792173" cy="1270416"/>
          </a:xfrm>
          <a:prstGeom prst="ellipse">
            <a:avLst/>
          </a:prstGeom>
          <a:solidFill>
            <a:schemeClr val="accent5">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900" b="1" dirty="0">
                <a:solidFill>
                  <a:schemeClr val="tx1"/>
                </a:solidFill>
              </a:rPr>
              <a:t>Access to outdoor spaces</a:t>
            </a:r>
          </a:p>
        </p:txBody>
      </p:sp>
      <p:sp>
        <p:nvSpPr>
          <p:cNvPr id="92" name="Oval 91"/>
          <p:cNvSpPr/>
          <p:nvPr/>
        </p:nvSpPr>
        <p:spPr>
          <a:xfrm>
            <a:off x="0" y="4778481"/>
            <a:ext cx="1882588" cy="1078979"/>
          </a:xfrm>
          <a:prstGeom prst="ellipse">
            <a:avLst/>
          </a:prstGeom>
          <a:solidFill>
            <a:schemeClr val="accent5">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900" b="1" dirty="0">
                <a:solidFill>
                  <a:schemeClr val="tx1"/>
                </a:solidFill>
              </a:rPr>
              <a:t>Pollution levels</a:t>
            </a:r>
          </a:p>
        </p:txBody>
      </p:sp>
      <p:cxnSp>
        <p:nvCxnSpPr>
          <p:cNvPr id="93" name="Straight Connector 92"/>
          <p:cNvCxnSpPr>
            <a:stCxn id="10" idx="1"/>
            <a:endCxn id="90" idx="5"/>
          </p:cNvCxnSpPr>
          <p:nvPr/>
        </p:nvCxnSpPr>
        <p:spPr>
          <a:xfrm flipH="1" flipV="1">
            <a:off x="1967422" y="4265119"/>
            <a:ext cx="503358" cy="358865"/>
          </a:xfrm>
          <a:prstGeom prst="line">
            <a:avLst/>
          </a:prstGeom>
        </p:spPr>
        <p:style>
          <a:lnRef idx="1">
            <a:schemeClr val="accent1"/>
          </a:lnRef>
          <a:fillRef idx="0">
            <a:schemeClr val="accent1"/>
          </a:fillRef>
          <a:effectRef idx="0">
            <a:schemeClr val="accent1"/>
          </a:effectRef>
          <a:fontRef idx="minor">
            <a:schemeClr val="tx1"/>
          </a:fontRef>
        </p:style>
      </p:cxnSp>
      <p:cxnSp>
        <p:nvCxnSpPr>
          <p:cNvPr id="96" name="Straight Connector 95"/>
          <p:cNvCxnSpPr>
            <a:endCxn id="92" idx="6"/>
          </p:cNvCxnSpPr>
          <p:nvPr/>
        </p:nvCxnSpPr>
        <p:spPr>
          <a:xfrm flipH="1">
            <a:off x="1882588" y="5317971"/>
            <a:ext cx="246336"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7357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9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9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9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62" grpId="0" animBg="1"/>
      <p:bldP spid="64" grpId="0" animBg="1"/>
      <p:bldP spid="77" grpId="0" animBg="1"/>
      <p:bldP spid="90" grpId="0" animBg="1"/>
      <p:bldP spid="92"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3924098712"/>
              </p:ext>
            </p:extLst>
          </p:nvPr>
        </p:nvGraphicFramePr>
        <p:xfrm>
          <a:off x="116114" y="97269"/>
          <a:ext cx="11974286" cy="2136706"/>
        </p:xfrm>
        <a:graphic>
          <a:graphicData uri="http://schemas.openxmlformats.org/drawingml/2006/table">
            <a:tbl>
              <a:tblPr firstRow="1" firstCol="1" bandRow="1">
                <a:tableStyleId>{5C22544A-7EE6-4342-B048-85BDC9FD1C3A}</a:tableStyleId>
              </a:tblPr>
              <a:tblGrid>
                <a:gridCol w="3962400">
                  <a:extLst>
                    <a:ext uri="{9D8B030D-6E8A-4147-A177-3AD203B41FA5}">
                      <a16:colId xmlns:a16="http://schemas.microsoft.com/office/drawing/2014/main" val="288315632"/>
                    </a:ext>
                  </a:extLst>
                </a:gridCol>
                <a:gridCol w="4209143">
                  <a:extLst>
                    <a:ext uri="{9D8B030D-6E8A-4147-A177-3AD203B41FA5}">
                      <a16:colId xmlns:a16="http://schemas.microsoft.com/office/drawing/2014/main" val="3942202999"/>
                    </a:ext>
                  </a:extLst>
                </a:gridCol>
                <a:gridCol w="3802743">
                  <a:extLst>
                    <a:ext uri="{9D8B030D-6E8A-4147-A177-3AD203B41FA5}">
                      <a16:colId xmlns:a16="http://schemas.microsoft.com/office/drawing/2014/main" val="966627309"/>
                    </a:ext>
                  </a:extLst>
                </a:gridCol>
              </a:tblGrid>
              <a:tr h="2136706">
                <a:tc>
                  <a:txBody>
                    <a:bodyPr/>
                    <a:lstStyle/>
                    <a:p>
                      <a:pPr marL="0" marR="0" lvl="0" indent="0" algn="ctr" defTabSz="914400" rtl="0" eaLnBrk="1" fontAlgn="auto" latinLnBrk="0" hangingPunct="1">
                        <a:lnSpc>
                          <a:spcPct val="106000"/>
                        </a:lnSpc>
                        <a:spcBef>
                          <a:spcPts val="0"/>
                        </a:spcBef>
                        <a:spcAft>
                          <a:spcPts val="0"/>
                        </a:spcAft>
                        <a:buClrTx/>
                        <a:buSzTx/>
                        <a:buFontTx/>
                        <a:buNone/>
                        <a:tabLst/>
                        <a:defRPr/>
                      </a:pPr>
                      <a:r>
                        <a:rPr lang="en-AU" sz="2800" b="1" dirty="0">
                          <a:solidFill>
                            <a:schemeClr val="bg1"/>
                          </a:solidFill>
                          <a:effectLst/>
                        </a:rPr>
                        <a:t>1. The relationship between diet and health outcomes</a:t>
                      </a:r>
                      <a:endParaRPr lang="en-AU" sz="2800" b="1"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6000"/>
                        </a:lnSpc>
                        <a:spcAft>
                          <a:spcPts val="0"/>
                        </a:spcAft>
                      </a:pPr>
                      <a:r>
                        <a:rPr lang="en-AU" sz="2800" dirty="0">
                          <a:solidFill>
                            <a:schemeClr val="tx1"/>
                          </a:solidFill>
                        </a:rPr>
                        <a:t>Edmund</a:t>
                      </a:r>
                      <a:r>
                        <a:rPr lang="en-AU" sz="2800" baseline="0" dirty="0">
                          <a:solidFill>
                            <a:schemeClr val="tx1"/>
                          </a:solidFill>
                        </a:rPr>
                        <a:t> (201</a:t>
                      </a:r>
                      <a:r>
                        <a:rPr lang="en-AU" sz="2800" dirty="0">
                          <a:solidFill>
                            <a:schemeClr val="tx1"/>
                          </a:solidFill>
                        </a:rPr>
                        <a:t>9)</a:t>
                      </a:r>
                    </a:p>
                    <a:p>
                      <a:pPr algn="ctr">
                        <a:lnSpc>
                          <a:spcPct val="106000"/>
                        </a:lnSpc>
                        <a:spcAft>
                          <a:spcPts val="0"/>
                        </a:spcAft>
                      </a:pPr>
                      <a:r>
                        <a:rPr lang="en-AU" sz="1200" dirty="0">
                          <a:solidFill>
                            <a:schemeClr val="tx1"/>
                          </a:solidFill>
                          <a:effectLst/>
                          <a:latin typeface="Calibri" panose="020F0502020204030204" pitchFamily="34" charset="0"/>
                          <a:ea typeface="Calibri" panose="020F0502020204030204" pitchFamily="34" charset="0"/>
                          <a:cs typeface="Arial" panose="020B0604020202020204" pitchFamily="34" charset="0"/>
                        </a:rPr>
                        <a:t> </a:t>
                      </a:r>
                    </a:p>
                    <a:p>
                      <a:pPr>
                        <a:lnSpc>
                          <a:spcPct val="106000"/>
                        </a:lnSpc>
                        <a:spcAft>
                          <a:spcPts val="0"/>
                        </a:spcAft>
                      </a:pPr>
                      <a:r>
                        <a:rPr lang="en-AU" sz="2400" b="0" dirty="0">
                          <a:solidFill>
                            <a:schemeClr val="tx1"/>
                          </a:solidFill>
                          <a:effectLst/>
                        </a:rPr>
                        <a:t>Poor diet is an individual choice.</a:t>
                      </a:r>
                      <a:r>
                        <a:rPr lang="en-AU" sz="800" b="0" dirty="0">
                          <a:effectLst/>
                        </a:rPr>
                        <a:t>  </a:t>
                      </a:r>
                      <a:endParaRPr lang="en-AU" sz="800" b="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rgbClr val="E7E9FB"/>
                    </a:solidFill>
                  </a:tcPr>
                </a:tc>
                <a:tc>
                  <a:txBody>
                    <a:bodyPr/>
                    <a:lstStyle/>
                    <a:p>
                      <a:pPr algn="ctr">
                        <a:lnSpc>
                          <a:spcPct val="106000"/>
                        </a:lnSpc>
                        <a:spcAft>
                          <a:spcPts val="0"/>
                        </a:spcAft>
                      </a:pPr>
                      <a:r>
                        <a:rPr lang="en-AU" sz="2800" b="1" dirty="0">
                          <a:solidFill>
                            <a:schemeClr val="tx1"/>
                          </a:solidFill>
                        </a:rPr>
                        <a:t>Wang (2018)</a:t>
                      </a:r>
                      <a:r>
                        <a:rPr lang="en-AU" sz="2800" dirty="0">
                          <a:solidFill>
                            <a:schemeClr val="tx1"/>
                          </a:solidFill>
                        </a:rPr>
                        <a:t> </a:t>
                      </a:r>
                    </a:p>
                    <a:p>
                      <a:pPr>
                        <a:lnSpc>
                          <a:spcPct val="106000"/>
                        </a:lnSpc>
                        <a:spcAft>
                          <a:spcPts val="0"/>
                        </a:spcAft>
                      </a:pPr>
                      <a:r>
                        <a:rPr lang="en-AU" sz="1200" b="1" dirty="0">
                          <a:solidFill>
                            <a:schemeClr val="tx1"/>
                          </a:solidFill>
                        </a:rPr>
                        <a:t> </a:t>
                      </a:r>
                    </a:p>
                    <a:p>
                      <a:pPr>
                        <a:lnSpc>
                          <a:spcPct val="106000"/>
                        </a:lnSpc>
                        <a:spcAft>
                          <a:spcPts val="0"/>
                        </a:spcAft>
                      </a:pPr>
                      <a:r>
                        <a:rPr lang="en-AU" sz="2400" b="0" dirty="0">
                          <a:solidFill>
                            <a:schemeClr val="tx1"/>
                          </a:solidFill>
                        </a:rPr>
                        <a:t>Junk food is cheaper than healthy food.</a:t>
                      </a:r>
                      <a:endParaRPr lang="en-AU" sz="2400" b="0" baseline="0" dirty="0">
                        <a:solidFill>
                          <a:schemeClr val="accent2"/>
                        </a:solidFill>
                        <a:effectLst/>
                      </a:endParaRPr>
                    </a:p>
                  </a:txBody>
                  <a:tcPr marL="68580" marR="68580" marT="0" marB="0">
                    <a:solidFill>
                      <a:srgbClr val="E7E9FB"/>
                    </a:solidFill>
                  </a:tcPr>
                </a:tc>
                <a:extLst>
                  <a:ext uri="{0D108BD9-81ED-4DB2-BD59-A6C34878D82A}">
                    <a16:rowId xmlns:a16="http://schemas.microsoft.com/office/drawing/2014/main" val="1360448790"/>
                  </a:ext>
                </a:extLst>
              </a:tr>
            </a:tbl>
          </a:graphicData>
        </a:graphic>
      </p:graphicFrame>
    </p:spTree>
    <p:extLst>
      <p:ext uri="{BB962C8B-B14F-4D97-AF65-F5344CB8AC3E}">
        <p14:creationId xmlns:p14="http://schemas.microsoft.com/office/powerpoint/2010/main" val="14520211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383059" y="536121"/>
          <a:ext cx="11467071" cy="3015463"/>
        </p:xfrm>
        <a:graphic>
          <a:graphicData uri="http://schemas.openxmlformats.org/drawingml/2006/table">
            <a:tbl>
              <a:tblPr firstRow="1" firstCol="1" bandRow="1">
                <a:tableStyleId>{5C22544A-7EE6-4342-B048-85BDC9FD1C3A}</a:tableStyleId>
              </a:tblPr>
              <a:tblGrid>
                <a:gridCol w="3940766">
                  <a:extLst>
                    <a:ext uri="{9D8B030D-6E8A-4147-A177-3AD203B41FA5}">
                      <a16:colId xmlns:a16="http://schemas.microsoft.com/office/drawing/2014/main" val="288315632"/>
                    </a:ext>
                  </a:extLst>
                </a:gridCol>
                <a:gridCol w="3940766">
                  <a:extLst>
                    <a:ext uri="{9D8B030D-6E8A-4147-A177-3AD203B41FA5}">
                      <a16:colId xmlns:a16="http://schemas.microsoft.com/office/drawing/2014/main" val="3942202999"/>
                    </a:ext>
                  </a:extLst>
                </a:gridCol>
                <a:gridCol w="3585539">
                  <a:extLst>
                    <a:ext uri="{9D8B030D-6E8A-4147-A177-3AD203B41FA5}">
                      <a16:colId xmlns:a16="http://schemas.microsoft.com/office/drawing/2014/main" val="966627309"/>
                    </a:ext>
                  </a:extLst>
                </a:gridCol>
              </a:tblGrid>
              <a:tr h="1072321">
                <a:tc rowSpan="2">
                  <a:txBody>
                    <a:bodyPr/>
                    <a:lstStyle/>
                    <a:p>
                      <a:pPr algn="ctr">
                        <a:lnSpc>
                          <a:spcPct val="106000"/>
                        </a:lnSpc>
                        <a:spcAft>
                          <a:spcPts val="0"/>
                        </a:spcAft>
                      </a:pPr>
                      <a:r>
                        <a:rPr lang="en-AU" sz="2800" dirty="0">
                          <a:effectLst/>
                          <a:latin typeface="+mn-lt"/>
                          <a:ea typeface="+mn-ea"/>
                          <a:cs typeface="+mn-cs"/>
                        </a:rPr>
                        <a:t>Diabetes</a:t>
                      </a:r>
                      <a:r>
                        <a:rPr lang="en-AU" sz="2800" baseline="0" dirty="0">
                          <a:effectLst/>
                          <a:latin typeface="+mn-lt"/>
                          <a:ea typeface="+mn-ea"/>
                          <a:cs typeface="+mn-cs"/>
                        </a:rPr>
                        <a:t> is caused by lifestyle factors</a:t>
                      </a:r>
                      <a:endParaRPr lang="en-AU" sz="2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6000"/>
                        </a:lnSpc>
                        <a:spcAft>
                          <a:spcPts val="0"/>
                        </a:spcAft>
                      </a:pPr>
                      <a:r>
                        <a:rPr lang="en-AU" sz="3200" dirty="0">
                          <a:solidFill>
                            <a:schemeClr val="tx1"/>
                          </a:solidFill>
                        </a:rPr>
                        <a:t>Edmund</a:t>
                      </a:r>
                      <a:r>
                        <a:rPr lang="en-AU" sz="3200" baseline="0" dirty="0">
                          <a:solidFill>
                            <a:schemeClr val="tx1"/>
                          </a:solidFill>
                        </a:rPr>
                        <a:t> (201</a:t>
                      </a:r>
                      <a:r>
                        <a:rPr lang="en-AU" sz="3200" dirty="0">
                          <a:solidFill>
                            <a:schemeClr val="tx1"/>
                          </a:solidFill>
                        </a:rPr>
                        <a:t>9)</a:t>
                      </a:r>
                      <a:endParaRPr lang="en-AU" sz="32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rgbClr val="E7E9FB"/>
                    </a:solidFill>
                  </a:tcPr>
                </a:tc>
                <a:tc>
                  <a:txBody>
                    <a:bodyPr/>
                    <a:lstStyle/>
                    <a:p>
                      <a:pPr>
                        <a:lnSpc>
                          <a:spcPct val="106000"/>
                        </a:lnSpc>
                        <a:spcAft>
                          <a:spcPts val="0"/>
                        </a:spcAft>
                      </a:pPr>
                      <a:r>
                        <a:rPr lang="en-AU" sz="3200" dirty="0">
                          <a:solidFill>
                            <a:schemeClr val="tx1"/>
                          </a:solidFill>
                          <a:effectLst/>
                        </a:rPr>
                        <a:t>	</a:t>
                      </a:r>
                      <a:r>
                        <a:rPr lang="en-AU" sz="3200" dirty="0">
                          <a:solidFill>
                            <a:schemeClr val="tx1"/>
                          </a:solidFill>
                        </a:rPr>
                        <a:t>Blue (2020)</a:t>
                      </a:r>
                      <a:endParaRPr lang="en-AU" sz="32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rgbClr val="E7E9FB"/>
                    </a:solidFill>
                  </a:tcPr>
                </a:tc>
                <a:extLst>
                  <a:ext uri="{0D108BD9-81ED-4DB2-BD59-A6C34878D82A}">
                    <a16:rowId xmlns:a16="http://schemas.microsoft.com/office/drawing/2014/main" val="1360448790"/>
                  </a:ext>
                </a:extLst>
              </a:tr>
              <a:tr h="1943142">
                <a:tc vMerge="1">
                  <a:txBody>
                    <a:bodyPr/>
                    <a:lstStyle/>
                    <a:p>
                      <a:endParaRPr lang="en-AU"/>
                    </a:p>
                  </a:txBody>
                  <a:tcPr/>
                </a:tc>
                <a:tc>
                  <a:txBody>
                    <a:bodyPr/>
                    <a:lstStyle/>
                    <a:p>
                      <a:pPr>
                        <a:lnSpc>
                          <a:spcPct val="106000"/>
                        </a:lnSpc>
                        <a:spcAft>
                          <a:spcPts val="0"/>
                        </a:spcAft>
                      </a:pPr>
                      <a:r>
                        <a:rPr lang="en-AU" sz="2800" dirty="0">
                          <a:effectLst/>
                        </a:rPr>
                        <a:t>Diabetes</a:t>
                      </a:r>
                      <a:r>
                        <a:rPr lang="en-AU" sz="2800" baseline="0" dirty="0">
                          <a:effectLst/>
                        </a:rPr>
                        <a:t> is largely caused by </a:t>
                      </a:r>
                      <a:r>
                        <a:rPr lang="en-AU" sz="2800" b="1" baseline="0" dirty="0">
                          <a:solidFill>
                            <a:srgbClr val="FF0000"/>
                          </a:solidFill>
                          <a:effectLst/>
                        </a:rPr>
                        <a:t>poor diet</a:t>
                      </a:r>
                      <a:r>
                        <a:rPr lang="en-AU" sz="2800" baseline="0" dirty="0">
                          <a:effectLst/>
                        </a:rPr>
                        <a:t>.</a:t>
                      </a:r>
                      <a:r>
                        <a:rPr lang="en-AU" sz="2800" dirty="0">
                          <a:effectLst/>
                        </a:rPr>
                        <a:t> </a:t>
                      </a:r>
                    </a:p>
                    <a:p>
                      <a:pPr>
                        <a:lnSpc>
                          <a:spcPct val="106000"/>
                        </a:lnSpc>
                        <a:spcAft>
                          <a:spcPts val="0"/>
                        </a:spcAft>
                      </a:pPr>
                      <a:r>
                        <a:rPr lang="en-AU" sz="2000" dirty="0">
                          <a:effectLst/>
                        </a:rPr>
                        <a:t> </a:t>
                      </a:r>
                      <a:endParaRPr lang="en-AU"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6000"/>
                        </a:lnSpc>
                        <a:spcAft>
                          <a:spcPts val="0"/>
                        </a:spcAft>
                      </a:pPr>
                      <a:r>
                        <a:rPr lang="en-AU" sz="2800" b="1" baseline="0" dirty="0">
                          <a:solidFill>
                            <a:srgbClr val="FF0000"/>
                          </a:solidFill>
                          <a:effectLst/>
                        </a:rPr>
                        <a:t>Lack of exercise </a:t>
                      </a:r>
                      <a:r>
                        <a:rPr lang="en-AU" sz="2800" baseline="0" dirty="0">
                          <a:effectLst/>
                        </a:rPr>
                        <a:t>is a contributing factor.</a:t>
                      </a:r>
                      <a:endParaRPr lang="en-AU" sz="2800" dirty="0">
                        <a:effectLst/>
                      </a:endParaRPr>
                    </a:p>
                  </a:txBody>
                  <a:tcPr marL="68580" marR="68580" marT="0" marB="0"/>
                </a:tc>
                <a:extLst>
                  <a:ext uri="{0D108BD9-81ED-4DB2-BD59-A6C34878D82A}">
                    <a16:rowId xmlns:a16="http://schemas.microsoft.com/office/drawing/2014/main" val="1063762808"/>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2314807016"/>
              </p:ext>
            </p:extLst>
          </p:nvPr>
        </p:nvGraphicFramePr>
        <p:xfrm>
          <a:off x="116114" y="97269"/>
          <a:ext cx="11974286" cy="4548899"/>
        </p:xfrm>
        <a:graphic>
          <a:graphicData uri="http://schemas.openxmlformats.org/drawingml/2006/table">
            <a:tbl>
              <a:tblPr firstRow="1" firstCol="1" bandRow="1">
                <a:tableStyleId>{5C22544A-7EE6-4342-B048-85BDC9FD1C3A}</a:tableStyleId>
              </a:tblPr>
              <a:tblGrid>
                <a:gridCol w="3962400">
                  <a:extLst>
                    <a:ext uri="{9D8B030D-6E8A-4147-A177-3AD203B41FA5}">
                      <a16:colId xmlns:a16="http://schemas.microsoft.com/office/drawing/2014/main" val="288315632"/>
                    </a:ext>
                  </a:extLst>
                </a:gridCol>
                <a:gridCol w="4209143">
                  <a:extLst>
                    <a:ext uri="{9D8B030D-6E8A-4147-A177-3AD203B41FA5}">
                      <a16:colId xmlns:a16="http://schemas.microsoft.com/office/drawing/2014/main" val="3942202999"/>
                    </a:ext>
                  </a:extLst>
                </a:gridCol>
                <a:gridCol w="3802743">
                  <a:extLst>
                    <a:ext uri="{9D8B030D-6E8A-4147-A177-3AD203B41FA5}">
                      <a16:colId xmlns:a16="http://schemas.microsoft.com/office/drawing/2014/main" val="966627309"/>
                    </a:ext>
                  </a:extLst>
                </a:gridCol>
              </a:tblGrid>
              <a:tr h="2136706">
                <a:tc>
                  <a:txBody>
                    <a:bodyPr/>
                    <a:lstStyle/>
                    <a:p>
                      <a:pPr marL="0" marR="0" lvl="0" indent="0" algn="ctr" defTabSz="914400" rtl="0" eaLnBrk="1" fontAlgn="auto" latinLnBrk="0" hangingPunct="1">
                        <a:lnSpc>
                          <a:spcPct val="106000"/>
                        </a:lnSpc>
                        <a:spcBef>
                          <a:spcPts val="0"/>
                        </a:spcBef>
                        <a:spcAft>
                          <a:spcPts val="0"/>
                        </a:spcAft>
                        <a:buClrTx/>
                        <a:buSzTx/>
                        <a:buFontTx/>
                        <a:buNone/>
                        <a:tabLst/>
                        <a:defRPr/>
                      </a:pPr>
                      <a:r>
                        <a:rPr lang="en-AU" sz="2800" b="1" dirty="0">
                          <a:solidFill>
                            <a:schemeClr val="bg1"/>
                          </a:solidFill>
                          <a:effectLst/>
                        </a:rPr>
                        <a:t>1. The relationship between diet and health outcomes</a:t>
                      </a:r>
                      <a:endParaRPr lang="en-AU" sz="2800" b="1"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6000"/>
                        </a:lnSpc>
                        <a:spcAft>
                          <a:spcPts val="0"/>
                        </a:spcAft>
                      </a:pPr>
                      <a:r>
                        <a:rPr lang="en-AU" sz="2800" dirty="0">
                          <a:solidFill>
                            <a:schemeClr val="tx1"/>
                          </a:solidFill>
                        </a:rPr>
                        <a:t>Edmund</a:t>
                      </a:r>
                      <a:r>
                        <a:rPr lang="en-AU" sz="2800" baseline="0" dirty="0">
                          <a:solidFill>
                            <a:schemeClr val="tx1"/>
                          </a:solidFill>
                        </a:rPr>
                        <a:t> (201</a:t>
                      </a:r>
                      <a:r>
                        <a:rPr lang="en-AU" sz="2800" dirty="0">
                          <a:solidFill>
                            <a:schemeClr val="tx1"/>
                          </a:solidFill>
                        </a:rPr>
                        <a:t>9)</a:t>
                      </a:r>
                    </a:p>
                    <a:p>
                      <a:pPr algn="ctr">
                        <a:lnSpc>
                          <a:spcPct val="106000"/>
                        </a:lnSpc>
                        <a:spcAft>
                          <a:spcPts val="0"/>
                        </a:spcAft>
                      </a:pPr>
                      <a:r>
                        <a:rPr lang="en-AU" sz="1200" dirty="0">
                          <a:solidFill>
                            <a:schemeClr val="tx1"/>
                          </a:solidFill>
                          <a:effectLst/>
                          <a:latin typeface="Calibri" panose="020F0502020204030204" pitchFamily="34" charset="0"/>
                          <a:ea typeface="Calibri" panose="020F0502020204030204" pitchFamily="34" charset="0"/>
                          <a:cs typeface="Arial" panose="020B0604020202020204" pitchFamily="34" charset="0"/>
                        </a:rPr>
                        <a:t> </a:t>
                      </a:r>
                    </a:p>
                    <a:p>
                      <a:pPr>
                        <a:lnSpc>
                          <a:spcPct val="106000"/>
                        </a:lnSpc>
                        <a:spcAft>
                          <a:spcPts val="0"/>
                        </a:spcAft>
                      </a:pPr>
                      <a:r>
                        <a:rPr lang="en-AU" sz="2400" b="0" dirty="0">
                          <a:solidFill>
                            <a:schemeClr val="tx1"/>
                          </a:solidFill>
                          <a:effectLst/>
                        </a:rPr>
                        <a:t>Poor diet is an individual choice.</a:t>
                      </a:r>
                      <a:r>
                        <a:rPr lang="en-AU" sz="800" b="0" dirty="0">
                          <a:effectLst/>
                        </a:rPr>
                        <a:t>  </a:t>
                      </a:r>
                      <a:endParaRPr lang="en-AU" sz="800" b="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rgbClr val="E7E9FB"/>
                    </a:solidFill>
                  </a:tcPr>
                </a:tc>
                <a:tc>
                  <a:txBody>
                    <a:bodyPr/>
                    <a:lstStyle/>
                    <a:p>
                      <a:pPr algn="ctr">
                        <a:lnSpc>
                          <a:spcPct val="106000"/>
                        </a:lnSpc>
                        <a:spcAft>
                          <a:spcPts val="0"/>
                        </a:spcAft>
                      </a:pPr>
                      <a:r>
                        <a:rPr lang="en-AU" sz="2800" b="1" dirty="0">
                          <a:solidFill>
                            <a:schemeClr val="tx1"/>
                          </a:solidFill>
                        </a:rPr>
                        <a:t>Wang (2018)</a:t>
                      </a:r>
                      <a:r>
                        <a:rPr lang="en-AU" sz="2800" dirty="0">
                          <a:solidFill>
                            <a:schemeClr val="tx1"/>
                          </a:solidFill>
                        </a:rPr>
                        <a:t> </a:t>
                      </a:r>
                    </a:p>
                    <a:p>
                      <a:pPr>
                        <a:lnSpc>
                          <a:spcPct val="106000"/>
                        </a:lnSpc>
                        <a:spcAft>
                          <a:spcPts val="0"/>
                        </a:spcAft>
                      </a:pPr>
                      <a:r>
                        <a:rPr lang="en-AU" sz="1200" b="1" dirty="0">
                          <a:solidFill>
                            <a:schemeClr val="tx1"/>
                          </a:solidFill>
                        </a:rPr>
                        <a:t> </a:t>
                      </a:r>
                    </a:p>
                    <a:p>
                      <a:pPr>
                        <a:lnSpc>
                          <a:spcPct val="106000"/>
                        </a:lnSpc>
                        <a:spcAft>
                          <a:spcPts val="0"/>
                        </a:spcAft>
                      </a:pPr>
                      <a:r>
                        <a:rPr lang="en-AU" sz="2400" b="0" dirty="0">
                          <a:solidFill>
                            <a:schemeClr val="tx1"/>
                          </a:solidFill>
                        </a:rPr>
                        <a:t>Junk food is cheaper than healthy food.</a:t>
                      </a:r>
                      <a:endParaRPr lang="en-AU" sz="2400" b="0" baseline="0" dirty="0">
                        <a:solidFill>
                          <a:schemeClr val="accent2"/>
                        </a:solidFill>
                        <a:effectLst/>
                      </a:endParaRPr>
                    </a:p>
                  </a:txBody>
                  <a:tcPr marL="68580" marR="68580" marT="0" marB="0">
                    <a:solidFill>
                      <a:srgbClr val="E7E9FB"/>
                    </a:solidFill>
                  </a:tcPr>
                </a:tc>
                <a:extLst>
                  <a:ext uri="{0D108BD9-81ED-4DB2-BD59-A6C34878D82A}">
                    <a16:rowId xmlns:a16="http://schemas.microsoft.com/office/drawing/2014/main" val="1360448790"/>
                  </a:ext>
                </a:extLst>
              </a:tr>
              <a:tr h="2412193">
                <a:tc>
                  <a:txBody>
                    <a:bodyPr/>
                    <a:lstStyle/>
                    <a:p>
                      <a:pPr algn="ctr">
                        <a:lnSpc>
                          <a:spcPct val="106000"/>
                        </a:lnSpc>
                        <a:spcAft>
                          <a:spcPts val="0"/>
                        </a:spcAft>
                      </a:pPr>
                      <a:r>
                        <a:rPr lang="en-AU" sz="2800" b="1" dirty="0">
                          <a:solidFill>
                            <a:schemeClr val="bg1"/>
                          </a:solidFill>
                          <a:effectLst/>
                        </a:rPr>
                        <a:t>2. The relationship between exercise and health outcomes</a:t>
                      </a:r>
                      <a:endParaRPr lang="en-AU" sz="2800" dirty="0">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2800" b="1" dirty="0">
                          <a:solidFill>
                            <a:schemeClr val="tx1"/>
                          </a:solidFill>
                        </a:rPr>
                        <a:t>Blue &amp; Lang (2020)</a:t>
                      </a:r>
                      <a:endParaRPr lang="en-AU" sz="28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algn="ctr"/>
                      <a:endParaRPr lang="en-AU" sz="2800" b="1" dirty="0"/>
                    </a:p>
                    <a:p>
                      <a:r>
                        <a:rPr lang="en-AU" sz="2400" b="0" baseline="0" dirty="0">
                          <a:solidFill>
                            <a:schemeClr val="tx1"/>
                          </a:solidFill>
                          <a:effectLst/>
                        </a:rPr>
                        <a:t>Lack of exercise is a major contributing factor.</a:t>
                      </a:r>
                      <a:endParaRPr lang="en-AU" sz="2400" b="0" dirty="0">
                        <a:solidFill>
                          <a:schemeClr val="tx1"/>
                        </a:solidFill>
                        <a:effectLst/>
                      </a:endParaRPr>
                    </a:p>
                    <a:p>
                      <a:endParaRPr lang="en-AU" sz="2400" dirty="0">
                        <a:solidFill>
                          <a:schemeClr val="tx1"/>
                        </a:solidFill>
                      </a:endParaRPr>
                    </a:p>
                  </a:txBody>
                  <a:tcPr marL="68580" marR="68580" marT="0" marB="0"/>
                </a:tc>
                <a:tc>
                  <a:txBody>
                    <a:bodyPr/>
                    <a:lstStyle/>
                    <a:p>
                      <a:pPr algn="ctr"/>
                      <a:r>
                        <a:rPr lang="en-AU" sz="2800" b="1" dirty="0"/>
                        <a:t>Smith et al. (2020)</a:t>
                      </a:r>
                    </a:p>
                    <a:p>
                      <a:r>
                        <a:rPr lang="en-AU" sz="1200" b="1" dirty="0">
                          <a:solidFill>
                            <a:schemeClr val="tx1"/>
                          </a:solidFill>
                        </a:rPr>
                        <a:t> </a:t>
                      </a:r>
                      <a:r>
                        <a:rPr lang="en-AU" sz="2800" b="1" dirty="0">
                          <a:solidFill>
                            <a:schemeClr val="tx1"/>
                          </a:solidFill>
                        </a:rPr>
                        <a:t> </a:t>
                      </a:r>
                      <a:endParaRPr lang="en-AU" sz="1200" b="1" dirty="0">
                        <a:solidFill>
                          <a:schemeClr val="tx1"/>
                        </a:solidFill>
                      </a:endParaRPr>
                    </a:p>
                    <a:p>
                      <a:r>
                        <a:rPr lang="en-AU" sz="2400" b="0" dirty="0">
                          <a:solidFill>
                            <a:schemeClr val="tx1"/>
                          </a:solidFill>
                        </a:rPr>
                        <a:t>Working multiple jobs leaves no time for exercise.</a:t>
                      </a:r>
                    </a:p>
                  </a:txBody>
                  <a:tcPr marL="68580" marR="68580" marT="0" marB="0"/>
                </a:tc>
                <a:extLst>
                  <a:ext uri="{0D108BD9-81ED-4DB2-BD59-A6C34878D82A}">
                    <a16:rowId xmlns:a16="http://schemas.microsoft.com/office/drawing/2014/main" val="2769402687"/>
                  </a:ext>
                </a:extLst>
              </a:tr>
            </a:tbl>
          </a:graphicData>
        </a:graphic>
      </p:graphicFrame>
    </p:spTree>
    <p:extLst>
      <p:ext uri="{BB962C8B-B14F-4D97-AF65-F5344CB8AC3E}">
        <p14:creationId xmlns:p14="http://schemas.microsoft.com/office/powerpoint/2010/main" val="18126007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383059" y="536121"/>
          <a:ext cx="11467071" cy="3015463"/>
        </p:xfrm>
        <a:graphic>
          <a:graphicData uri="http://schemas.openxmlformats.org/drawingml/2006/table">
            <a:tbl>
              <a:tblPr firstRow="1" firstCol="1" bandRow="1">
                <a:tableStyleId>{5C22544A-7EE6-4342-B048-85BDC9FD1C3A}</a:tableStyleId>
              </a:tblPr>
              <a:tblGrid>
                <a:gridCol w="3940766">
                  <a:extLst>
                    <a:ext uri="{9D8B030D-6E8A-4147-A177-3AD203B41FA5}">
                      <a16:colId xmlns:a16="http://schemas.microsoft.com/office/drawing/2014/main" val="288315632"/>
                    </a:ext>
                  </a:extLst>
                </a:gridCol>
                <a:gridCol w="3940766">
                  <a:extLst>
                    <a:ext uri="{9D8B030D-6E8A-4147-A177-3AD203B41FA5}">
                      <a16:colId xmlns:a16="http://schemas.microsoft.com/office/drawing/2014/main" val="3942202999"/>
                    </a:ext>
                  </a:extLst>
                </a:gridCol>
                <a:gridCol w="3585539">
                  <a:extLst>
                    <a:ext uri="{9D8B030D-6E8A-4147-A177-3AD203B41FA5}">
                      <a16:colId xmlns:a16="http://schemas.microsoft.com/office/drawing/2014/main" val="966627309"/>
                    </a:ext>
                  </a:extLst>
                </a:gridCol>
              </a:tblGrid>
              <a:tr h="1072321">
                <a:tc rowSpan="2">
                  <a:txBody>
                    <a:bodyPr/>
                    <a:lstStyle/>
                    <a:p>
                      <a:pPr algn="ctr">
                        <a:lnSpc>
                          <a:spcPct val="106000"/>
                        </a:lnSpc>
                        <a:spcAft>
                          <a:spcPts val="0"/>
                        </a:spcAft>
                      </a:pPr>
                      <a:r>
                        <a:rPr lang="en-AU" sz="2800" dirty="0">
                          <a:effectLst/>
                          <a:latin typeface="+mn-lt"/>
                          <a:ea typeface="+mn-ea"/>
                          <a:cs typeface="+mn-cs"/>
                        </a:rPr>
                        <a:t>Diabetes</a:t>
                      </a:r>
                      <a:r>
                        <a:rPr lang="en-AU" sz="2800" baseline="0" dirty="0">
                          <a:effectLst/>
                          <a:latin typeface="+mn-lt"/>
                          <a:ea typeface="+mn-ea"/>
                          <a:cs typeface="+mn-cs"/>
                        </a:rPr>
                        <a:t> is caused by lifestyle factors</a:t>
                      </a:r>
                      <a:endParaRPr lang="en-AU" sz="2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6000"/>
                        </a:lnSpc>
                        <a:spcAft>
                          <a:spcPts val="0"/>
                        </a:spcAft>
                      </a:pPr>
                      <a:r>
                        <a:rPr lang="en-AU" sz="3200" dirty="0">
                          <a:solidFill>
                            <a:schemeClr val="tx1"/>
                          </a:solidFill>
                        </a:rPr>
                        <a:t>Edmund</a:t>
                      </a:r>
                      <a:r>
                        <a:rPr lang="en-AU" sz="3200" baseline="0" dirty="0">
                          <a:solidFill>
                            <a:schemeClr val="tx1"/>
                          </a:solidFill>
                        </a:rPr>
                        <a:t> (201</a:t>
                      </a:r>
                      <a:r>
                        <a:rPr lang="en-AU" sz="3200" dirty="0">
                          <a:solidFill>
                            <a:schemeClr val="tx1"/>
                          </a:solidFill>
                        </a:rPr>
                        <a:t>9)</a:t>
                      </a:r>
                      <a:endParaRPr lang="en-AU" sz="32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rgbClr val="E7E9FB"/>
                    </a:solidFill>
                  </a:tcPr>
                </a:tc>
                <a:tc>
                  <a:txBody>
                    <a:bodyPr/>
                    <a:lstStyle/>
                    <a:p>
                      <a:pPr>
                        <a:lnSpc>
                          <a:spcPct val="106000"/>
                        </a:lnSpc>
                        <a:spcAft>
                          <a:spcPts val="0"/>
                        </a:spcAft>
                      </a:pPr>
                      <a:r>
                        <a:rPr lang="en-AU" sz="3200" dirty="0">
                          <a:solidFill>
                            <a:schemeClr val="tx1"/>
                          </a:solidFill>
                          <a:effectLst/>
                        </a:rPr>
                        <a:t>	</a:t>
                      </a:r>
                      <a:r>
                        <a:rPr lang="en-AU" sz="3200" dirty="0">
                          <a:solidFill>
                            <a:schemeClr val="tx1"/>
                          </a:solidFill>
                        </a:rPr>
                        <a:t>Blue (2020)</a:t>
                      </a:r>
                      <a:endParaRPr lang="en-AU" sz="32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rgbClr val="E7E9FB"/>
                    </a:solidFill>
                  </a:tcPr>
                </a:tc>
                <a:extLst>
                  <a:ext uri="{0D108BD9-81ED-4DB2-BD59-A6C34878D82A}">
                    <a16:rowId xmlns:a16="http://schemas.microsoft.com/office/drawing/2014/main" val="1360448790"/>
                  </a:ext>
                </a:extLst>
              </a:tr>
              <a:tr h="1943142">
                <a:tc vMerge="1">
                  <a:txBody>
                    <a:bodyPr/>
                    <a:lstStyle/>
                    <a:p>
                      <a:endParaRPr lang="en-AU"/>
                    </a:p>
                  </a:txBody>
                  <a:tcPr/>
                </a:tc>
                <a:tc>
                  <a:txBody>
                    <a:bodyPr/>
                    <a:lstStyle/>
                    <a:p>
                      <a:pPr>
                        <a:lnSpc>
                          <a:spcPct val="106000"/>
                        </a:lnSpc>
                        <a:spcAft>
                          <a:spcPts val="0"/>
                        </a:spcAft>
                      </a:pPr>
                      <a:r>
                        <a:rPr lang="en-AU" sz="2800" dirty="0">
                          <a:effectLst/>
                        </a:rPr>
                        <a:t>Diabetes</a:t>
                      </a:r>
                      <a:r>
                        <a:rPr lang="en-AU" sz="2800" baseline="0" dirty="0">
                          <a:effectLst/>
                        </a:rPr>
                        <a:t> is largely caused by </a:t>
                      </a:r>
                      <a:r>
                        <a:rPr lang="en-AU" sz="2800" b="1" baseline="0" dirty="0">
                          <a:solidFill>
                            <a:srgbClr val="FF0000"/>
                          </a:solidFill>
                          <a:effectLst/>
                        </a:rPr>
                        <a:t>poor diet</a:t>
                      </a:r>
                      <a:r>
                        <a:rPr lang="en-AU" sz="2800" baseline="0" dirty="0">
                          <a:effectLst/>
                        </a:rPr>
                        <a:t>.</a:t>
                      </a:r>
                      <a:r>
                        <a:rPr lang="en-AU" sz="2800" dirty="0">
                          <a:effectLst/>
                        </a:rPr>
                        <a:t> </a:t>
                      </a:r>
                    </a:p>
                    <a:p>
                      <a:pPr>
                        <a:lnSpc>
                          <a:spcPct val="106000"/>
                        </a:lnSpc>
                        <a:spcAft>
                          <a:spcPts val="0"/>
                        </a:spcAft>
                      </a:pPr>
                      <a:r>
                        <a:rPr lang="en-AU" sz="2000" dirty="0">
                          <a:effectLst/>
                        </a:rPr>
                        <a:t> </a:t>
                      </a:r>
                      <a:endParaRPr lang="en-AU"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6000"/>
                        </a:lnSpc>
                        <a:spcAft>
                          <a:spcPts val="0"/>
                        </a:spcAft>
                      </a:pPr>
                      <a:r>
                        <a:rPr lang="en-AU" sz="2800" b="1" baseline="0" dirty="0">
                          <a:solidFill>
                            <a:srgbClr val="FF0000"/>
                          </a:solidFill>
                          <a:effectLst/>
                        </a:rPr>
                        <a:t>Lack of exercise </a:t>
                      </a:r>
                      <a:r>
                        <a:rPr lang="en-AU" sz="2800" baseline="0" dirty="0">
                          <a:effectLst/>
                        </a:rPr>
                        <a:t>is a contributing factor.</a:t>
                      </a:r>
                      <a:endParaRPr lang="en-AU" sz="2800" dirty="0">
                        <a:effectLst/>
                      </a:endParaRPr>
                    </a:p>
                  </a:txBody>
                  <a:tcPr marL="68580" marR="68580" marT="0" marB="0"/>
                </a:tc>
                <a:extLst>
                  <a:ext uri="{0D108BD9-81ED-4DB2-BD59-A6C34878D82A}">
                    <a16:rowId xmlns:a16="http://schemas.microsoft.com/office/drawing/2014/main" val="1063762808"/>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1222565833"/>
              </p:ext>
            </p:extLst>
          </p:nvPr>
        </p:nvGraphicFramePr>
        <p:xfrm>
          <a:off x="116114" y="97269"/>
          <a:ext cx="11974286" cy="6419646"/>
        </p:xfrm>
        <a:graphic>
          <a:graphicData uri="http://schemas.openxmlformats.org/drawingml/2006/table">
            <a:tbl>
              <a:tblPr firstRow="1" firstCol="1" bandRow="1">
                <a:tableStyleId>{5C22544A-7EE6-4342-B048-85BDC9FD1C3A}</a:tableStyleId>
              </a:tblPr>
              <a:tblGrid>
                <a:gridCol w="3962400">
                  <a:extLst>
                    <a:ext uri="{9D8B030D-6E8A-4147-A177-3AD203B41FA5}">
                      <a16:colId xmlns:a16="http://schemas.microsoft.com/office/drawing/2014/main" val="288315632"/>
                    </a:ext>
                  </a:extLst>
                </a:gridCol>
                <a:gridCol w="4209143">
                  <a:extLst>
                    <a:ext uri="{9D8B030D-6E8A-4147-A177-3AD203B41FA5}">
                      <a16:colId xmlns:a16="http://schemas.microsoft.com/office/drawing/2014/main" val="3942202999"/>
                    </a:ext>
                  </a:extLst>
                </a:gridCol>
                <a:gridCol w="3802743">
                  <a:extLst>
                    <a:ext uri="{9D8B030D-6E8A-4147-A177-3AD203B41FA5}">
                      <a16:colId xmlns:a16="http://schemas.microsoft.com/office/drawing/2014/main" val="966627309"/>
                    </a:ext>
                  </a:extLst>
                </a:gridCol>
              </a:tblGrid>
              <a:tr h="2136706">
                <a:tc>
                  <a:txBody>
                    <a:bodyPr/>
                    <a:lstStyle/>
                    <a:p>
                      <a:pPr marL="0" marR="0" lvl="0" indent="0" algn="ctr" defTabSz="914400" rtl="0" eaLnBrk="1" fontAlgn="auto" latinLnBrk="0" hangingPunct="1">
                        <a:lnSpc>
                          <a:spcPct val="106000"/>
                        </a:lnSpc>
                        <a:spcBef>
                          <a:spcPts val="0"/>
                        </a:spcBef>
                        <a:spcAft>
                          <a:spcPts val="0"/>
                        </a:spcAft>
                        <a:buClrTx/>
                        <a:buSzTx/>
                        <a:buFontTx/>
                        <a:buNone/>
                        <a:tabLst/>
                        <a:defRPr/>
                      </a:pPr>
                      <a:r>
                        <a:rPr lang="en-AU" sz="2800" b="1" dirty="0">
                          <a:solidFill>
                            <a:schemeClr val="bg1"/>
                          </a:solidFill>
                          <a:effectLst/>
                        </a:rPr>
                        <a:t>1. The relationship between diet and health outcomes</a:t>
                      </a:r>
                      <a:endParaRPr lang="en-AU" sz="2800" b="1"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6000"/>
                        </a:lnSpc>
                        <a:spcAft>
                          <a:spcPts val="0"/>
                        </a:spcAft>
                      </a:pPr>
                      <a:r>
                        <a:rPr lang="en-AU" sz="2800" dirty="0">
                          <a:solidFill>
                            <a:schemeClr val="tx1"/>
                          </a:solidFill>
                        </a:rPr>
                        <a:t>Edmund</a:t>
                      </a:r>
                      <a:r>
                        <a:rPr lang="en-AU" sz="2800" baseline="0" dirty="0">
                          <a:solidFill>
                            <a:schemeClr val="tx1"/>
                          </a:solidFill>
                        </a:rPr>
                        <a:t> (201</a:t>
                      </a:r>
                      <a:r>
                        <a:rPr lang="en-AU" sz="2800" dirty="0">
                          <a:solidFill>
                            <a:schemeClr val="tx1"/>
                          </a:solidFill>
                        </a:rPr>
                        <a:t>9)</a:t>
                      </a:r>
                    </a:p>
                    <a:p>
                      <a:pPr algn="ctr">
                        <a:lnSpc>
                          <a:spcPct val="106000"/>
                        </a:lnSpc>
                        <a:spcAft>
                          <a:spcPts val="0"/>
                        </a:spcAft>
                      </a:pPr>
                      <a:r>
                        <a:rPr lang="en-AU" sz="1200" dirty="0">
                          <a:solidFill>
                            <a:schemeClr val="tx1"/>
                          </a:solidFill>
                          <a:effectLst/>
                          <a:latin typeface="Calibri" panose="020F0502020204030204" pitchFamily="34" charset="0"/>
                          <a:ea typeface="Calibri" panose="020F0502020204030204" pitchFamily="34" charset="0"/>
                          <a:cs typeface="Arial" panose="020B0604020202020204" pitchFamily="34" charset="0"/>
                        </a:rPr>
                        <a:t> </a:t>
                      </a:r>
                    </a:p>
                    <a:p>
                      <a:pPr>
                        <a:lnSpc>
                          <a:spcPct val="106000"/>
                        </a:lnSpc>
                        <a:spcAft>
                          <a:spcPts val="0"/>
                        </a:spcAft>
                      </a:pPr>
                      <a:r>
                        <a:rPr lang="en-AU" sz="2400" b="0" dirty="0">
                          <a:solidFill>
                            <a:schemeClr val="tx1"/>
                          </a:solidFill>
                          <a:effectLst/>
                        </a:rPr>
                        <a:t>Poor diet is an individual choice.</a:t>
                      </a:r>
                      <a:r>
                        <a:rPr lang="en-AU" sz="800" b="0" dirty="0">
                          <a:effectLst/>
                        </a:rPr>
                        <a:t>  </a:t>
                      </a:r>
                      <a:endParaRPr lang="en-AU" sz="800" b="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rgbClr val="E7E9FB"/>
                    </a:solidFill>
                  </a:tcPr>
                </a:tc>
                <a:tc>
                  <a:txBody>
                    <a:bodyPr/>
                    <a:lstStyle/>
                    <a:p>
                      <a:pPr algn="ctr">
                        <a:lnSpc>
                          <a:spcPct val="106000"/>
                        </a:lnSpc>
                        <a:spcAft>
                          <a:spcPts val="0"/>
                        </a:spcAft>
                      </a:pPr>
                      <a:r>
                        <a:rPr lang="en-AU" sz="2800" b="1" dirty="0">
                          <a:solidFill>
                            <a:schemeClr val="tx1"/>
                          </a:solidFill>
                        </a:rPr>
                        <a:t>Wang (2018)</a:t>
                      </a:r>
                      <a:r>
                        <a:rPr lang="en-AU" sz="2800" dirty="0">
                          <a:solidFill>
                            <a:schemeClr val="tx1"/>
                          </a:solidFill>
                        </a:rPr>
                        <a:t> </a:t>
                      </a:r>
                    </a:p>
                    <a:p>
                      <a:pPr>
                        <a:lnSpc>
                          <a:spcPct val="106000"/>
                        </a:lnSpc>
                        <a:spcAft>
                          <a:spcPts val="0"/>
                        </a:spcAft>
                      </a:pPr>
                      <a:r>
                        <a:rPr lang="en-AU" sz="1200" b="1" dirty="0">
                          <a:solidFill>
                            <a:schemeClr val="tx1"/>
                          </a:solidFill>
                        </a:rPr>
                        <a:t> </a:t>
                      </a:r>
                    </a:p>
                    <a:p>
                      <a:pPr>
                        <a:lnSpc>
                          <a:spcPct val="106000"/>
                        </a:lnSpc>
                        <a:spcAft>
                          <a:spcPts val="0"/>
                        </a:spcAft>
                      </a:pPr>
                      <a:r>
                        <a:rPr lang="en-AU" sz="2400" b="0" dirty="0">
                          <a:solidFill>
                            <a:schemeClr val="tx1"/>
                          </a:solidFill>
                        </a:rPr>
                        <a:t>Junk food is cheaper than healthy food.</a:t>
                      </a:r>
                      <a:endParaRPr lang="en-AU" sz="2400" b="0" baseline="0" dirty="0">
                        <a:solidFill>
                          <a:schemeClr val="accent2"/>
                        </a:solidFill>
                        <a:effectLst/>
                      </a:endParaRPr>
                    </a:p>
                  </a:txBody>
                  <a:tcPr marL="68580" marR="68580" marT="0" marB="0">
                    <a:solidFill>
                      <a:srgbClr val="E7E9FB"/>
                    </a:solidFill>
                  </a:tcPr>
                </a:tc>
                <a:extLst>
                  <a:ext uri="{0D108BD9-81ED-4DB2-BD59-A6C34878D82A}">
                    <a16:rowId xmlns:a16="http://schemas.microsoft.com/office/drawing/2014/main" val="1360448790"/>
                  </a:ext>
                </a:extLst>
              </a:tr>
              <a:tr h="2412193">
                <a:tc>
                  <a:txBody>
                    <a:bodyPr/>
                    <a:lstStyle/>
                    <a:p>
                      <a:pPr algn="ctr">
                        <a:lnSpc>
                          <a:spcPct val="106000"/>
                        </a:lnSpc>
                        <a:spcAft>
                          <a:spcPts val="0"/>
                        </a:spcAft>
                      </a:pPr>
                      <a:r>
                        <a:rPr lang="en-AU" sz="2800" b="1" dirty="0">
                          <a:solidFill>
                            <a:schemeClr val="bg1"/>
                          </a:solidFill>
                          <a:effectLst/>
                        </a:rPr>
                        <a:t>2. The relationship between exercise and health outcomes</a:t>
                      </a:r>
                      <a:endParaRPr lang="en-AU" sz="2800" dirty="0">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2800" b="1" dirty="0">
                          <a:solidFill>
                            <a:schemeClr val="tx1"/>
                          </a:solidFill>
                        </a:rPr>
                        <a:t>Blue &amp; Lang (2020)</a:t>
                      </a:r>
                      <a:endParaRPr lang="en-AU" sz="28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algn="ctr"/>
                      <a:endParaRPr lang="en-AU" sz="2800" b="1" dirty="0"/>
                    </a:p>
                    <a:p>
                      <a:r>
                        <a:rPr lang="en-AU" sz="2400" b="0" baseline="0" dirty="0">
                          <a:solidFill>
                            <a:schemeClr val="tx1"/>
                          </a:solidFill>
                          <a:effectLst/>
                        </a:rPr>
                        <a:t>Lack of exercise is a major contributing factor.</a:t>
                      </a:r>
                      <a:endParaRPr lang="en-AU" sz="2400" b="0" dirty="0">
                        <a:solidFill>
                          <a:schemeClr val="tx1"/>
                        </a:solidFill>
                        <a:effectLst/>
                      </a:endParaRPr>
                    </a:p>
                    <a:p>
                      <a:endParaRPr lang="en-AU" sz="2400" dirty="0">
                        <a:solidFill>
                          <a:schemeClr val="tx1"/>
                        </a:solidFill>
                      </a:endParaRPr>
                    </a:p>
                  </a:txBody>
                  <a:tcPr marL="68580" marR="68580" marT="0" marB="0"/>
                </a:tc>
                <a:tc>
                  <a:txBody>
                    <a:bodyPr/>
                    <a:lstStyle/>
                    <a:p>
                      <a:pPr algn="ctr"/>
                      <a:r>
                        <a:rPr lang="en-AU" sz="2800" b="1" dirty="0"/>
                        <a:t>Smith et al. (2020)</a:t>
                      </a:r>
                    </a:p>
                    <a:p>
                      <a:r>
                        <a:rPr lang="en-AU" sz="1200" b="1" dirty="0">
                          <a:solidFill>
                            <a:schemeClr val="tx1"/>
                          </a:solidFill>
                        </a:rPr>
                        <a:t> </a:t>
                      </a:r>
                      <a:r>
                        <a:rPr lang="en-AU" sz="2800" b="1" dirty="0">
                          <a:solidFill>
                            <a:schemeClr val="tx1"/>
                          </a:solidFill>
                        </a:rPr>
                        <a:t> </a:t>
                      </a:r>
                      <a:endParaRPr lang="en-AU" sz="1200" b="1" dirty="0">
                        <a:solidFill>
                          <a:schemeClr val="tx1"/>
                        </a:solidFill>
                      </a:endParaRPr>
                    </a:p>
                    <a:p>
                      <a:r>
                        <a:rPr lang="en-AU" sz="2400" b="0" dirty="0">
                          <a:solidFill>
                            <a:schemeClr val="tx1"/>
                          </a:solidFill>
                        </a:rPr>
                        <a:t>Working multiple jobs leaves no time for exercise.</a:t>
                      </a:r>
                    </a:p>
                  </a:txBody>
                  <a:tcPr marL="68580" marR="68580" marT="0" marB="0"/>
                </a:tc>
                <a:extLst>
                  <a:ext uri="{0D108BD9-81ED-4DB2-BD59-A6C34878D82A}">
                    <a16:rowId xmlns:a16="http://schemas.microsoft.com/office/drawing/2014/main" val="2769402687"/>
                  </a:ext>
                </a:extLst>
              </a:tr>
              <a:tr h="1870747">
                <a:tc>
                  <a:txBody>
                    <a:bodyPr/>
                    <a:lstStyle/>
                    <a:p>
                      <a:pPr algn="ctr">
                        <a:lnSpc>
                          <a:spcPct val="106000"/>
                        </a:lnSpc>
                        <a:spcAft>
                          <a:spcPts val="0"/>
                        </a:spcAft>
                      </a:pPr>
                      <a:r>
                        <a:rPr lang="en-AU" sz="2800" dirty="0">
                          <a:effectLst/>
                          <a:latin typeface="+mn-lt"/>
                          <a:ea typeface="Calibri" panose="020F0502020204030204" pitchFamily="34" charset="0"/>
                          <a:cs typeface="Arial" panose="020B0604020202020204" pitchFamily="34" charset="0"/>
                        </a:rPr>
                        <a:t>  3. The relationship between social group and health outcomes</a:t>
                      </a:r>
                      <a:endParaRPr lang="en-AU" sz="1600" dirty="0">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algn="ctr"/>
                      <a:r>
                        <a:rPr lang="en-AU" sz="2800" b="1" dirty="0"/>
                        <a:t>Lee at al. (2021)</a:t>
                      </a:r>
                    </a:p>
                    <a:p>
                      <a:pPr algn="ctr"/>
                      <a:r>
                        <a:rPr lang="en-AU" sz="1200" b="1" dirty="0"/>
                        <a:t> </a:t>
                      </a:r>
                    </a:p>
                    <a:p>
                      <a:r>
                        <a:rPr lang="en-AU" sz="2400" b="0" dirty="0"/>
                        <a:t>Cultural beliefs about health affect when, and how, people seek treatment.</a:t>
                      </a:r>
                    </a:p>
                  </a:txBody>
                  <a:tcPr marL="68580" marR="68580" marT="0" marB="0"/>
                </a:tc>
                <a:tc>
                  <a:txBody>
                    <a:bodyPr/>
                    <a:lstStyle/>
                    <a:p>
                      <a:pPr algn="ctr"/>
                      <a:r>
                        <a:rPr lang="en-AU" sz="2800" b="1" dirty="0"/>
                        <a:t>Lopez &amp; </a:t>
                      </a:r>
                      <a:r>
                        <a:rPr lang="en-AU" sz="2800" b="1" dirty="0" err="1"/>
                        <a:t>Wyles</a:t>
                      </a:r>
                      <a:r>
                        <a:rPr lang="en-AU" sz="2800" b="1" dirty="0"/>
                        <a:t> (2018)</a:t>
                      </a:r>
                    </a:p>
                    <a:p>
                      <a:pPr algn="l"/>
                      <a:r>
                        <a:rPr lang="en-AU" sz="1200" b="1" dirty="0"/>
                        <a:t> </a:t>
                      </a:r>
                    </a:p>
                    <a:p>
                      <a:pPr algn="l"/>
                      <a:r>
                        <a:rPr lang="en-AU" sz="2400" b="0" dirty="0"/>
                        <a:t>Attitudes towards health are influenced by our social group.</a:t>
                      </a:r>
                    </a:p>
                  </a:txBody>
                  <a:tcPr marL="68580" marR="68580" marT="0" marB="0"/>
                </a:tc>
                <a:extLst>
                  <a:ext uri="{0D108BD9-81ED-4DB2-BD59-A6C34878D82A}">
                    <a16:rowId xmlns:a16="http://schemas.microsoft.com/office/drawing/2014/main" val="4020002011"/>
                  </a:ext>
                </a:extLst>
              </a:tr>
            </a:tbl>
          </a:graphicData>
        </a:graphic>
      </p:graphicFrame>
    </p:spTree>
    <p:extLst>
      <p:ext uri="{BB962C8B-B14F-4D97-AF65-F5344CB8AC3E}">
        <p14:creationId xmlns:p14="http://schemas.microsoft.com/office/powerpoint/2010/main" val="1619291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3776" y="753647"/>
            <a:ext cx="10326658" cy="1000685"/>
          </a:xfrm>
        </p:spPr>
        <p:txBody>
          <a:bodyPr/>
          <a:lstStyle/>
          <a:p>
            <a:pPr algn="ctr"/>
            <a:r>
              <a:rPr lang="en-AU" b="1" dirty="0">
                <a:solidFill>
                  <a:schemeClr val="accent1">
                    <a:lumMod val="75000"/>
                  </a:schemeClr>
                </a:solidFill>
                <a:latin typeface="Calibri" panose="020F0502020204030204" pitchFamily="34" charset="0"/>
                <a:cs typeface="Calibri" panose="020F0502020204030204" pitchFamily="34" charset="0"/>
              </a:rPr>
              <a:t>Writing the Introduction </a:t>
            </a:r>
          </a:p>
        </p:txBody>
      </p:sp>
      <p:sp>
        <p:nvSpPr>
          <p:cNvPr id="3" name="Text Placeholder 2"/>
          <p:cNvSpPr>
            <a:spLocks noGrp="1"/>
          </p:cNvSpPr>
          <p:nvPr>
            <p:ph type="body" idx="12"/>
          </p:nvPr>
        </p:nvSpPr>
        <p:spPr>
          <a:xfrm>
            <a:off x="1541131" y="1758888"/>
            <a:ext cx="9719303" cy="3791680"/>
          </a:xfrm>
        </p:spPr>
        <p:txBody>
          <a:bodyPr/>
          <a:lstStyle/>
          <a:p>
            <a:pPr marL="0" lvl="0" indent="0" defTabSz="457200" fontAlgn="base">
              <a:spcBef>
                <a:spcPct val="0"/>
              </a:spcBef>
              <a:spcAft>
                <a:spcPct val="0"/>
              </a:spcAft>
              <a:buNone/>
            </a:pPr>
            <a:r>
              <a:rPr lang="en-AU" sz="2400" b="1" dirty="0">
                <a:solidFill>
                  <a:schemeClr val="accent1">
                    <a:lumMod val="75000"/>
                  </a:schemeClr>
                </a:solidFill>
                <a:latin typeface="Calibri" pitchFamily="34" charset="0"/>
                <a:ea typeface="ＭＳ Ｐゴシック" charset="0"/>
                <a:cs typeface="Calibri" pitchFamily="34" charset="0"/>
              </a:rPr>
              <a:t>The introduction should: </a:t>
            </a:r>
          </a:p>
          <a:p>
            <a:pPr marL="0" lvl="0" indent="0" defTabSz="457200" fontAlgn="base">
              <a:spcBef>
                <a:spcPct val="0"/>
              </a:spcBef>
              <a:spcAft>
                <a:spcPct val="0"/>
              </a:spcAft>
              <a:buNone/>
            </a:pPr>
            <a:endParaRPr lang="en-AU" sz="1600" b="1" dirty="0">
              <a:solidFill>
                <a:schemeClr val="accent1">
                  <a:lumMod val="75000"/>
                </a:schemeClr>
              </a:solidFill>
              <a:latin typeface="Calibri" pitchFamily="34" charset="0"/>
              <a:ea typeface="ＭＳ Ｐゴシック" charset="0"/>
              <a:cs typeface="Calibri" pitchFamily="34" charset="0"/>
            </a:endParaRPr>
          </a:p>
          <a:p>
            <a:pPr defTabSz="457200" fontAlgn="base">
              <a:spcBef>
                <a:spcPct val="0"/>
              </a:spcBef>
              <a:spcAft>
                <a:spcPct val="0"/>
              </a:spcAft>
            </a:pPr>
            <a:r>
              <a:rPr lang="en-AU" sz="2400" dirty="0">
                <a:solidFill>
                  <a:schemeClr val="accent1">
                    <a:lumMod val="75000"/>
                  </a:schemeClr>
                </a:solidFill>
                <a:latin typeface="Calibri" pitchFamily="34" charset="0"/>
                <a:ea typeface="ＭＳ Ｐゴシック" charset="0"/>
                <a:cs typeface="Calibri" pitchFamily="34" charset="0"/>
              </a:rPr>
              <a:t>Explain the topic and why it is important</a:t>
            </a:r>
          </a:p>
          <a:p>
            <a:pPr defTabSz="457200" fontAlgn="base">
              <a:spcBef>
                <a:spcPct val="0"/>
              </a:spcBef>
              <a:spcAft>
                <a:spcPct val="0"/>
              </a:spcAft>
            </a:pPr>
            <a:endParaRPr lang="en-AU" sz="1200" dirty="0">
              <a:solidFill>
                <a:schemeClr val="accent1">
                  <a:lumMod val="75000"/>
                </a:schemeClr>
              </a:solidFill>
              <a:latin typeface="Calibri" pitchFamily="34" charset="0"/>
              <a:ea typeface="ＭＳ Ｐゴシック" charset="0"/>
              <a:cs typeface="Calibri" pitchFamily="34" charset="0"/>
            </a:endParaRPr>
          </a:p>
          <a:p>
            <a:pPr defTabSz="457200" fontAlgn="base">
              <a:spcBef>
                <a:spcPct val="0"/>
              </a:spcBef>
              <a:spcAft>
                <a:spcPct val="0"/>
              </a:spcAft>
            </a:pPr>
            <a:r>
              <a:rPr lang="en-AU" sz="2400" dirty="0">
                <a:solidFill>
                  <a:schemeClr val="accent1">
                    <a:lumMod val="75000"/>
                  </a:schemeClr>
                </a:solidFill>
                <a:latin typeface="Calibri" pitchFamily="34" charset="0"/>
                <a:ea typeface="ＭＳ Ｐゴシック" charset="0"/>
                <a:cs typeface="Calibri" pitchFamily="34" charset="0"/>
              </a:rPr>
              <a:t>Narrow the scope by explaining which aspects of the topic will be examined (and why) </a:t>
            </a:r>
          </a:p>
          <a:p>
            <a:pPr defTabSz="457200" fontAlgn="base">
              <a:spcBef>
                <a:spcPct val="0"/>
              </a:spcBef>
              <a:spcAft>
                <a:spcPct val="0"/>
              </a:spcAft>
            </a:pPr>
            <a:endParaRPr lang="en-AU" sz="1200" dirty="0">
              <a:solidFill>
                <a:schemeClr val="accent1">
                  <a:lumMod val="75000"/>
                </a:schemeClr>
              </a:solidFill>
              <a:latin typeface="Calibri" pitchFamily="34" charset="0"/>
              <a:ea typeface="ＭＳ Ｐゴシック" charset="0"/>
              <a:cs typeface="Calibri" pitchFamily="34" charset="0"/>
            </a:endParaRPr>
          </a:p>
          <a:p>
            <a:pPr defTabSz="457200" fontAlgn="base">
              <a:spcBef>
                <a:spcPct val="0"/>
              </a:spcBef>
              <a:spcAft>
                <a:spcPct val="0"/>
              </a:spcAft>
            </a:pPr>
            <a:r>
              <a:rPr lang="en-AU" sz="2400" dirty="0">
                <a:solidFill>
                  <a:schemeClr val="accent1">
                    <a:lumMod val="75000"/>
                  </a:schemeClr>
                </a:solidFill>
                <a:latin typeface="Calibri" pitchFamily="34" charset="0"/>
                <a:ea typeface="ＭＳ Ｐゴシック" charset="0"/>
                <a:cs typeface="Calibri" pitchFamily="34" charset="0"/>
              </a:rPr>
              <a:t>Explain how you will find and select relevant literature to review</a:t>
            </a:r>
          </a:p>
          <a:p>
            <a:pPr marL="0" lvl="0" indent="0" defTabSz="457200" fontAlgn="base">
              <a:spcBef>
                <a:spcPct val="0"/>
              </a:spcBef>
              <a:spcAft>
                <a:spcPct val="0"/>
              </a:spcAft>
              <a:buNone/>
            </a:pPr>
            <a:endParaRPr lang="en-AU" sz="2400" dirty="0">
              <a:solidFill>
                <a:prstClr val="black"/>
              </a:solidFill>
              <a:latin typeface="Calibri" pitchFamily="34" charset="0"/>
              <a:ea typeface="ＭＳ Ｐゴシック" charset="0"/>
              <a:cs typeface="Calibri" pitchFamily="34" charset="0"/>
            </a:endParaRPr>
          </a:p>
          <a:p>
            <a:pPr marL="0" lvl="0" indent="0" defTabSz="457200" fontAlgn="base">
              <a:spcBef>
                <a:spcPct val="0"/>
              </a:spcBef>
              <a:spcAft>
                <a:spcPct val="0"/>
              </a:spcAft>
              <a:buNone/>
            </a:pPr>
            <a:r>
              <a:rPr lang="en-US" sz="2400" b="1" dirty="0">
                <a:solidFill>
                  <a:srgbClr val="FF0000"/>
                </a:solidFill>
                <a:latin typeface="Calibri" panose="020F0502020204030204" pitchFamily="34" charset="0"/>
                <a:ea typeface="ＭＳ Ｐゴシック" charset="0"/>
                <a:cs typeface="Calibri" panose="020F0502020204030204" pitchFamily="34" charset="0"/>
              </a:rPr>
              <a:t>If the literature review is part of your own research:</a:t>
            </a:r>
          </a:p>
          <a:p>
            <a:pPr marL="0" lvl="0" indent="0" defTabSz="457200" fontAlgn="base">
              <a:spcBef>
                <a:spcPct val="0"/>
              </a:spcBef>
              <a:spcAft>
                <a:spcPct val="0"/>
              </a:spcAft>
              <a:buNone/>
            </a:pPr>
            <a:endParaRPr lang="en-US" sz="1600" b="1" dirty="0">
              <a:solidFill>
                <a:srgbClr val="FF0000"/>
              </a:solidFill>
              <a:latin typeface="Calibri" panose="020F0502020204030204" pitchFamily="34" charset="0"/>
              <a:ea typeface="ＭＳ Ｐゴシック" charset="0"/>
              <a:cs typeface="Calibri" panose="020F0502020204030204" pitchFamily="34" charset="0"/>
            </a:endParaRPr>
          </a:p>
          <a:p>
            <a:pPr marL="342900" lvl="0" indent="-342900" defTabSz="457200" fontAlgn="base">
              <a:spcBef>
                <a:spcPct val="0"/>
              </a:spcBef>
              <a:spcAft>
                <a:spcPct val="0"/>
              </a:spcAft>
            </a:pPr>
            <a:r>
              <a:rPr lang="en-AU" sz="2400" dirty="0">
                <a:solidFill>
                  <a:schemeClr val="accent1">
                    <a:lumMod val="75000"/>
                  </a:schemeClr>
                </a:solidFill>
                <a:latin typeface="Calibri" pitchFamily="34" charset="0"/>
                <a:ea typeface="ＭＳ Ｐゴシック" charset="0"/>
                <a:cs typeface="Calibri" pitchFamily="34" charset="0"/>
              </a:rPr>
              <a:t>How the review ties in with your own research topic</a:t>
            </a:r>
          </a:p>
        </p:txBody>
      </p:sp>
    </p:spTree>
    <p:extLst>
      <p:ext uri="{BB962C8B-B14F-4D97-AF65-F5344CB8AC3E}">
        <p14:creationId xmlns:p14="http://schemas.microsoft.com/office/powerpoint/2010/main" val="809822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500"/>
                                        <p:tgtEl>
                                          <p:spTgt spid="3">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10" end="10"/>
                                            </p:txEl>
                                          </p:spTgt>
                                        </p:tgtEl>
                                        <p:attrNameLst>
                                          <p:attrName>style.visibility</p:attrName>
                                        </p:attrNameLst>
                                      </p:cBhvr>
                                      <p:to>
                                        <p:strVal val="visible"/>
                                      </p:to>
                                    </p:set>
                                    <p:animEffect transition="in" filter="fade">
                                      <p:cBhvr>
                                        <p:cTn id="32"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3776" y="463540"/>
            <a:ext cx="10326658" cy="1000685"/>
          </a:xfrm>
        </p:spPr>
        <p:txBody>
          <a:bodyPr/>
          <a:lstStyle/>
          <a:p>
            <a:pPr algn="ctr"/>
            <a:r>
              <a:rPr lang="en-AU" b="1" dirty="0">
                <a:solidFill>
                  <a:schemeClr val="accent1">
                    <a:lumMod val="75000"/>
                  </a:schemeClr>
                </a:solidFill>
                <a:latin typeface="Calibri" panose="020F0502020204030204" pitchFamily="34" charset="0"/>
                <a:cs typeface="Calibri" panose="020F0502020204030204" pitchFamily="34" charset="0"/>
              </a:rPr>
              <a:t>Writing the Introduction</a:t>
            </a:r>
          </a:p>
        </p:txBody>
      </p:sp>
      <p:sp>
        <p:nvSpPr>
          <p:cNvPr id="3" name="Text Placeholder 2"/>
          <p:cNvSpPr>
            <a:spLocks noGrp="1"/>
          </p:cNvSpPr>
          <p:nvPr>
            <p:ph type="body" idx="12"/>
          </p:nvPr>
        </p:nvSpPr>
        <p:spPr>
          <a:xfrm>
            <a:off x="335726" y="1318505"/>
            <a:ext cx="9400556" cy="4048055"/>
          </a:xfrm>
        </p:spPr>
        <p:txBody>
          <a:bodyPr/>
          <a:lstStyle/>
          <a:p>
            <a:pPr marL="0" indent="0">
              <a:spcAft>
                <a:spcPts val="0"/>
              </a:spcAft>
              <a:buNone/>
            </a:pPr>
            <a:r>
              <a:rPr lang="en-AU" sz="2400" dirty="0">
                <a:solidFill>
                  <a:schemeClr val="accent1"/>
                </a:solidFill>
                <a:latin typeface="Calibri" panose="020F0502020204030204" pitchFamily="34" charset="0"/>
                <a:cs typeface="Calibri" panose="020F0502020204030204" pitchFamily="34" charset="0"/>
              </a:rPr>
              <a:t>Although motivations for human behaviour have been widely studied, there is still considerable disagreement about what motivates us to behave in certain ways, and how best to influence motivation. </a:t>
            </a:r>
            <a:r>
              <a:rPr lang="en-AU" sz="2400" dirty="0">
                <a:solidFill>
                  <a:srgbClr val="7030A0"/>
                </a:solidFill>
                <a:latin typeface="Calibri" panose="020F0502020204030204" pitchFamily="34" charset="0"/>
                <a:cs typeface="Calibri" panose="020F0502020204030204" pitchFamily="34" charset="0"/>
              </a:rPr>
              <a:t>Although the literature covers a wide variety of such theories, this review will focus on four major themes which emerge repeatedly throughout the literature: incorporation of self-concept into traditional theories of motivation; the influence of rewards on motivation; internal forces of motivation; and narcissism as an essential component of motivation. While the literature presents these themes in a variety of contexts, this paper will primarily focus on their application to self-motivation. </a:t>
            </a:r>
            <a:r>
              <a:rPr lang="en-AU" sz="2400" dirty="0">
                <a:solidFill>
                  <a:schemeClr val="accent6">
                    <a:lumMod val="50000"/>
                  </a:schemeClr>
                </a:solidFill>
                <a:latin typeface="Calibri" panose="020F0502020204030204" pitchFamily="34" charset="0"/>
                <a:cs typeface="Calibri" panose="020F0502020204030204" pitchFamily="34" charset="0"/>
              </a:rPr>
              <a:t>The papers reviewed were selected based on having been published in peer-reviewed psychology journals within the last ten years.</a:t>
            </a:r>
          </a:p>
          <a:p>
            <a:pPr marL="0" indent="0">
              <a:lnSpc>
                <a:spcPct val="150000"/>
              </a:lnSpc>
              <a:spcAft>
                <a:spcPts val="0"/>
              </a:spcAft>
              <a:buNone/>
            </a:pPr>
            <a:endParaRPr lang="en-AU" sz="1800" dirty="0">
              <a:latin typeface="Calibri" panose="020F0502020204030204" pitchFamily="34" charset="0"/>
              <a:cs typeface="Calibri" panose="020F0502020204030204" pitchFamily="34" charset="0"/>
            </a:endParaRPr>
          </a:p>
        </p:txBody>
      </p:sp>
      <p:sp>
        <p:nvSpPr>
          <p:cNvPr id="4" name="TextBox 3"/>
          <p:cNvSpPr txBox="1"/>
          <p:nvPr/>
        </p:nvSpPr>
        <p:spPr>
          <a:xfrm>
            <a:off x="9833264" y="2703260"/>
            <a:ext cx="2272145" cy="1323439"/>
          </a:xfrm>
          <a:prstGeom prst="rect">
            <a:avLst/>
          </a:prstGeom>
          <a:noFill/>
          <a:ln>
            <a:solidFill>
              <a:schemeClr val="bg1"/>
            </a:solidFill>
          </a:ln>
        </p:spPr>
        <p:txBody>
          <a:bodyPr wrap="square" rtlCol="0">
            <a:spAutoFit/>
          </a:bodyPr>
          <a:lstStyle/>
          <a:p>
            <a:r>
              <a:rPr lang="en-AU" sz="2000" b="1" dirty="0">
                <a:solidFill>
                  <a:srgbClr val="7030A0"/>
                </a:solidFill>
                <a:latin typeface="Calibri" panose="020F0502020204030204" pitchFamily="34" charset="0"/>
                <a:cs typeface="Calibri" panose="020F0502020204030204" pitchFamily="34" charset="0"/>
              </a:rPr>
              <a:t>Narrows the focus by explaining which aspects of the topic will be covered.</a:t>
            </a:r>
          </a:p>
        </p:txBody>
      </p:sp>
      <p:sp>
        <p:nvSpPr>
          <p:cNvPr id="5" name="TextBox 4"/>
          <p:cNvSpPr txBox="1"/>
          <p:nvPr/>
        </p:nvSpPr>
        <p:spPr>
          <a:xfrm>
            <a:off x="9833264" y="4658674"/>
            <a:ext cx="2272145" cy="1015663"/>
          </a:xfrm>
          <a:prstGeom prst="rect">
            <a:avLst/>
          </a:prstGeom>
          <a:noFill/>
          <a:ln>
            <a:solidFill>
              <a:schemeClr val="bg1"/>
            </a:solidFill>
          </a:ln>
        </p:spPr>
        <p:txBody>
          <a:bodyPr wrap="square" rtlCol="0">
            <a:spAutoFit/>
          </a:bodyPr>
          <a:lstStyle/>
          <a:p>
            <a:r>
              <a:rPr lang="en-AU" sz="2000" b="1" dirty="0">
                <a:solidFill>
                  <a:schemeClr val="accent6">
                    <a:lumMod val="50000"/>
                  </a:schemeClr>
                </a:solidFill>
                <a:latin typeface="Calibri" panose="020F0502020204030204" pitchFamily="34" charset="0"/>
                <a:cs typeface="Calibri" panose="020F0502020204030204" pitchFamily="34" charset="0"/>
              </a:rPr>
              <a:t>Explains how the literature was selected.</a:t>
            </a:r>
          </a:p>
        </p:txBody>
      </p:sp>
      <p:sp>
        <p:nvSpPr>
          <p:cNvPr id="6" name="TextBox 5"/>
          <p:cNvSpPr txBox="1"/>
          <p:nvPr/>
        </p:nvSpPr>
        <p:spPr>
          <a:xfrm>
            <a:off x="9820315" y="1383345"/>
            <a:ext cx="2503304" cy="400110"/>
          </a:xfrm>
          <a:prstGeom prst="rect">
            <a:avLst/>
          </a:prstGeom>
          <a:noFill/>
          <a:ln>
            <a:solidFill>
              <a:schemeClr val="bg1"/>
            </a:solidFill>
          </a:ln>
        </p:spPr>
        <p:txBody>
          <a:bodyPr wrap="square" rtlCol="0">
            <a:spAutoFit/>
          </a:bodyPr>
          <a:lstStyle/>
          <a:p>
            <a:r>
              <a:rPr lang="en-AU" sz="2000" b="1" dirty="0">
                <a:solidFill>
                  <a:schemeClr val="accent1"/>
                </a:solidFill>
                <a:latin typeface="Calibri" panose="020F0502020204030204" pitchFamily="34" charset="0"/>
                <a:cs typeface="Calibri" panose="020F0502020204030204" pitchFamily="34" charset="0"/>
              </a:rPr>
              <a:t>Introduces the topic</a:t>
            </a:r>
          </a:p>
        </p:txBody>
      </p:sp>
    </p:spTree>
    <p:extLst>
      <p:ext uri="{BB962C8B-B14F-4D97-AF65-F5344CB8AC3E}">
        <p14:creationId xmlns:p14="http://schemas.microsoft.com/office/powerpoint/2010/main" val="627553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3776" y="266765"/>
            <a:ext cx="10326658" cy="1000685"/>
          </a:xfrm>
        </p:spPr>
        <p:txBody>
          <a:bodyPr/>
          <a:lstStyle/>
          <a:p>
            <a:pPr algn="ctr"/>
            <a:r>
              <a:rPr lang="en-AU" sz="4400" b="1" dirty="0">
                <a:solidFill>
                  <a:schemeClr val="accent1">
                    <a:lumMod val="75000"/>
                  </a:schemeClr>
                </a:solidFill>
                <a:latin typeface="Calibri" panose="020F0502020204030204" pitchFamily="34" charset="0"/>
                <a:cs typeface="Calibri" panose="020F0502020204030204" pitchFamily="34" charset="0"/>
              </a:rPr>
              <a:t>Body Paragraphs</a:t>
            </a:r>
          </a:p>
        </p:txBody>
      </p:sp>
      <p:sp>
        <p:nvSpPr>
          <p:cNvPr id="7" name="TextBox 6"/>
          <p:cNvSpPr txBox="1"/>
          <p:nvPr/>
        </p:nvSpPr>
        <p:spPr>
          <a:xfrm>
            <a:off x="615353" y="1413224"/>
            <a:ext cx="10961293" cy="4228850"/>
          </a:xfrm>
          <a:prstGeom prst="rect">
            <a:avLst/>
          </a:prstGeom>
          <a:noFill/>
        </p:spPr>
        <p:txBody>
          <a:bodyPr wrap="square" rtlCol="0">
            <a:spAutoFit/>
          </a:bodyPr>
          <a:lstStyle/>
          <a:p>
            <a:pPr marL="342900" lvl="0" indent="-342900" defTabSz="457200" fontAlgn="base">
              <a:spcBef>
                <a:spcPct val="20000"/>
              </a:spcBef>
              <a:spcAft>
                <a:spcPct val="0"/>
              </a:spcAft>
              <a:buFont typeface="Arial" charset="0"/>
              <a:buChar char="•"/>
            </a:pPr>
            <a:r>
              <a:rPr lang="en-US" sz="2400" dirty="0">
                <a:solidFill>
                  <a:schemeClr val="accent1">
                    <a:lumMod val="75000"/>
                  </a:schemeClr>
                </a:solidFill>
                <a:latin typeface="Calibri" pitchFamily="34" charset="0"/>
                <a:ea typeface="ＭＳ Ｐゴシック" pitchFamily="-109" charset="-128"/>
                <a:cs typeface="Calibri" pitchFamily="34" charset="0"/>
              </a:rPr>
              <a:t>The topic sentence introduces which aspect of the topic is covered in this paragraph.</a:t>
            </a:r>
          </a:p>
          <a:p>
            <a:pPr marL="342900" lvl="0" indent="-342900" defTabSz="457200" fontAlgn="base">
              <a:spcBef>
                <a:spcPct val="20000"/>
              </a:spcBef>
              <a:spcAft>
                <a:spcPct val="0"/>
              </a:spcAft>
              <a:buFont typeface="Arial" charset="0"/>
              <a:buChar char="•"/>
            </a:pPr>
            <a:endParaRPr lang="en-AU" sz="2400" dirty="0">
              <a:solidFill>
                <a:schemeClr val="accent1">
                  <a:lumMod val="75000"/>
                </a:schemeClr>
              </a:solidFill>
              <a:latin typeface="Calibri" pitchFamily="34" charset="0"/>
              <a:ea typeface="ＭＳ Ｐゴシック" pitchFamily="-109" charset="-128"/>
              <a:cs typeface="Calibri" pitchFamily="34" charset="0"/>
            </a:endParaRPr>
          </a:p>
          <a:p>
            <a:pPr marL="342900" lvl="0" indent="-342900" defTabSz="457200" fontAlgn="base">
              <a:spcBef>
                <a:spcPct val="20000"/>
              </a:spcBef>
              <a:spcAft>
                <a:spcPct val="0"/>
              </a:spcAft>
              <a:buFont typeface="Arial" charset="0"/>
              <a:buChar char="•"/>
            </a:pPr>
            <a:r>
              <a:rPr lang="en-US" sz="2400" dirty="0">
                <a:solidFill>
                  <a:schemeClr val="accent1">
                    <a:lumMod val="75000"/>
                  </a:schemeClr>
                </a:solidFill>
                <a:latin typeface="Calibri" pitchFamily="34" charset="0"/>
                <a:ea typeface="ＭＳ Ｐゴシック" pitchFamily="-109" charset="-128"/>
                <a:cs typeface="Calibri" pitchFamily="34" charset="0"/>
              </a:rPr>
              <a:t>The supporting sentences discuss different research on that aspect of the topic, showing where the writers agree or disagree.</a:t>
            </a:r>
          </a:p>
          <a:p>
            <a:pPr marL="342900" lvl="0" indent="-342900" defTabSz="457200" fontAlgn="base">
              <a:spcBef>
                <a:spcPct val="20000"/>
              </a:spcBef>
              <a:spcAft>
                <a:spcPct val="0"/>
              </a:spcAft>
              <a:buFont typeface="Arial" charset="0"/>
              <a:buChar char="•"/>
            </a:pPr>
            <a:endParaRPr lang="en-AU" sz="2400" dirty="0">
              <a:solidFill>
                <a:schemeClr val="accent1">
                  <a:lumMod val="75000"/>
                </a:schemeClr>
              </a:solidFill>
              <a:latin typeface="Calibri" pitchFamily="34" charset="0"/>
              <a:ea typeface="ＭＳ Ｐゴシック" pitchFamily="-109" charset="-128"/>
              <a:cs typeface="Calibri" pitchFamily="34" charset="0"/>
            </a:endParaRPr>
          </a:p>
          <a:p>
            <a:pPr marL="342900" lvl="0" indent="-342900" defTabSz="457200" fontAlgn="base">
              <a:spcBef>
                <a:spcPct val="20000"/>
              </a:spcBef>
              <a:spcAft>
                <a:spcPct val="0"/>
              </a:spcAft>
              <a:buFont typeface="Arial" charset="0"/>
              <a:buChar char="•"/>
            </a:pPr>
            <a:r>
              <a:rPr lang="en-US" sz="2400" dirty="0">
                <a:solidFill>
                  <a:schemeClr val="accent1">
                    <a:lumMod val="75000"/>
                  </a:schemeClr>
                </a:solidFill>
                <a:latin typeface="Calibri" pitchFamily="34" charset="0"/>
                <a:ea typeface="ＭＳ Ｐゴシック" pitchFamily="-109" charset="-128"/>
                <a:cs typeface="Calibri" pitchFamily="34" charset="0"/>
              </a:rPr>
              <a:t>Include your own comments about strengths, weaknesses or points of interest from the literature. </a:t>
            </a:r>
          </a:p>
          <a:p>
            <a:pPr marL="342900" lvl="0" indent="-342900" defTabSz="457200" fontAlgn="base">
              <a:spcBef>
                <a:spcPct val="20000"/>
              </a:spcBef>
              <a:spcAft>
                <a:spcPct val="0"/>
              </a:spcAft>
              <a:buFont typeface="Arial" charset="0"/>
              <a:buChar char="•"/>
            </a:pPr>
            <a:endParaRPr lang="en-US" sz="2400" dirty="0">
              <a:solidFill>
                <a:schemeClr val="accent1">
                  <a:lumMod val="75000"/>
                </a:schemeClr>
              </a:solidFill>
              <a:latin typeface="Calibri" pitchFamily="34" charset="0"/>
              <a:ea typeface="ＭＳ Ｐゴシック" pitchFamily="-109" charset="-128"/>
              <a:cs typeface="Calibri" pitchFamily="34" charset="0"/>
            </a:endParaRPr>
          </a:p>
          <a:p>
            <a:pPr marL="342900" lvl="0" indent="-342900" defTabSz="457200" fontAlgn="base">
              <a:spcBef>
                <a:spcPct val="20000"/>
              </a:spcBef>
              <a:spcAft>
                <a:spcPct val="0"/>
              </a:spcAft>
              <a:buFont typeface="Arial" charset="0"/>
              <a:buChar char="•"/>
            </a:pPr>
            <a:r>
              <a:rPr lang="en-US" sz="2400" dirty="0">
                <a:solidFill>
                  <a:schemeClr val="accent1">
                    <a:lumMod val="75000"/>
                  </a:schemeClr>
                </a:solidFill>
                <a:latin typeface="Calibri" pitchFamily="34" charset="0"/>
                <a:ea typeface="ＭＳ Ｐゴシック" pitchFamily="-109" charset="-128"/>
                <a:cs typeface="Calibri" pitchFamily="34" charset="0"/>
              </a:rPr>
              <a:t>The final sentence sums up what the literature says about this aspect of the topic and/or links to the topic covered in the next paragraph.</a:t>
            </a:r>
          </a:p>
        </p:txBody>
      </p:sp>
      <p:sp>
        <p:nvSpPr>
          <p:cNvPr id="3" name="TextBox 2">
            <a:extLst>
              <a:ext uri="{FF2B5EF4-FFF2-40B4-BE49-F238E27FC236}">
                <a16:creationId xmlns:a16="http://schemas.microsoft.com/office/drawing/2014/main" id="{DCBBBF42-F99A-4303-BF2E-D8D69303113E}"/>
              </a:ext>
            </a:extLst>
          </p:cNvPr>
          <p:cNvSpPr txBox="1"/>
          <p:nvPr/>
        </p:nvSpPr>
        <p:spPr>
          <a:xfrm>
            <a:off x="681788" y="1199890"/>
            <a:ext cx="10828421" cy="4431983"/>
          </a:xfrm>
          <a:prstGeom prst="rect">
            <a:avLst/>
          </a:prstGeom>
          <a:solidFill>
            <a:schemeClr val="bg1"/>
          </a:solidFill>
        </p:spPr>
        <p:txBody>
          <a:bodyPr wrap="square" rtlCol="0">
            <a:spAutoFit/>
          </a:bodyPr>
          <a:lstStyle/>
          <a:p>
            <a:pPr algn="just"/>
            <a:endParaRPr lang="en-US" sz="4400" dirty="0">
              <a:solidFill>
                <a:schemeClr val="accent1">
                  <a:lumMod val="75000"/>
                </a:schemeClr>
              </a:solidFill>
              <a:latin typeface="Calibri" pitchFamily="34" charset="0"/>
              <a:ea typeface="ＭＳ Ｐゴシック" pitchFamily="-109" charset="-128"/>
              <a:cs typeface="Calibri" pitchFamily="34" charset="0"/>
            </a:endParaRPr>
          </a:p>
          <a:p>
            <a:pPr algn="just"/>
            <a:r>
              <a:rPr lang="en-US" sz="4400" dirty="0">
                <a:solidFill>
                  <a:schemeClr val="accent1">
                    <a:lumMod val="75000"/>
                  </a:schemeClr>
                </a:solidFill>
                <a:latin typeface="Calibri" pitchFamily="34" charset="0"/>
                <a:ea typeface="ＭＳ Ｐゴシック" pitchFamily="-109" charset="-128"/>
                <a:cs typeface="Calibri" pitchFamily="34" charset="0"/>
              </a:rPr>
              <a:t>Remember that each paragraph (or section) should discuss a different aspect of the literature, rather than focusing on a particular paper that you’ve read.</a:t>
            </a:r>
          </a:p>
          <a:p>
            <a:pPr algn="just"/>
            <a:endParaRPr lang="en-US" sz="4400" dirty="0">
              <a:solidFill>
                <a:schemeClr val="accent1">
                  <a:lumMod val="75000"/>
                </a:schemeClr>
              </a:solidFill>
              <a:latin typeface="Calibri" pitchFamily="34" charset="0"/>
              <a:ea typeface="ＭＳ Ｐゴシック" pitchFamily="-109" charset="-128"/>
              <a:cs typeface="Calibri" pitchFamily="34" charset="0"/>
            </a:endParaRPr>
          </a:p>
          <a:p>
            <a:endParaRPr lang="en-AU" dirty="0"/>
          </a:p>
        </p:txBody>
      </p:sp>
    </p:spTree>
    <p:extLst>
      <p:ext uri="{BB962C8B-B14F-4D97-AF65-F5344CB8AC3E}">
        <p14:creationId xmlns:p14="http://schemas.microsoft.com/office/powerpoint/2010/main" val="1896848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Effect transition="in" filter="fade">
                                      <p:cBhvr>
                                        <p:cTn id="17" dur="500"/>
                                        <p:tgtEl>
                                          <p:spTgt spid="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6" end="6"/>
                                            </p:txEl>
                                          </p:spTgt>
                                        </p:tgtEl>
                                        <p:attrNameLst>
                                          <p:attrName>style.visibility</p:attrName>
                                        </p:attrNameLst>
                                      </p:cBhvr>
                                      <p:to>
                                        <p:strVal val="visible"/>
                                      </p:to>
                                    </p:set>
                                    <p:animEffect transition="in" filter="fade">
                                      <p:cBhvr>
                                        <p:cTn id="22" dur="500"/>
                                        <p:tgtEl>
                                          <p:spTgt spid="7">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7313" y="467958"/>
            <a:ext cx="10326658" cy="1000685"/>
          </a:xfrm>
        </p:spPr>
        <p:txBody>
          <a:bodyPr/>
          <a:lstStyle/>
          <a:p>
            <a:pPr algn="ctr"/>
            <a:r>
              <a:rPr lang="en-AU" b="1" dirty="0">
                <a:solidFill>
                  <a:schemeClr val="accent1">
                    <a:lumMod val="75000"/>
                  </a:schemeClr>
                </a:solidFill>
                <a:latin typeface="Calibri" panose="020F0502020204030204" pitchFamily="34" charset="0"/>
                <a:cs typeface="Calibri" panose="020F0502020204030204" pitchFamily="34" charset="0"/>
              </a:rPr>
              <a:t>Example: Paragraph Structure</a:t>
            </a:r>
          </a:p>
        </p:txBody>
      </p:sp>
      <p:sp>
        <p:nvSpPr>
          <p:cNvPr id="7" name="TextBox 6"/>
          <p:cNvSpPr txBox="1"/>
          <p:nvPr/>
        </p:nvSpPr>
        <p:spPr>
          <a:xfrm>
            <a:off x="158042" y="1468643"/>
            <a:ext cx="9502793" cy="4524315"/>
          </a:xfrm>
          <a:prstGeom prst="rect">
            <a:avLst/>
          </a:prstGeom>
          <a:noFill/>
        </p:spPr>
        <p:txBody>
          <a:bodyPr wrap="square" rtlCol="0">
            <a:spAutoFit/>
          </a:bodyPr>
          <a:lstStyle/>
          <a:p>
            <a:pPr lvl="0" defTabSz="457200" fontAlgn="base">
              <a:spcBef>
                <a:spcPct val="20000"/>
              </a:spcBef>
              <a:spcAft>
                <a:spcPct val="0"/>
              </a:spcAft>
            </a:pPr>
            <a:r>
              <a:rPr lang="en-US" sz="2400" dirty="0">
                <a:solidFill>
                  <a:srgbClr val="E68900"/>
                </a:solidFill>
                <a:latin typeface="Calibri" panose="020F0502020204030204" pitchFamily="34" charset="0"/>
                <a:ea typeface="ＭＳ Ｐゴシック" pitchFamily="-109" charset="-128"/>
                <a:cs typeface="Calibri" panose="020F0502020204030204" pitchFamily="34" charset="0"/>
              </a:rPr>
              <a:t>By its very nature, motivation requires a degree of individual satisfaction or narcissism. </a:t>
            </a:r>
            <a:r>
              <a:rPr lang="en-US" sz="2400" dirty="0">
                <a:solidFill>
                  <a:srgbClr val="0070C0"/>
                </a:solidFill>
                <a:latin typeface="Calibri" panose="020F0502020204030204" pitchFamily="34" charset="0"/>
                <a:ea typeface="ＭＳ Ｐゴシック" pitchFamily="-109" charset="-128"/>
                <a:cs typeface="Calibri" panose="020F0502020204030204" pitchFamily="34" charset="0"/>
              </a:rPr>
              <a:t>Robbins, Millet, </a:t>
            </a:r>
            <a:r>
              <a:rPr lang="en-US" sz="2400" dirty="0" err="1">
                <a:solidFill>
                  <a:srgbClr val="0070C0"/>
                </a:solidFill>
                <a:latin typeface="Calibri" panose="020F0502020204030204" pitchFamily="34" charset="0"/>
                <a:ea typeface="ＭＳ Ｐゴシック" pitchFamily="-109" charset="-128"/>
                <a:cs typeface="Calibri" panose="020F0502020204030204" pitchFamily="34" charset="0"/>
              </a:rPr>
              <a:t>Cacioppe</a:t>
            </a:r>
            <a:r>
              <a:rPr lang="en-US" sz="2400" dirty="0">
                <a:solidFill>
                  <a:srgbClr val="0070C0"/>
                </a:solidFill>
                <a:latin typeface="Calibri" panose="020F0502020204030204" pitchFamily="34" charset="0"/>
                <a:ea typeface="ＭＳ Ｐゴシック" pitchFamily="-109" charset="-128"/>
                <a:cs typeface="Calibri" panose="020F0502020204030204" pitchFamily="34" charset="0"/>
              </a:rPr>
              <a:t> and Waters-Marsh (1998) suggest that motivation has, at its basis, the need to focus on and please the self. This is supported by Shaw, Shapard and Waugaman (2000) who contend that this narcissistic drive is based on the human effort to find personal significance in life. </a:t>
            </a:r>
            <a:r>
              <a:rPr lang="en-US" sz="2400" dirty="0">
                <a:solidFill>
                  <a:prstClr val="black"/>
                </a:solidFill>
                <a:latin typeface="Calibri" panose="020F0502020204030204" pitchFamily="34" charset="0"/>
                <a:ea typeface="ＭＳ Ｐゴシック" pitchFamily="-109" charset="-128"/>
                <a:cs typeface="Calibri" panose="020F0502020204030204" pitchFamily="34" charset="0"/>
              </a:rPr>
              <a:t>It can be argued that the desire to improve one’s status is a highly motivational force, and is central to the idea of narcissistic motivation. The narcissistic motivational strategies put forward by Shaw et al. (2000) are concerned with motivation for life in general, but may also have applications in the context of work.</a:t>
            </a:r>
            <a:r>
              <a:rPr lang="en-US" sz="2400" dirty="0">
                <a:solidFill>
                  <a:srgbClr val="C00000"/>
                </a:solidFill>
                <a:latin typeface="Calibri" panose="020F0502020204030204" pitchFamily="34" charset="0"/>
                <a:ea typeface="ＭＳ Ｐゴシック" pitchFamily="-109" charset="-128"/>
                <a:cs typeface="Calibri" panose="020F0502020204030204" pitchFamily="34" charset="0"/>
              </a:rPr>
              <a:t> These strategies, with their focus on personal needs, demonstrate that narcissism is an essential component of motivation.  </a:t>
            </a:r>
          </a:p>
        </p:txBody>
      </p:sp>
      <p:sp>
        <p:nvSpPr>
          <p:cNvPr id="3" name="Rectangle 2"/>
          <p:cNvSpPr/>
          <p:nvPr/>
        </p:nvSpPr>
        <p:spPr>
          <a:xfrm>
            <a:off x="2108426" y="6279285"/>
            <a:ext cx="7633885" cy="369332"/>
          </a:xfrm>
          <a:prstGeom prst="rect">
            <a:avLst/>
          </a:prstGeom>
        </p:spPr>
        <p:txBody>
          <a:bodyPr wrap="square">
            <a:spAutoFit/>
          </a:bodyPr>
          <a:lstStyle/>
          <a:p>
            <a:r>
              <a:rPr lang="en-US" b="1" u="sng" dirty="0">
                <a:solidFill>
                  <a:schemeClr val="bg1"/>
                </a:solidFill>
                <a:latin typeface="Calibri" panose="020F0502020204030204" pitchFamily="34" charset="0"/>
                <a:cs typeface="Calibri" panose="020F0502020204030204" pitchFamily="34" charset="0"/>
              </a:rPr>
              <a:t>Source: </a:t>
            </a:r>
            <a:r>
              <a:rPr lang="en-US" u="sng" dirty="0">
                <a:solidFill>
                  <a:schemeClr val="bg1"/>
                </a:solidFill>
                <a:latin typeface="Calibri" panose="020F0502020204030204" pitchFamily="34" charset="0"/>
                <a:cs typeface="Calibri" panose="020F0502020204030204" pitchFamily="34" charset="0"/>
              </a:rPr>
              <a:t>emedia.rmit.edu.au/</a:t>
            </a:r>
            <a:r>
              <a:rPr lang="en-US" u="sng" dirty="0" err="1">
                <a:solidFill>
                  <a:schemeClr val="bg1"/>
                </a:solidFill>
                <a:latin typeface="Calibri" panose="020F0502020204030204" pitchFamily="34" charset="0"/>
                <a:cs typeface="Calibri" panose="020F0502020204030204" pitchFamily="34" charset="0"/>
              </a:rPr>
              <a:t>learninglab</a:t>
            </a:r>
            <a:r>
              <a:rPr lang="en-US" u="sng" dirty="0">
                <a:solidFill>
                  <a:schemeClr val="bg1"/>
                </a:solidFill>
                <a:latin typeface="Calibri" panose="020F0502020204030204" pitchFamily="34" charset="0"/>
                <a:cs typeface="Calibri" panose="020F0502020204030204" pitchFamily="34" charset="0"/>
              </a:rPr>
              <a:t>/content/literature-review-overview</a:t>
            </a:r>
            <a:endParaRPr lang="en-AU" dirty="0">
              <a:solidFill>
                <a:schemeClr val="bg1"/>
              </a:solidFill>
              <a:latin typeface="Calibri" panose="020F0502020204030204" pitchFamily="34" charset="0"/>
              <a:cs typeface="Calibri" panose="020F0502020204030204" pitchFamily="34" charset="0"/>
            </a:endParaRPr>
          </a:p>
        </p:txBody>
      </p:sp>
      <p:sp>
        <p:nvSpPr>
          <p:cNvPr id="4" name="TextBox 3"/>
          <p:cNvSpPr txBox="1"/>
          <p:nvPr/>
        </p:nvSpPr>
        <p:spPr>
          <a:xfrm>
            <a:off x="9742311" y="1306144"/>
            <a:ext cx="2449689" cy="923330"/>
          </a:xfrm>
          <a:prstGeom prst="rect">
            <a:avLst/>
          </a:prstGeom>
          <a:noFill/>
          <a:ln>
            <a:solidFill>
              <a:schemeClr val="accent6"/>
            </a:solidFill>
          </a:ln>
        </p:spPr>
        <p:txBody>
          <a:bodyPr wrap="square" rtlCol="0">
            <a:spAutoFit/>
          </a:bodyPr>
          <a:lstStyle/>
          <a:p>
            <a:r>
              <a:rPr lang="en-AU" b="1" dirty="0">
                <a:solidFill>
                  <a:schemeClr val="accent6"/>
                </a:solidFill>
                <a:latin typeface="Calibri" panose="020F0502020204030204" pitchFamily="34" charset="0"/>
                <a:cs typeface="Calibri" panose="020F0502020204030204" pitchFamily="34" charset="0"/>
              </a:rPr>
              <a:t>Topic sentence outlines the key point for this paragraph</a:t>
            </a:r>
          </a:p>
        </p:txBody>
      </p:sp>
      <p:sp>
        <p:nvSpPr>
          <p:cNvPr id="8" name="TextBox 7"/>
          <p:cNvSpPr txBox="1"/>
          <p:nvPr/>
        </p:nvSpPr>
        <p:spPr>
          <a:xfrm>
            <a:off x="9742311" y="2464587"/>
            <a:ext cx="2449689" cy="1200329"/>
          </a:xfrm>
          <a:prstGeom prst="rect">
            <a:avLst/>
          </a:prstGeom>
          <a:noFill/>
          <a:ln>
            <a:solidFill>
              <a:srgbClr val="0070C0"/>
            </a:solidFill>
          </a:ln>
        </p:spPr>
        <p:txBody>
          <a:bodyPr wrap="square" rtlCol="0">
            <a:spAutoFit/>
          </a:bodyPr>
          <a:lstStyle/>
          <a:p>
            <a:r>
              <a:rPr lang="en-AU" b="1" dirty="0">
                <a:solidFill>
                  <a:srgbClr val="0070C0"/>
                </a:solidFill>
                <a:latin typeface="Calibri" panose="020F0502020204030204" pitchFamily="34" charset="0"/>
                <a:cs typeface="Calibri" panose="020F0502020204030204" pitchFamily="34" charset="0"/>
              </a:rPr>
              <a:t>Supporting sentences show what the research says about this aspect of the topic</a:t>
            </a:r>
          </a:p>
        </p:txBody>
      </p:sp>
      <p:sp>
        <p:nvSpPr>
          <p:cNvPr id="10" name="TextBox 9"/>
          <p:cNvSpPr txBox="1"/>
          <p:nvPr/>
        </p:nvSpPr>
        <p:spPr>
          <a:xfrm>
            <a:off x="9742311" y="5066655"/>
            <a:ext cx="2449689" cy="369332"/>
          </a:xfrm>
          <a:prstGeom prst="rect">
            <a:avLst/>
          </a:prstGeom>
          <a:noFill/>
          <a:ln>
            <a:solidFill>
              <a:srgbClr val="C00000"/>
            </a:solidFill>
          </a:ln>
        </p:spPr>
        <p:txBody>
          <a:bodyPr wrap="square" rtlCol="0">
            <a:spAutoFit/>
          </a:bodyPr>
          <a:lstStyle/>
          <a:p>
            <a:r>
              <a:rPr lang="en-AU" b="1" dirty="0">
                <a:solidFill>
                  <a:srgbClr val="C00000"/>
                </a:solidFill>
                <a:latin typeface="Calibri" panose="020F0502020204030204" pitchFamily="34" charset="0"/>
                <a:cs typeface="Calibri" panose="020F0502020204030204" pitchFamily="34" charset="0"/>
              </a:rPr>
              <a:t>Concluding statement</a:t>
            </a:r>
          </a:p>
        </p:txBody>
      </p:sp>
      <p:sp>
        <p:nvSpPr>
          <p:cNvPr id="11" name="TextBox 10"/>
          <p:cNvSpPr txBox="1"/>
          <p:nvPr/>
        </p:nvSpPr>
        <p:spPr>
          <a:xfrm>
            <a:off x="9742311" y="3946359"/>
            <a:ext cx="2449689" cy="646331"/>
          </a:xfrm>
          <a:prstGeom prst="rect">
            <a:avLst/>
          </a:prstGeom>
          <a:noFill/>
          <a:ln>
            <a:solidFill>
              <a:schemeClr val="tx1"/>
            </a:solidFill>
          </a:ln>
        </p:spPr>
        <p:txBody>
          <a:bodyPr wrap="square" rtlCol="0">
            <a:spAutoFit/>
          </a:bodyPr>
          <a:lstStyle/>
          <a:p>
            <a:r>
              <a:rPr lang="en-AU" b="1" dirty="0">
                <a:latin typeface="Calibri" panose="020F0502020204030204" pitchFamily="34" charset="0"/>
                <a:cs typeface="Calibri" panose="020F0502020204030204" pitchFamily="34" charset="0"/>
              </a:rPr>
              <a:t>The writer then gives their own perspective</a:t>
            </a:r>
          </a:p>
        </p:txBody>
      </p:sp>
    </p:spTree>
    <p:extLst>
      <p:ext uri="{BB962C8B-B14F-4D97-AF65-F5344CB8AC3E}">
        <p14:creationId xmlns:p14="http://schemas.microsoft.com/office/powerpoint/2010/main" val="1379104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0"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AA11B-14BF-6548-992A-91D5A345FF42}"/>
              </a:ext>
            </a:extLst>
          </p:cNvPr>
          <p:cNvSpPr>
            <a:spLocks noGrp="1"/>
          </p:cNvSpPr>
          <p:nvPr>
            <p:ph type="ctrTitle"/>
          </p:nvPr>
        </p:nvSpPr>
        <p:spPr>
          <a:xfrm>
            <a:off x="627854" y="1219200"/>
            <a:ext cx="7574314" cy="1524000"/>
          </a:xfrm>
        </p:spPr>
        <p:txBody>
          <a:bodyPr/>
          <a:lstStyle/>
          <a:p>
            <a:pPr>
              <a:lnSpc>
                <a:spcPct val="150000"/>
              </a:lnSpc>
            </a:pPr>
            <a:r>
              <a:rPr lang="en-US" sz="4400" b="1" dirty="0">
                <a:latin typeface="Calibri" panose="020F0502020204030204" pitchFamily="34" charset="0"/>
                <a:cs typeface="Calibri" panose="020F0502020204030204" pitchFamily="34" charset="0"/>
              </a:rPr>
              <a:t>Workshop Objectives </a:t>
            </a:r>
            <a:br>
              <a:rPr lang="en-US" sz="4400" b="1" dirty="0">
                <a:latin typeface="Calibri" panose="020F0502020204030204" pitchFamily="34" charset="0"/>
                <a:cs typeface="Calibri" panose="020F0502020204030204" pitchFamily="34" charset="0"/>
              </a:rPr>
            </a:br>
            <a:endParaRPr lang="en-US" sz="2000" dirty="0">
              <a:solidFill>
                <a:schemeClr val="bg1"/>
              </a:solidFill>
              <a:latin typeface="Calibri" panose="020F0502020204030204" pitchFamily="34" charset="0"/>
              <a:cs typeface="Calibri" panose="020F0502020204030204" pitchFamily="34" charset="0"/>
            </a:endParaRPr>
          </a:p>
        </p:txBody>
      </p:sp>
      <p:sp>
        <p:nvSpPr>
          <p:cNvPr id="3" name="Subtitle 2">
            <a:extLst>
              <a:ext uri="{FF2B5EF4-FFF2-40B4-BE49-F238E27FC236}">
                <a16:creationId xmlns:a16="http://schemas.microsoft.com/office/drawing/2014/main" id="{F94E1A75-FE14-6846-BE5B-20C4B6B4FC6A}"/>
              </a:ext>
            </a:extLst>
          </p:cNvPr>
          <p:cNvSpPr>
            <a:spLocks noGrp="1"/>
          </p:cNvSpPr>
          <p:nvPr>
            <p:ph type="subTitle" idx="1"/>
          </p:nvPr>
        </p:nvSpPr>
        <p:spPr>
          <a:xfrm>
            <a:off x="523945" y="2899064"/>
            <a:ext cx="5468145" cy="3103611"/>
          </a:xfrm>
        </p:spPr>
        <p:txBody>
          <a:bodyPr/>
          <a:lstStyle/>
          <a:p>
            <a:pPr marL="457200" indent="-457200">
              <a:lnSpc>
                <a:spcPct val="100000"/>
              </a:lnSpc>
              <a:buFont typeface="Arial" panose="020B0604020202020204" pitchFamily="34" charset="0"/>
              <a:buChar char="•"/>
            </a:pPr>
            <a:r>
              <a:rPr lang="en-AU" sz="2600" dirty="0">
                <a:latin typeface="Calibri" panose="020F0502020204030204" pitchFamily="34" charset="0"/>
                <a:cs typeface="Calibri" panose="020F0502020204030204" pitchFamily="34" charset="0"/>
              </a:rPr>
              <a:t>To examine the process for developing your literature review </a:t>
            </a:r>
          </a:p>
          <a:p>
            <a:pPr marL="457200" indent="-457200">
              <a:lnSpc>
                <a:spcPct val="100000"/>
              </a:lnSpc>
              <a:buFont typeface="Arial" panose="020B0604020202020204" pitchFamily="34" charset="0"/>
              <a:buChar char="•"/>
            </a:pPr>
            <a:endParaRPr lang="en-AU" sz="3600" dirty="0">
              <a:latin typeface="Calibri" panose="020F0502020204030204" pitchFamily="34" charset="0"/>
              <a:cs typeface="Calibri" panose="020F0502020204030204" pitchFamily="34" charset="0"/>
            </a:endParaRPr>
          </a:p>
          <a:p>
            <a:pPr marL="457200" indent="-457200">
              <a:lnSpc>
                <a:spcPct val="100000"/>
              </a:lnSpc>
              <a:buFont typeface="Arial" panose="020B0604020202020204" pitchFamily="34" charset="0"/>
              <a:buChar char="•"/>
            </a:pPr>
            <a:r>
              <a:rPr lang="en-AU" sz="2600" dirty="0">
                <a:latin typeface="Calibri" panose="020F0502020204030204" pitchFamily="34" charset="0"/>
                <a:cs typeface="Calibri" panose="020F0502020204030204" pitchFamily="34" charset="0"/>
              </a:rPr>
              <a:t>To analyse the structure of effective introductions and body paragraphs for a literature review</a:t>
            </a:r>
          </a:p>
        </p:txBody>
      </p:sp>
    </p:spTree>
    <p:extLst>
      <p:ext uri="{BB962C8B-B14F-4D97-AF65-F5344CB8AC3E}">
        <p14:creationId xmlns:p14="http://schemas.microsoft.com/office/powerpoint/2010/main" val="2306038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7313" y="467958"/>
            <a:ext cx="10326658" cy="1000685"/>
          </a:xfrm>
        </p:spPr>
        <p:txBody>
          <a:bodyPr/>
          <a:lstStyle/>
          <a:p>
            <a:pPr algn="ctr"/>
            <a:r>
              <a:rPr lang="en-AU" b="1" dirty="0">
                <a:solidFill>
                  <a:schemeClr val="accent1">
                    <a:lumMod val="75000"/>
                  </a:schemeClr>
                </a:solidFill>
                <a:latin typeface="Calibri" panose="020F0502020204030204" pitchFamily="34" charset="0"/>
                <a:cs typeface="Calibri" panose="020F0502020204030204" pitchFamily="34" charset="0"/>
              </a:rPr>
              <a:t>Example: Student Analysis</a:t>
            </a:r>
          </a:p>
        </p:txBody>
      </p:sp>
      <p:sp>
        <p:nvSpPr>
          <p:cNvPr id="7" name="TextBox 6"/>
          <p:cNvSpPr txBox="1"/>
          <p:nvPr/>
        </p:nvSpPr>
        <p:spPr>
          <a:xfrm>
            <a:off x="1038384" y="1628251"/>
            <a:ext cx="9321352" cy="3970318"/>
          </a:xfrm>
          <a:prstGeom prst="rect">
            <a:avLst/>
          </a:prstGeom>
          <a:noFill/>
        </p:spPr>
        <p:txBody>
          <a:bodyPr wrap="square" rtlCol="0">
            <a:spAutoFit/>
          </a:bodyPr>
          <a:lstStyle/>
          <a:p>
            <a:pPr lvl="0" defTabSz="457200" fontAlgn="base">
              <a:lnSpc>
                <a:spcPct val="150000"/>
              </a:lnSpc>
              <a:spcBef>
                <a:spcPct val="20000"/>
              </a:spcBef>
              <a:spcAft>
                <a:spcPct val="0"/>
              </a:spcAft>
            </a:pPr>
            <a:r>
              <a:rPr lang="en-US" sz="2400" dirty="0">
                <a:solidFill>
                  <a:schemeClr val="accent6"/>
                </a:solidFill>
                <a:latin typeface="Calibri" panose="020F0502020204030204" pitchFamily="34" charset="0"/>
                <a:ea typeface="ＭＳ Ｐゴシック" pitchFamily="-109" charset="-128"/>
                <a:cs typeface="Calibri" panose="020F0502020204030204" pitchFamily="34" charset="0"/>
              </a:rPr>
              <a:t>According to Robbins, Millett, Cacioppe and Waters-Marsh (1998), the early theories of motivation were concerned with need satisfaction. </a:t>
            </a:r>
            <a:r>
              <a:rPr lang="en-US" sz="2400" dirty="0">
                <a:solidFill>
                  <a:srgbClr val="00B0F0"/>
                </a:solidFill>
                <a:latin typeface="Calibri" panose="020F0502020204030204" pitchFamily="34" charset="0"/>
                <a:ea typeface="ＭＳ Ｐゴシック" pitchFamily="-109" charset="-128"/>
                <a:cs typeface="Calibri" panose="020F0502020204030204" pitchFamily="34" charset="0"/>
              </a:rPr>
              <a:t>Current thinking does not discount these theories, but simply builds upon them to include a self concept</a:t>
            </a:r>
            <a:r>
              <a:rPr lang="en-US" sz="2400" dirty="0">
                <a:latin typeface="Calibri" panose="020F0502020204030204" pitchFamily="34" charset="0"/>
                <a:ea typeface="ＭＳ Ｐゴシック" pitchFamily="-109" charset="-128"/>
                <a:cs typeface="Calibri" panose="020F0502020204030204" pitchFamily="34" charset="0"/>
              </a:rPr>
              <a:t>. </a:t>
            </a:r>
            <a:r>
              <a:rPr lang="en-US" sz="2400" dirty="0">
                <a:solidFill>
                  <a:srgbClr val="C00000"/>
                </a:solidFill>
                <a:latin typeface="Calibri" panose="020F0502020204030204" pitchFamily="34" charset="0"/>
                <a:ea typeface="ＭＳ Ｐゴシック" pitchFamily="-109" charset="-128"/>
                <a:cs typeface="Calibri" panose="020F0502020204030204" pitchFamily="34" charset="0"/>
              </a:rPr>
              <a:t>Leonard, Beauvais and Scholl (1999) argue that</a:t>
            </a:r>
            <a:r>
              <a:rPr lang="en-US" sz="2400" dirty="0">
                <a:latin typeface="Calibri" panose="020F0502020204030204" pitchFamily="34" charset="0"/>
                <a:ea typeface="ＭＳ Ｐゴシック" pitchFamily="-109" charset="-128"/>
                <a:cs typeface="Calibri" panose="020F0502020204030204" pitchFamily="34" charset="0"/>
              </a:rPr>
              <a:t> </a:t>
            </a:r>
            <a:r>
              <a:rPr lang="en-US" sz="2400" dirty="0">
                <a:solidFill>
                  <a:srgbClr val="C00000"/>
                </a:solidFill>
                <a:latin typeface="Calibri" panose="020F0502020204030204" pitchFamily="34" charset="0"/>
                <a:ea typeface="ＭＳ Ｐゴシック" pitchFamily="-109" charset="-128"/>
                <a:cs typeface="Calibri" panose="020F0502020204030204" pitchFamily="34" charset="0"/>
              </a:rPr>
              <a:t>there are three elements to self-perception: </a:t>
            </a:r>
            <a:r>
              <a:rPr lang="en-AU" sz="2400" dirty="0">
                <a:solidFill>
                  <a:srgbClr val="C00000"/>
                </a:solidFill>
                <a:latin typeface="Calibri" panose="020F0502020204030204" pitchFamily="34" charset="0"/>
                <a:cs typeface="Calibri" panose="020F0502020204030204" pitchFamily="34" charset="0"/>
              </a:rPr>
              <a:t>traits, competencies and values. </a:t>
            </a:r>
            <a:r>
              <a:rPr lang="en-US" sz="2400" dirty="0">
                <a:solidFill>
                  <a:srgbClr val="00B050"/>
                </a:solidFill>
                <a:latin typeface="Calibri" panose="020F0502020204030204" pitchFamily="34" charset="0"/>
                <a:ea typeface="ＭＳ Ｐゴシック" pitchFamily="-109" charset="-128"/>
                <a:cs typeface="Calibri" panose="020F0502020204030204" pitchFamily="34" charset="0"/>
              </a:rPr>
              <a:t>These three elements can be seen as a </a:t>
            </a:r>
            <a:r>
              <a:rPr lang="en-US" sz="2400" b="1" dirty="0">
                <a:solidFill>
                  <a:srgbClr val="00B050"/>
                </a:solidFill>
                <a:latin typeface="Calibri" panose="020F0502020204030204" pitchFamily="34" charset="0"/>
                <a:ea typeface="ＭＳ Ｐゴシック" pitchFamily="-109" charset="-128"/>
                <a:cs typeface="Calibri" panose="020F0502020204030204" pitchFamily="34" charset="0"/>
              </a:rPr>
              <a:t>further development </a:t>
            </a:r>
            <a:r>
              <a:rPr lang="en-US" sz="2400" dirty="0">
                <a:solidFill>
                  <a:srgbClr val="00B050"/>
                </a:solidFill>
                <a:latin typeface="Calibri" panose="020F0502020204030204" pitchFamily="34" charset="0"/>
                <a:ea typeface="ＭＳ Ｐゴシック" pitchFamily="-109" charset="-128"/>
                <a:cs typeface="Calibri" panose="020F0502020204030204" pitchFamily="34" charset="0"/>
              </a:rPr>
              <a:t>of Eunson’s original concept of ‘money as motivator’. </a:t>
            </a:r>
          </a:p>
        </p:txBody>
      </p:sp>
      <p:sp>
        <p:nvSpPr>
          <p:cNvPr id="3" name="Rectangle 2"/>
          <p:cNvSpPr/>
          <p:nvPr/>
        </p:nvSpPr>
        <p:spPr>
          <a:xfrm>
            <a:off x="1905656" y="6361241"/>
            <a:ext cx="8029971" cy="369332"/>
          </a:xfrm>
          <a:prstGeom prst="rect">
            <a:avLst/>
          </a:prstGeom>
        </p:spPr>
        <p:txBody>
          <a:bodyPr wrap="square">
            <a:spAutoFit/>
          </a:bodyPr>
          <a:lstStyle/>
          <a:p>
            <a:r>
              <a:rPr lang="en-US" b="1" dirty="0">
                <a:solidFill>
                  <a:schemeClr val="bg1"/>
                </a:solidFill>
                <a:latin typeface="Calibri" panose="020F0502020204030204" pitchFamily="34" charset="0"/>
                <a:cs typeface="Calibri" panose="020F0502020204030204" pitchFamily="34" charset="0"/>
              </a:rPr>
              <a:t>Adapted from: </a:t>
            </a:r>
            <a:r>
              <a:rPr lang="en-US" dirty="0">
                <a:solidFill>
                  <a:schemeClr val="bg1"/>
                </a:solidFill>
                <a:latin typeface="Calibri" panose="020F0502020204030204" pitchFamily="34" charset="0"/>
                <a:cs typeface="Calibri" panose="020F0502020204030204" pitchFamily="34" charset="0"/>
              </a:rPr>
              <a:t>emedia.rmit.edu.au/learninglab/content/literature-review-overview</a:t>
            </a:r>
            <a:endParaRPr lang="en-AU" dirty="0">
              <a:solidFill>
                <a:schemeClr val="bg1"/>
              </a:solidFill>
              <a:latin typeface="Calibri" panose="020F0502020204030204" pitchFamily="34" charset="0"/>
              <a:cs typeface="Calibri" panose="020F0502020204030204" pitchFamily="34" charset="0"/>
            </a:endParaRPr>
          </a:p>
        </p:txBody>
      </p:sp>
      <p:sp>
        <p:nvSpPr>
          <p:cNvPr id="4" name="TextBox 3"/>
          <p:cNvSpPr txBox="1"/>
          <p:nvPr/>
        </p:nvSpPr>
        <p:spPr>
          <a:xfrm>
            <a:off x="323532" y="767407"/>
            <a:ext cx="2378106" cy="646331"/>
          </a:xfrm>
          <a:prstGeom prst="rect">
            <a:avLst/>
          </a:prstGeom>
          <a:noFill/>
          <a:ln>
            <a:solidFill>
              <a:schemeClr val="accent6"/>
            </a:solidFill>
          </a:ln>
        </p:spPr>
        <p:txBody>
          <a:bodyPr wrap="square" rtlCol="0">
            <a:spAutoFit/>
          </a:bodyPr>
          <a:lstStyle/>
          <a:p>
            <a:r>
              <a:rPr lang="en-AU" b="1" dirty="0">
                <a:solidFill>
                  <a:schemeClr val="accent6"/>
                </a:solidFill>
                <a:latin typeface="Calibri" panose="020F0502020204030204" pitchFamily="34" charset="0"/>
                <a:cs typeface="Calibri" panose="020F0502020204030204" pitchFamily="34" charset="0"/>
              </a:rPr>
              <a:t>Summarises a key idea from one paper</a:t>
            </a:r>
          </a:p>
        </p:txBody>
      </p:sp>
      <p:sp>
        <p:nvSpPr>
          <p:cNvPr id="8" name="TextBox 7"/>
          <p:cNvSpPr txBox="1"/>
          <p:nvPr/>
        </p:nvSpPr>
        <p:spPr>
          <a:xfrm>
            <a:off x="10466775" y="1857362"/>
            <a:ext cx="1725225" cy="923330"/>
          </a:xfrm>
          <a:prstGeom prst="rect">
            <a:avLst/>
          </a:prstGeom>
          <a:noFill/>
          <a:ln>
            <a:solidFill>
              <a:srgbClr val="0070C0"/>
            </a:solidFill>
          </a:ln>
        </p:spPr>
        <p:txBody>
          <a:bodyPr wrap="square" rtlCol="0">
            <a:spAutoFit/>
          </a:bodyPr>
          <a:lstStyle/>
          <a:p>
            <a:r>
              <a:rPr lang="en-AU" b="1" dirty="0">
                <a:solidFill>
                  <a:srgbClr val="00B0F0"/>
                </a:solidFill>
                <a:latin typeface="Calibri" panose="020F0502020204030204" pitchFamily="34" charset="0"/>
                <a:cs typeface="Calibri" panose="020F0502020204030204" pitchFamily="34" charset="0"/>
              </a:rPr>
              <a:t>Gives the writer’s own perspective</a:t>
            </a:r>
          </a:p>
        </p:txBody>
      </p:sp>
      <p:sp>
        <p:nvSpPr>
          <p:cNvPr id="9" name="TextBox 8"/>
          <p:cNvSpPr txBox="1"/>
          <p:nvPr/>
        </p:nvSpPr>
        <p:spPr>
          <a:xfrm>
            <a:off x="4268594" y="5785886"/>
            <a:ext cx="2611548" cy="369332"/>
          </a:xfrm>
          <a:prstGeom prst="rect">
            <a:avLst/>
          </a:prstGeom>
          <a:noFill/>
          <a:ln>
            <a:solidFill>
              <a:srgbClr val="00B050"/>
            </a:solidFill>
          </a:ln>
        </p:spPr>
        <p:txBody>
          <a:bodyPr wrap="square" rtlCol="0">
            <a:spAutoFit/>
          </a:bodyPr>
          <a:lstStyle/>
          <a:p>
            <a:r>
              <a:rPr lang="en-AU" b="1" dirty="0">
                <a:solidFill>
                  <a:srgbClr val="00B050"/>
                </a:solidFill>
                <a:latin typeface="Calibri" panose="020F0502020204030204" pitchFamily="34" charset="0"/>
                <a:cs typeface="Calibri" panose="020F0502020204030204" pitchFamily="34" charset="0"/>
              </a:rPr>
              <a:t>Provides further analysis</a:t>
            </a:r>
          </a:p>
        </p:txBody>
      </p:sp>
      <p:sp>
        <p:nvSpPr>
          <p:cNvPr id="11" name="TextBox 10"/>
          <p:cNvSpPr txBox="1"/>
          <p:nvPr/>
        </p:nvSpPr>
        <p:spPr>
          <a:xfrm>
            <a:off x="10474037" y="3710461"/>
            <a:ext cx="1561400" cy="1477328"/>
          </a:xfrm>
          <a:prstGeom prst="rect">
            <a:avLst/>
          </a:prstGeom>
          <a:noFill/>
          <a:ln>
            <a:solidFill>
              <a:srgbClr val="C00000"/>
            </a:solidFill>
          </a:ln>
        </p:spPr>
        <p:txBody>
          <a:bodyPr wrap="square" rtlCol="0">
            <a:spAutoFit/>
          </a:bodyPr>
          <a:lstStyle/>
          <a:p>
            <a:r>
              <a:rPr lang="en-AU" b="1" dirty="0">
                <a:solidFill>
                  <a:srgbClr val="C00000"/>
                </a:solidFill>
                <a:latin typeface="Calibri" panose="020F0502020204030204" pitchFamily="34" charset="0"/>
                <a:cs typeface="Calibri" panose="020F0502020204030204" pitchFamily="34" charset="0"/>
              </a:rPr>
              <a:t>Introduces another paper’s perspective on this topic</a:t>
            </a:r>
          </a:p>
        </p:txBody>
      </p:sp>
      <p:sp>
        <p:nvSpPr>
          <p:cNvPr id="5" name="Arrow: Down 4">
            <a:extLst>
              <a:ext uri="{FF2B5EF4-FFF2-40B4-BE49-F238E27FC236}">
                <a16:creationId xmlns:a16="http://schemas.microsoft.com/office/drawing/2014/main" id="{7EAF0EB6-3CDC-4581-9262-C624317190F5}"/>
              </a:ext>
            </a:extLst>
          </p:cNvPr>
          <p:cNvSpPr/>
          <p:nvPr/>
        </p:nvSpPr>
        <p:spPr>
          <a:xfrm rot="19614565" flipH="1">
            <a:off x="1695574" y="1426418"/>
            <a:ext cx="273378" cy="453042"/>
          </a:xfrm>
          <a:prstGeom prst="down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Arrow: Down 9">
            <a:extLst>
              <a:ext uri="{FF2B5EF4-FFF2-40B4-BE49-F238E27FC236}">
                <a16:creationId xmlns:a16="http://schemas.microsoft.com/office/drawing/2014/main" id="{439FB155-0498-448B-8125-65CE0870ED0B}"/>
              </a:ext>
            </a:extLst>
          </p:cNvPr>
          <p:cNvSpPr/>
          <p:nvPr/>
        </p:nvSpPr>
        <p:spPr>
          <a:xfrm rot="3025267" flipH="1">
            <a:off x="10020384" y="2538858"/>
            <a:ext cx="290322" cy="550049"/>
          </a:xfrm>
          <a:prstGeom prst="down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00B0F0"/>
              </a:solidFill>
            </a:endParaRPr>
          </a:p>
        </p:txBody>
      </p:sp>
      <p:sp>
        <p:nvSpPr>
          <p:cNvPr id="12" name="Arrow: Down 11">
            <a:extLst>
              <a:ext uri="{FF2B5EF4-FFF2-40B4-BE49-F238E27FC236}">
                <a16:creationId xmlns:a16="http://schemas.microsoft.com/office/drawing/2014/main" id="{7B73A38F-733B-4DC9-8FD2-53BCA57A8A1E}"/>
              </a:ext>
            </a:extLst>
          </p:cNvPr>
          <p:cNvSpPr/>
          <p:nvPr/>
        </p:nvSpPr>
        <p:spPr>
          <a:xfrm rot="5986633" flipH="1">
            <a:off x="9705073" y="3517904"/>
            <a:ext cx="290651" cy="1162553"/>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00B0F0"/>
              </a:solidFill>
            </a:endParaRPr>
          </a:p>
        </p:txBody>
      </p:sp>
      <p:sp>
        <p:nvSpPr>
          <p:cNvPr id="13" name="Arrow: Down 12">
            <a:extLst>
              <a:ext uri="{FF2B5EF4-FFF2-40B4-BE49-F238E27FC236}">
                <a16:creationId xmlns:a16="http://schemas.microsoft.com/office/drawing/2014/main" id="{7CD6116D-75C0-4BDE-B4A7-D590A3B74ACD}"/>
              </a:ext>
            </a:extLst>
          </p:cNvPr>
          <p:cNvSpPr/>
          <p:nvPr/>
        </p:nvSpPr>
        <p:spPr>
          <a:xfrm rot="10800000" flipH="1">
            <a:off x="5434570" y="5389656"/>
            <a:ext cx="264490" cy="369332"/>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00B0F0"/>
              </a:solidFill>
            </a:endParaRPr>
          </a:p>
        </p:txBody>
      </p:sp>
    </p:spTree>
    <p:extLst>
      <p:ext uri="{BB962C8B-B14F-4D97-AF65-F5344CB8AC3E}">
        <p14:creationId xmlns:p14="http://schemas.microsoft.com/office/powerpoint/2010/main" val="1169038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1" grpId="0" animBg="1"/>
      <p:bldP spid="5" grpId="0" animBg="1"/>
      <p:bldP spid="10" grpId="0" animBg="1"/>
      <p:bldP spid="12" grpId="0" animBg="1"/>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4288" y="460780"/>
            <a:ext cx="10326658" cy="1000685"/>
          </a:xfrm>
        </p:spPr>
        <p:txBody>
          <a:bodyPr/>
          <a:lstStyle/>
          <a:p>
            <a:pPr algn="ctr"/>
            <a:r>
              <a:rPr lang="en-AU" sz="4400" b="1" dirty="0">
                <a:solidFill>
                  <a:schemeClr val="accent1">
                    <a:lumMod val="75000"/>
                  </a:schemeClr>
                </a:solidFill>
                <a:latin typeface="Calibri" panose="020F0502020204030204" pitchFamily="34" charset="0"/>
                <a:cs typeface="Calibri" panose="020F0502020204030204" pitchFamily="34" charset="0"/>
              </a:rPr>
              <a:t>Conclusion </a:t>
            </a:r>
          </a:p>
        </p:txBody>
      </p:sp>
      <p:sp>
        <p:nvSpPr>
          <p:cNvPr id="7" name="TextBox 6"/>
          <p:cNvSpPr txBox="1"/>
          <p:nvPr/>
        </p:nvSpPr>
        <p:spPr>
          <a:xfrm>
            <a:off x="1089739" y="1679674"/>
            <a:ext cx="10090879" cy="4093428"/>
          </a:xfrm>
          <a:prstGeom prst="rect">
            <a:avLst/>
          </a:prstGeom>
          <a:noFill/>
        </p:spPr>
        <p:txBody>
          <a:bodyPr wrap="square" rtlCol="0">
            <a:spAutoFit/>
          </a:bodyPr>
          <a:lstStyle/>
          <a:p>
            <a:pPr marL="342900" indent="-342900">
              <a:buFont typeface="Arial" panose="020B0604020202020204" pitchFamily="34" charset="0"/>
              <a:buChar char="•"/>
            </a:pPr>
            <a:r>
              <a:rPr lang="en-AU" sz="2800" dirty="0">
                <a:solidFill>
                  <a:schemeClr val="accent1">
                    <a:lumMod val="75000"/>
                  </a:schemeClr>
                </a:solidFill>
                <a:latin typeface="Calibri" panose="020F0502020204030204" pitchFamily="34" charset="0"/>
                <a:cs typeface="Calibri" panose="020F0502020204030204" pitchFamily="34" charset="0"/>
              </a:rPr>
              <a:t>A summary of major agreements and disagreements in the literature</a:t>
            </a:r>
          </a:p>
          <a:p>
            <a:endParaRPr lang="en-AU" sz="2800" dirty="0">
              <a:solidFill>
                <a:schemeClr val="accent1">
                  <a:lumMod val="75000"/>
                </a:schemeClr>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AU" sz="2800" dirty="0">
                <a:solidFill>
                  <a:schemeClr val="accent1">
                    <a:lumMod val="75000"/>
                  </a:schemeClr>
                </a:solidFill>
                <a:latin typeface="Calibri" panose="020F0502020204030204" pitchFamily="34" charset="0"/>
                <a:cs typeface="Calibri" panose="020F0502020204030204" pitchFamily="34" charset="0"/>
              </a:rPr>
              <a:t>A summary of your overall perspective</a:t>
            </a:r>
          </a:p>
          <a:p>
            <a:endParaRPr lang="en-AU" sz="1200" dirty="0">
              <a:latin typeface="Calibri" panose="020F0502020204030204" pitchFamily="34" charset="0"/>
              <a:cs typeface="Calibri" panose="020F0502020204030204" pitchFamily="34" charset="0"/>
            </a:endParaRPr>
          </a:p>
          <a:p>
            <a:endParaRPr lang="en-AU" sz="2400" dirty="0">
              <a:latin typeface="Calibri" panose="020F0502020204030204" pitchFamily="34" charset="0"/>
              <a:cs typeface="Calibri" panose="020F0502020204030204" pitchFamily="34" charset="0"/>
            </a:endParaRPr>
          </a:p>
          <a:p>
            <a:r>
              <a:rPr lang="en-AU" sz="2800" b="1" dirty="0">
                <a:solidFill>
                  <a:srgbClr val="C00000"/>
                </a:solidFill>
                <a:latin typeface="Calibri" panose="020F0502020204030204" pitchFamily="34" charset="0"/>
                <a:cs typeface="Calibri" panose="020F0502020204030204" pitchFamily="34" charset="0"/>
              </a:rPr>
              <a:t>If the literature review is part of your own research: </a:t>
            </a:r>
          </a:p>
          <a:p>
            <a:endParaRPr lang="en-AU" sz="2800" b="1" dirty="0">
              <a:solidFill>
                <a:srgbClr val="C00000"/>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AU" sz="2800" dirty="0">
                <a:solidFill>
                  <a:schemeClr val="accent1">
                    <a:lumMod val="75000"/>
                  </a:schemeClr>
                </a:solidFill>
                <a:latin typeface="Calibri" panose="020F0502020204030204" pitchFamily="34" charset="0"/>
                <a:cs typeface="Calibri" panose="020F0502020204030204" pitchFamily="34" charset="0"/>
              </a:rPr>
              <a:t>A summary of where your thesis sits in the literature (i.e. what gap is it filling?)</a:t>
            </a:r>
          </a:p>
        </p:txBody>
      </p:sp>
    </p:spTree>
    <p:extLst>
      <p:ext uri="{BB962C8B-B14F-4D97-AF65-F5344CB8AC3E}">
        <p14:creationId xmlns:p14="http://schemas.microsoft.com/office/powerpoint/2010/main" val="1265972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animEffect transition="in" filter="fade">
                                      <p:cBhvr>
                                        <p:cTn id="17" dur="500"/>
                                        <p:tgtEl>
                                          <p:spTgt spid="7">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7" end="7"/>
                                            </p:txEl>
                                          </p:spTgt>
                                        </p:tgtEl>
                                        <p:attrNameLst>
                                          <p:attrName>style.visibility</p:attrName>
                                        </p:attrNameLst>
                                      </p:cBhvr>
                                      <p:to>
                                        <p:strVal val="visible"/>
                                      </p:to>
                                    </p:set>
                                    <p:animEffect transition="in" filter="fade">
                                      <p:cBhvr>
                                        <p:cTn id="22"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7854" y="345149"/>
            <a:ext cx="10326658" cy="1000685"/>
          </a:xfrm>
        </p:spPr>
        <p:txBody>
          <a:bodyPr/>
          <a:lstStyle/>
          <a:p>
            <a:pPr algn="ctr"/>
            <a:r>
              <a:rPr lang="en-AU" sz="4400" b="1" dirty="0">
                <a:solidFill>
                  <a:schemeClr val="accent1">
                    <a:lumMod val="75000"/>
                  </a:schemeClr>
                </a:solidFill>
                <a:latin typeface="Calibri" panose="020F0502020204030204" pitchFamily="34" charset="0"/>
                <a:cs typeface="Calibri" panose="020F0502020204030204" pitchFamily="34" charset="0"/>
              </a:rPr>
              <a:t>Discover these!</a:t>
            </a:r>
            <a:endParaRPr lang="en-AU" sz="4400" dirty="0">
              <a:latin typeface="Calibri" panose="020F0502020204030204" pitchFamily="34" charset="0"/>
              <a:cs typeface="Calibri" panose="020F0502020204030204" pitchFamily="34" charset="0"/>
            </a:endParaRPr>
          </a:p>
        </p:txBody>
      </p:sp>
      <p:sp>
        <p:nvSpPr>
          <p:cNvPr id="3" name="Text Placeholder 2"/>
          <p:cNvSpPr>
            <a:spLocks noGrp="1"/>
          </p:cNvSpPr>
          <p:nvPr>
            <p:ph type="body" idx="12"/>
          </p:nvPr>
        </p:nvSpPr>
        <p:spPr>
          <a:xfrm>
            <a:off x="1831012" y="1256942"/>
            <a:ext cx="8917199" cy="4755566"/>
          </a:xfrm>
        </p:spPr>
        <p:txBody>
          <a:bodyPr/>
          <a:lstStyle/>
          <a:p>
            <a:pPr lvl="0">
              <a:lnSpc>
                <a:spcPct val="150000"/>
              </a:lnSpc>
            </a:pPr>
            <a:r>
              <a:rPr lang="en-AU" sz="3200" dirty="0">
                <a:solidFill>
                  <a:srgbClr val="000000"/>
                </a:solidFill>
                <a:latin typeface="Calibri" panose="020F0502020204030204" pitchFamily="34" charset="0"/>
                <a:cs typeface="Calibri" panose="020F0502020204030204" pitchFamily="34" charset="0"/>
              </a:rPr>
              <a:t>Self-help resource: </a:t>
            </a:r>
            <a:r>
              <a:rPr lang="en-AU" sz="3200" dirty="0">
                <a:solidFill>
                  <a:srgbClr val="000000"/>
                </a:solidFill>
                <a:latin typeface="Calibri" panose="020F0502020204030204" pitchFamily="34" charset="0"/>
                <a:cs typeface="Calibri" panose="020F0502020204030204" pitchFamily="34" charset="0"/>
                <a:hlinkClick r:id="rId3"/>
              </a:rPr>
              <a:t>Literature reviews </a:t>
            </a:r>
            <a:endParaRPr lang="en-AU" sz="3200" dirty="0">
              <a:solidFill>
                <a:srgbClr val="000000"/>
              </a:solidFill>
              <a:latin typeface="Calibri" panose="020F0502020204030204" pitchFamily="34" charset="0"/>
              <a:cs typeface="Calibri" panose="020F0502020204030204" pitchFamily="34" charset="0"/>
            </a:endParaRPr>
          </a:p>
          <a:p>
            <a:pPr lvl="0">
              <a:lnSpc>
                <a:spcPct val="150000"/>
              </a:lnSpc>
            </a:pPr>
            <a:endParaRPr lang="en-AU" sz="600" dirty="0">
              <a:solidFill>
                <a:srgbClr val="000000"/>
              </a:solidFill>
              <a:latin typeface="Calibri" panose="020F0502020204030204" pitchFamily="34" charset="0"/>
              <a:cs typeface="Calibri" panose="020F0502020204030204" pitchFamily="34" charset="0"/>
            </a:endParaRPr>
          </a:p>
          <a:p>
            <a:pPr lvl="0">
              <a:lnSpc>
                <a:spcPct val="150000"/>
              </a:lnSpc>
            </a:pPr>
            <a:r>
              <a:rPr lang="en-AU" sz="3200" dirty="0">
                <a:solidFill>
                  <a:srgbClr val="000000"/>
                </a:solidFill>
                <a:latin typeface="Calibri" panose="020F0502020204030204" pitchFamily="34" charset="0"/>
                <a:cs typeface="Calibri" panose="020F0502020204030204" pitchFamily="34" charset="0"/>
              </a:rPr>
              <a:t>1:1 feedback on your draft assignment</a:t>
            </a:r>
          </a:p>
          <a:p>
            <a:pPr lvl="0">
              <a:lnSpc>
                <a:spcPct val="150000"/>
              </a:lnSpc>
            </a:pPr>
            <a:endParaRPr lang="en-AU" sz="600" dirty="0">
              <a:solidFill>
                <a:srgbClr val="000000"/>
              </a:solidFill>
              <a:latin typeface="Calibri" panose="020F0502020204030204" pitchFamily="34" charset="0"/>
              <a:cs typeface="Calibri" panose="020F0502020204030204" pitchFamily="34" charset="0"/>
            </a:endParaRPr>
          </a:p>
          <a:p>
            <a:pPr lvl="0">
              <a:lnSpc>
                <a:spcPct val="150000"/>
              </a:lnSpc>
            </a:pPr>
            <a:r>
              <a:rPr lang="en-AU" sz="3200" dirty="0">
                <a:solidFill>
                  <a:srgbClr val="000000"/>
                </a:solidFill>
                <a:latin typeface="Calibri" panose="020F0502020204030204" pitchFamily="34" charset="0"/>
                <a:cs typeface="Calibri" panose="020F0502020204030204" pitchFamily="34" charset="0"/>
                <a:hlinkClick r:id="rId4"/>
              </a:rPr>
              <a:t>Sample Written Assignments</a:t>
            </a:r>
            <a:endParaRPr lang="en-AU" sz="3200" dirty="0">
              <a:solidFill>
                <a:srgbClr val="000000"/>
              </a:solidFill>
              <a:latin typeface="Calibri" panose="020F0502020204030204" pitchFamily="34" charset="0"/>
              <a:cs typeface="Calibri" panose="020F0502020204030204" pitchFamily="34" charset="0"/>
            </a:endParaRPr>
          </a:p>
          <a:p>
            <a:pPr lvl="0">
              <a:lnSpc>
                <a:spcPct val="150000"/>
              </a:lnSpc>
            </a:pPr>
            <a:endParaRPr lang="en-AU" sz="600" dirty="0">
              <a:solidFill>
                <a:srgbClr val="000000"/>
              </a:solidFill>
              <a:latin typeface="Calibri" panose="020F0502020204030204" pitchFamily="34" charset="0"/>
              <a:cs typeface="Calibri" panose="020F0502020204030204" pitchFamily="34" charset="0"/>
            </a:endParaRPr>
          </a:p>
          <a:p>
            <a:pPr marL="0" lvl="0" indent="0">
              <a:lnSpc>
                <a:spcPct val="150000"/>
              </a:lnSpc>
              <a:buNone/>
            </a:pPr>
            <a:r>
              <a:rPr lang="en-US" sz="5200" b="1" dirty="0">
                <a:solidFill>
                  <a:srgbClr val="C00000"/>
                </a:solidFill>
                <a:latin typeface="Calibri" panose="020F0502020204030204" pitchFamily="34" charset="0"/>
                <a:cs typeface="Calibri" panose="020F0502020204030204" pitchFamily="34" charset="0"/>
                <a:sym typeface="Wingdings"/>
              </a:rPr>
              <a:t></a:t>
            </a:r>
            <a:r>
              <a:rPr lang="en-US" sz="5200" dirty="0">
                <a:solidFill>
                  <a:srgbClr val="000000"/>
                </a:solidFill>
                <a:latin typeface="Calibri" panose="020F0502020204030204" pitchFamily="34" charset="0"/>
                <a:cs typeface="Calibri" panose="020F0502020204030204" pitchFamily="34" charset="0"/>
                <a:sym typeface="Wingdings"/>
              </a:rPr>
              <a:t>  </a:t>
            </a:r>
            <a:r>
              <a:rPr lang="en-AU" sz="5200" b="1" dirty="0">
                <a:solidFill>
                  <a:srgbClr val="0F4BEB">
                    <a:lumMod val="75000"/>
                  </a:srgbClr>
                </a:solidFill>
                <a:latin typeface="Calibri" panose="020F0502020204030204" pitchFamily="34" charset="0"/>
                <a:cs typeface="Calibri" panose="020F0502020204030204" pitchFamily="34" charset="0"/>
              </a:rPr>
              <a:t>www.helps.uts.edu.au</a:t>
            </a:r>
            <a:endParaRPr lang="en-US" sz="5200" b="1" dirty="0">
              <a:solidFill>
                <a:srgbClr val="0F4BEB">
                  <a:lumMod val="75000"/>
                </a:srgbClr>
              </a:solidFill>
              <a:latin typeface="Calibri" panose="020F0502020204030204" pitchFamily="34" charset="0"/>
              <a:cs typeface="Calibri" panose="020F0502020204030204" pitchFamily="34" charset="0"/>
            </a:endParaRPr>
          </a:p>
          <a:p>
            <a:endParaRPr lang="en-AU"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22054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78E0F-CC51-1D4D-A1E9-D61F556F79B8}"/>
              </a:ext>
            </a:extLst>
          </p:cNvPr>
          <p:cNvSpPr>
            <a:spLocks noGrp="1"/>
          </p:cNvSpPr>
          <p:nvPr>
            <p:ph type="ctrTitle"/>
          </p:nvPr>
        </p:nvSpPr>
        <p:spPr>
          <a:xfrm>
            <a:off x="6781518" y="2029436"/>
            <a:ext cx="3870006" cy="750585"/>
          </a:xfrm>
        </p:spPr>
        <p:txBody>
          <a:bodyPr/>
          <a:lstStyle/>
          <a:p>
            <a:r>
              <a:rPr lang="en-US" sz="4800" dirty="0"/>
              <a:t>UTS HELPS</a:t>
            </a:r>
          </a:p>
        </p:txBody>
      </p:sp>
      <p:sp>
        <p:nvSpPr>
          <p:cNvPr id="3" name="Subtitle 2">
            <a:extLst>
              <a:ext uri="{FF2B5EF4-FFF2-40B4-BE49-F238E27FC236}">
                <a16:creationId xmlns:a16="http://schemas.microsoft.com/office/drawing/2014/main" id="{260E0EF8-701F-F941-B8C7-65189F0BA3C1}"/>
              </a:ext>
            </a:extLst>
          </p:cNvPr>
          <p:cNvSpPr>
            <a:spLocks noGrp="1"/>
          </p:cNvSpPr>
          <p:nvPr>
            <p:ph type="subTitle" idx="1"/>
          </p:nvPr>
        </p:nvSpPr>
        <p:spPr>
          <a:xfrm>
            <a:off x="6203092" y="3064226"/>
            <a:ext cx="5666910" cy="1927904"/>
          </a:xfrm>
        </p:spPr>
        <p:txBody>
          <a:bodyPr/>
          <a:lstStyle/>
          <a:p>
            <a:pPr defTabSz="609585" fontAlgn="base">
              <a:lnSpc>
                <a:spcPct val="100000"/>
              </a:lnSpc>
              <a:spcBef>
                <a:spcPct val="0"/>
              </a:spcBef>
              <a:spcAft>
                <a:spcPct val="0"/>
              </a:spcAft>
            </a:pPr>
            <a:r>
              <a:rPr lang="en-US" sz="3800" b="1" dirty="0">
                <a:latin typeface="Calibri"/>
                <a:ea typeface="ＭＳ Ｐゴシック" charset="0"/>
                <a:cs typeface="Calibri"/>
                <a:sym typeface="Wingdings"/>
              </a:rPr>
              <a:t></a:t>
            </a:r>
            <a:r>
              <a:rPr lang="en-US" sz="3800" dirty="0">
                <a:latin typeface="Calibri"/>
                <a:ea typeface="ＭＳ Ｐゴシック" charset="0"/>
                <a:cs typeface="Calibri"/>
              </a:rPr>
              <a:t>  </a:t>
            </a:r>
            <a:r>
              <a:rPr lang="en-US" sz="3800" b="1" dirty="0">
                <a:latin typeface="Calibri"/>
                <a:ea typeface="ＭＳ Ｐゴシック" charset="0"/>
                <a:cs typeface="Calibri"/>
              </a:rPr>
              <a:t>9514 9733</a:t>
            </a:r>
          </a:p>
          <a:p>
            <a:pPr defTabSz="609585" fontAlgn="base">
              <a:lnSpc>
                <a:spcPct val="100000"/>
              </a:lnSpc>
              <a:spcBef>
                <a:spcPct val="0"/>
              </a:spcBef>
              <a:spcAft>
                <a:spcPct val="0"/>
              </a:spcAft>
            </a:pPr>
            <a:r>
              <a:rPr lang="en-US" sz="3800" b="1" dirty="0">
                <a:latin typeface="Calibri"/>
                <a:ea typeface="ＭＳ Ｐゴシック" charset="0"/>
                <a:cs typeface="Calibri"/>
                <a:sym typeface="Wingdings"/>
              </a:rPr>
              <a:t> </a:t>
            </a:r>
            <a:r>
              <a:rPr lang="en-US" sz="3800" dirty="0">
                <a:latin typeface="Calibri"/>
                <a:ea typeface="ＭＳ Ｐゴシック" charset="0"/>
                <a:cs typeface="Calibri"/>
                <a:sym typeface="Wingdings"/>
              </a:rPr>
              <a:t>  </a:t>
            </a:r>
            <a:r>
              <a:rPr lang="en-US" sz="3800" b="1" dirty="0">
                <a:latin typeface="Calibri"/>
                <a:ea typeface="ＭＳ Ｐゴシック" charset="0"/>
                <a:cs typeface="Calibri"/>
              </a:rPr>
              <a:t>helps@uts.edu.au</a:t>
            </a:r>
            <a:endParaRPr lang="en-AU" sz="3800" b="1" dirty="0">
              <a:latin typeface="Calibri"/>
              <a:ea typeface="ＭＳ Ｐゴシック" charset="0"/>
            </a:endParaRPr>
          </a:p>
          <a:p>
            <a:pPr defTabSz="609585" fontAlgn="base">
              <a:lnSpc>
                <a:spcPct val="100000"/>
              </a:lnSpc>
              <a:spcBef>
                <a:spcPct val="0"/>
              </a:spcBef>
              <a:spcAft>
                <a:spcPct val="0"/>
              </a:spcAft>
            </a:pPr>
            <a:r>
              <a:rPr lang="en-US" sz="3800" b="1" dirty="0">
                <a:latin typeface="Calibri"/>
                <a:ea typeface="ＭＳ Ｐゴシック" charset="0"/>
                <a:cs typeface="Calibri"/>
                <a:sym typeface="Wingdings"/>
              </a:rPr>
              <a:t></a:t>
            </a:r>
            <a:r>
              <a:rPr lang="en-US" sz="3800" dirty="0">
                <a:latin typeface="Calibri"/>
                <a:ea typeface="ＭＳ Ｐゴシック" charset="0"/>
                <a:cs typeface="Calibri"/>
                <a:sym typeface="Wingdings"/>
              </a:rPr>
              <a:t>  </a:t>
            </a:r>
            <a:r>
              <a:rPr lang="en-AU" sz="3800" b="1" dirty="0">
                <a:latin typeface="Calibri"/>
                <a:ea typeface="ＭＳ Ｐゴシック" charset="0"/>
              </a:rPr>
              <a:t>www.helps.uts.edu.au</a:t>
            </a:r>
            <a:endParaRPr lang="en-US" sz="3800" b="1" dirty="0">
              <a:latin typeface="Calibri"/>
              <a:ea typeface="ＭＳ Ｐゴシック" charset="0"/>
            </a:endParaRPr>
          </a:p>
          <a:p>
            <a:r>
              <a:rPr lang="en-AU" dirty="0"/>
              <a:t>.</a:t>
            </a:r>
          </a:p>
        </p:txBody>
      </p:sp>
    </p:spTree>
    <p:extLst>
      <p:ext uri="{BB962C8B-B14F-4D97-AF65-F5344CB8AC3E}">
        <p14:creationId xmlns:p14="http://schemas.microsoft.com/office/powerpoint/2010/main" val="25974337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8155" y="471947"/>
            <a:ext cx="10326658" cy="1000685"/>
          </a:xfrm>
        </p:spPr>
        <p:txBody>
          <a:bodyPr/>
          <a:lstStyle/>
          <a:p>
            <a:pPr algn="ctr"/>
            <a:r>
              <a:rPr lang="en-AU" sz="4400" b="1" dirty="0">
                <a:solidFill>
                  <a:schemeClr val="accent1">
                    <a:lumMod val="75000"/>
                  </a:schemeClr>
                </a:solidFill>
                <a:latin typeface="Calibri" panose="020F0502020204030204" pitchFamily="34" charset="0"/>
                <a:cs typeface="Calibri" panose="020F0502020204030204" pitchFamily="34" charset="0"/>
              </a:rPr>
              <a:t>What is ‘Literature’?</a:t>
            </a:r>
            <a:endParaRPr lang="en-AU" sz="4400" b="1" dirty="0">
              <a:solidFill>
                <a:schemeClr val="tx1"/>
              </a:solidFill>
              <a:latin typeface="Calibri" panose="020F0502020204030204" pitchFamily="34" charset="0"/>
              <a:cs typeface="Calibri" panose="020F0502020204030204" pitchFamily="34" charset="0"/>
            </a:endParaRPr>
          </a:p>
        </p:txBody>
      </p:sp>
      <p:sp>
        <p:nvSpPr>
          <p:cNvPr id="3" name="Text Placeholder 2"/>
          <p:cNvSpPr>
            <a:spLocks noGrp="1"/>
          </p:cNvSpPr>
          <p:nvPr>
            <p:ph type="body" idx="12"/>
          </p:nvPr>
        </p:nvSpPr>
        <p:spPr>
          <a:xfrm>
            <a:off x="787187" y="1483406"/>
            <a:ext cx="11112713" cy="4698252"/>
          </a:xfrm>
        </p:spPr>
        <p:txBody>
          <a:bodyPr/>
          <a:lstStyle/>
          <a:p>
            <a:pPr marL="0" lvl="0" indent="0" defTabSz="457200" fontAlgn="base">
              <a:lnSpc>
                <a:spcPct val="150000"/>
              </a:lnSpc>
              <a:spcBef>
                <a:spcPct val="20000"/>
              </a:spcBef>
              <a:spcAft>
                <a:spcPct val="0"/>
              </a:spcAft>
              <a:buNone/>
            </a:pPr>
            <a:r>
              <a:rPr lang="en-US" sz="2800" b="1" i="1" dirty="0">
                <a:solidFill>
                  <a:schemeClr val="accent1">
                    <a:lumMod val="75000"/>
                  </a:schemeClr>
                </a:solidFill>
                <a:latin typeface="Calibri" pitchFamily="34" charset="0"/>
                <a:ea typeface="ＭＳ Ｐゴシック" pitchFamily="-109" charset="-128"/>
                <a:cs typeface="Calibri" pitchFamily="34" charset="0"/>
              </a:rPr>
              <a:t>Literature</a:t>
            </a:r>
            <a:r>
              <a:rPr lang="en-US" sz="2800" dirty="0">
                <a:solidFill>
                  <a:schemeClr val="accent1">
                    <a:lumMod val="75000"/>
                  </a:schemeClr>
                </a:solidFill>
                <a:latin typeface="Calibri" pitchFamily="34" charset="0"/>
                <a:ea typeface="ＭＳ Ｐゴシック" pitchFamily="-109" charset="-128"/>
                <a:cs typeface="Calibri" pitchFamily="34" charset="0"/>
              </a:rPr>
              <a:t> covers everything credible and relevant that is written on a topic:</a:t>
            </a:r>
          </a:p>
          <a:p>
            <a:pPr marL="644400" lvl="2" defTabSz="457200" fontAlgn="base">
              <a:lnSpc>
                <a:spcPct val="150000"/>
              </a:lnSpc>
              <a:spcBef>
                <a:spcPct val="20000"/>
              </a:spcBef>
              <a:spcAft>
                <a:spcPct val="0"/>
              </a:spcAft>
              <a:buFont typeface="Arial" charset="0"/>
              <a:buChar char="•"/>
            </a:pPr>
            <a:r>
              <a:rPr lang="en-US" sz="2800" dirty="0">
                <a:solidFill>
                  <a:schemeClr val="accent1">
                    <a:lumMod val="75000"/>
                  </a:schemeClr>
                </a:solidFill>
                <a:latin typeface="Calibri" pitchFamily="34" charset="0"/>
                <a:ea typeface="ＭＳ Ｐゴシック" pitchFamily="-109" charset="-128"/>
                <a:cs typeface="Calibri" pitchFamily="34" charset="0"/>
              </a:rPr>
              <a:t> books</a:t>
            </a:r>
          </a:p>
          <a:p>
            <a:pPr marL="644400" lvl="2" defTabSz="457200" fontAlgn="base">
              <a:lnSpc>
                <a:spcPct val="150000"/>
              </a:lnSpc>
              <a:spcBef>
                <a:spcPct val="20000"/>
              </a:spcBef>
              <a:spcAft>
                <a:spcPct val="0"/>
              </a:spcAft>
              <a:buFont typeface="Arial" charset="0"/>
              <a:buChar char="•"/>
            </a:pPr>
            <a:r>
              <a:rPr lang="en-US" sz="2800" dirty="0">
                <a:solidFill>
                  <a:schemeClr val="accent1">
                    <a:lumMod val="75000"/>
                  </a:schemeClr>
                </a:solidFill>
                <a:latin typeface="Calibri" pitchFamily="34" charset="0"/>
                <a:ea typeface="ＭＳ Ｐゴシック" pitchFamily="-109" charset="-128"/>
                <a:cs typeface="Calibri" pitchFamily="34" charset="0"/>
              </a:rPr>
              <a:t> journal articles</a:t>
            </a:r>
          </a:p>
          <a:p>
            <a:pPr marL="644400" lvl="2" defTabSz="457200" fontAlgn="base">
              <a:lnSpc>
                <a:spcPct val="150000"/>
              </a:lnSpc>
              <a:spcBef>
                <a:spcPct val="20000"/>
              </a:spcBef>
              <a:spcAft>
                <a:spcPct val="0"/>
              </a:spcAft>
              <a:buFont typeface="Arial" charset="0"/>
              <a:buChar char="•"/>
            </a:pPr>
            <a:r>
              <a:rPr lang="en-US" sz="2800" dirty="0">
                <a:solidFill>
                  <a:schemeClr val="accent1">
                    <a:lumMod val="75000"/>
                  </a:schemeClr>
                </a:solidFill>
                <a:latin typeface="Calibri" pitchFamily="34" charset="0"/>
                <a:ea typeface="ＭＳ Ｐゴシック" pitchFamily="-109" charset="-128"/>
                <a:cs typeface="Calibri" pitchFamily="34" charset="0"/>
              </a:rPr>
              <a:t> newspaper articles</a:t>
            </a:r>
          </a:p>
          <a:p>
            <a:pPr marL="644400" lvl="2" defTabSz="457200" fontAlgn="base">
              <a:lnSpc>
                <a:spcPct val="150000"/>
              </a:lnSpc>
              <a:spcBef>
                <a:spcPct val="20000"/>
              </a:spcBef>
              <a:spcAft>
                <a:spcPct val="0"/>
              </a:spcAft>
              <a:buFont typeface="Arial" charset="0"/>
              <a:buChar char="•"/>
            </a:pPr>
            <a:r>
              <a:rPr lang="en-US" sz="2800" dirty="0">
                <a:solidFill>
                  <a:schemeClr val="accent1">
                    <a:lumMod val="75000"/>
                  </a:schemeClr>
                </a:solidFill>
                <a:latin typeface="Calibri" pitchFamily="34" charset="0"/>
                <a:ea typeface="ＭＳ Ｐゴシック" pitchFamily="-109" charset="-128"/>
                <a:cs typeface="Calibri" pitchFamily="34" charset="0"/>
              </a:rPr>
              <a:t> historical records</a:t>
            </a:r>
          </a:p>
          <a:p>
            <a:pPr marL="644400" lvl="2" defTabSz="457200" fontAlgn="base">
              <a:lnSpc>
                <a:spcPct val="150000"/>
              </a:lnSpc>
              <a:spcBef>
                <a:spcPct val="20000"/>
              </a:spcBef>
              <a:spcAft>
                <a:spcPct val="0"/>
              </a:spcAft>
              <a:buFont typeface="Arial" charset="0"/>
              <a:buChar char="•"/>
            </a:pPr>
            <a:r>
              <a:rPr lang="en-US" sz="2800" dirty="0">
                <a:solidFill>
                  <a:schemeClr val="accent1">
                    <a:lumMod val="75000"/>
                  </a:schemeClr>
                </a:solidFill>
                <a:latin typeface="Calibri" pitchFamily="34" charset="0"/>
                <a:ea typeface="ＭＳ Ｐゴシック" pitchFamily="-109" charset="-128"/>
                <a:cs typeface="Calibri" pitchFamily="34" charset="0"/>
              </a:rPr>
              <a:t> government reports</a:t>
            </a:r>
          </a:p>
        </p:txBody>
      </p:sp>
    </p:spTree>
    <p:extLst>
      <p:ext uri="{BB962C8B-B14F-4D97-AF65-F5344CB8AC3E}">
        <p14:creationId xmlns:p14="http://schemas.microsoft.com/office/powerpoint/2010/main" val="3457778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2653" y="310569"/>
            <a:ext cx="10326658" cy="1000685"/>
          </a:xfrm>
        </p:spPr>
        <p:txBody>
          <a:bodyPr/>
          <a:lstStyle/>
          <a:p>
            <a:pPr algn="ctr"/>
            <a:r>
              <a:rPr lang="en-AU" sz="4400" b="1" dirty="0">
                <a:solidFill>
                  <a:schemeClr val="accent1">
                    <a:lumMod val="75000"/>
                  </a:schemeClr>
                </a:solidFill>
              </a:rPr>
              <a:t>What is a Literature Review?</a:t>
            </a:r>
            <a:endParaRPr lang="en-AU" sz="4400" b="1" dirty="0">
              <a:solidFill>
                <a:schemeClr val="tx1"/>
              </a:solidFill>
            </a:endParaRPr>
          </a:p>
        </p:txBody>
      </p:sp>
      <p:sp>
        <p:nvSpPr>
          <p:cNvPr id="3" name="Text Placeholder 2"/>
          <p:cNvSpPr>
            <a:spLocks noGrp="1"/>
          </p:cNvSpPr>
          <p:nvPr>
            <p:ph type="body" idx="12"/>
          </p:nvPr>
        </p:nvSpPr>
        <p:spPr>
          <a:xfrm>
            <a:off x="258882" y="2077819"/>
            <a:ext cx="5837118" cy="3986300"/>
          </a:xfrm>
          <a:solidFill>
            <a:schemeClr val="tx2">
              <a:lumMod val="10000"/>
              <a:lumOff val="90000"/>
            </a:schemeClr>
          </a:solidFill>
        </p:spPr>
        <p:txBody>
          <a:bodyPr/>
          <a:lstStyle/>
          <a:p>
            <a:pPr marL="0" lvl="0" indent="0" algn="ctr" defTabSz="457200" fontAlgn="base">
              <a:spcBef>
                <a:spcPct val="0"/>
              </a:spcBef>
              <a:spcAft>
                <a:spcPct val="0"/>
              </a:spcAft>
              <a:buNone/>
            </a:pPr>
            <a:r>
              <a:rPr lang="en-US" sz="3200" b="1" dirty="0">
                <a:solidFill>
                  <a:schemeClr val="accent1">
                    <a:lumMod val="75000"/>
                  </a:schemeClr>
                </a:solidFill>
                <a:latin typeface="Calibri" pitchFamily="34" charset="0"/>
                <a:ea typeface="ＭＳ Ｐゴシック" charset="0"/>
                <a:cs typeface="Calibri" pitchFamily="34" charset="0"/>
              </a:rPr>
              <a:t>Type 1</a:t>
            </a:r>
          </a:p>
          <a:p>
            <a:pPr marL="0" lvl="0" indent="0" defTabSz="457200" fontAlgn="base">
              <a:spcBef>
                <a:spcPct val="0"/>
              </a:spcBef>
              <a:spcAft>
                <a:spcPct val="0"/>
              </a:spcAft>
              <a:buNone/>
            </a:pPr>
            <a:endParaRPr lang="en-US" sz="2800" dirty="0">
              <a:solidFill>
                <a:schemeClr val="accent1">
                  <a:lumMod val="75000"/>
                </a:schemeClr>
              </a:solidFill>
              <a:latin typeface="Calibri" pitchFamily="34" charset="0"/>
              <a:ea typeface="ＭＳ Ｐゴシック" charset="0"/>
              <a:cs typeface="Calibri" pitchFamily="34" charset="0"/>
            </a:endParaRPr>
          </a:p>
          <a:p>
            <a:pPr defTabSz="457200" fontAlgn="base">
              <a:spcBef>
                <a:spcPct val="0"/>
              </a:spcBef>
              <a:spcAft>
                <a:spcPct val="0"/>
              </a:spcAft>
            </a:pPr>
            <a:r>
              <a:rPr lang="en-AU" sz="2800" dirty="0">
                <a:solidFill>
                  <a:schemeClr val="accent1">
                    <a:lumMod val="75000"/>
                  </a:schemeClr>
                </a:solidFill>
                <a:latin typeface="Calibri" pitchFamily="34" charset="0"/>
                <a:ea typeface="ＭＳ Ｐゴシック" charset="0"/>
                <a:cs typeface="Calibri" pitchFamily="34" charset="0"/>
              </a:rPr>
              <a:t>Examines different theoretical perspectives on the topic.</a:t>
            </a:r>
          </a:p>
          <a:p>
            <a:pPr marL="0" lvl="0" indent="0" defTabSz="457200" fontAlgn="base">
              <a:spcBef>
                <a:spcPct val="0"/>
              </a:spcBef>
              <a:spcAft>
                <a:spcPct val="0"/>
              </a:spcAft>
              <a:buNone/>
            </a:pPr>
            <a:endParaRPr lang="en-AU" sz="2800" dirty="0">
              <a:solidFill>
                <a:schemeClr val="accent1">
                  <a:lumMod val="75000"/>
                </a:schemeClr>
              </a:solidFill>
              <a:latin typeface="Calibri" pitchFamily="34" charset="0"/>
              <a:ea typeface="ＭＳ Ｐゴシック" charset="0"/>
              <a:cs typeface="Calibri" pitchFamily="34" charset="0"/>
            </a:endParaRPr>
          </a:p>
          <a:p>
            <a:pPr defTabSz="457200" fontAlgn="base">
              <a:spcBef>
                <a:spcPct val="0"/>
              </a:spcBef>
              <a:spcAft>
                <a:spcPct val="0"/>
              </a:spcAft>
            </a:pPr>
            <a:r>
              <a:rPr lang="en-AU" sz="2800" dirty="0">
                <a:solidFill>
                  <a:schemeClr val="accent1">
                    <a:lumMod val="75000"/>
                  </a:schemeClr>
                </a:solidFill>
                <a:latin typeface="Calibri" pitchFamily="34" charset="0"/>
                <a:ea typeface="ＭＳ Ｐゴシック" charset="0"/>
                <a:cs typeface="Calibri" pitchFamily="34" charset="0"/>
              </a:rPr>
              <a:t>Critically analyses how useful these theories are for better understanding the topic.</a:t>
            </a:r>
          </a:p>
        </p:txBody>
      </p:sp>
      <p:sp>
        <p:nvSpPr>
          <p:cNvPr id="4" name="Text Placeholder 2">
            <a:extLst>
              <a:ext uri="{FF2B5EF4-FFF2-40B4-BE49-F238E27FC236}">
                <a16:creationId xmlns:a16="http://schemas.microsoft.com/office/drawing/2014/main" id="{7177C019-8B32-4413-B463-BC5BE44C6321}"/>
              </a:ext>
            </a:extLst>
          </p:cNvPr>
          <p:cNvSpPr txBox="1">
            <a:spLocks/>
          </p:cNvSpPr>
          <p:nvPr/>
        </p:nvSpPr>
        <p:spPr>
          <a:xfrm>
            <a:off x="6265982" y="2077819"/>
            <a:ext cx="5837118" cy="3986300"/>
          </a:xfrm>
          <a:prstGeom prst="rect">
            <a:avLst/>
          </a:prstGeom>
          <a:solidFill>
            <a:schemeClr val="accent6">
              <a:lumMod val="20000"/>
              <a:lumOff val="80000"/>
            </a:schemeClr>
          </a:solidFill>
        </p:spPr>
        <p:txBody>
          <a:bodyPr vert="horz" lIns="91440" tIns="45720" rIns="91440" bIns="45720" rtlCol="0">
            <a:noAutofit/>
          </a:bodyPr>
          <a:lstStyle>
            <a:lvl1pPr marL="270000" indent="-270000" algn="l" defTabSz="914400" rtl="0" eaLnBrk="1" latinLnBrk="0" hangingPunct="1">
              <a:lnSpc>
                <a:spcPct val="100000"/>
              </a:lnSpc>
              <a:spcBef>
                <a:spcPts val="0"/>
              </a:spcBef>
              <a:spcAft>
                <a:spcPts val="1000"/>
              </a:spcAft>
              <a:buFont typeface="Arial" panose="020B0604020202020204" pitchFamily="34" charset="0"/>
              <a:buChar char="•"/>
              <a:defRPr lang="en-AU" sz="210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 typeface="Arial"/>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9pPr>
          </a:lstStyle>
          <a:p>
            <a:pPr marL="0" indent="0" algn="ctr" defTabSz="457200" fontAlgn="base">
              <a:spcBef>
                <a:spcPct val="0"/>
              </a:spcBef>
              <a:spcAft>
                <a:spcPct val="0"/>
              </a:spcAft>
              <a:buFont typeface="Arial" panose="020B0604020202020204" pitchFamily="34" charset="0"/>
              <a:buNone/>
            </a:pPr>
            <a:r>
              <a:rPr lang="en-US" sz="3200" b="1" dirty="0">
                <a:solidFill>
                  <a:schemeClr val="accent1">
                    <a:lumMod val="75000"/>
                  </a:schemeClr>
                </a:solidFill>
                <a:latin typeface="Calibri" pitchFamily="34" charset="0"/>
                <a:ea typeface="ＭＳ Ｐゴシック" charset="0"/>
                <a:cs typeface="Calibri" pitchFamily="34" charset="0"/>
              </a:rPr>
              <a:t>Type 2</a:t>
            </a:r>
          </a:p>
          <a:p>
            <a:pPr marL="0" indent="0" defTabSz="457200" fontAlgn="base">
              <a:spcBef>
                <a:spcPct val="0"/>
              </a:spcBef>
              <a:spcAft>
                <a:spcPct val="0"/>
              </a:spcAft>
              <a:buFont typeface="Arial" panose="020B0604020202020204" pitchFamily="34" charset="0"/>
              <a:buNone/>
            </a:pPr>
            <a:endParaRPr lang="en-US" sz="2800" dirty="0">
              <a:solidFill>
                <a:schemeClr val="accent1">
                  <a:lumMod val="75000"/>
                </a:schemeClr>
              </a:solidFill>
              <a:latin typeface="Calibri" pitchFamily="34" charset="0"/>
              <a:ea typeface="ＭＳ Ｐゴシック" charset="0"/>
              <a:cs typeface="Calibri" pitchFamily="34" charset="0"/>
            </a:endParaRPr>
          </a:p>
          <a:p>
            <a:pPr defTabSz="457200" fontAlgn="base">
              <a:spcBef>
                <a:spcPct val="0"/>
              </a:spcBef>
              <a:spcAft>
                <a:spcPct val="0"/>
              </a:spcAft>
            </a:pPr>
            <a:r>
              <a:rPr lang="en-US" sz="2800" dirty="0">
                <a:solidFill>
                  <a:schemeClr val="accent1">
                    <a:lumMod val="75000"/>
                  </a:schemeClr>
                </a:solidFill>
                <a:latin typeface="Calibri" pitchFamily="34" charset="0"/>
                <a:ea typeface="ＭＳ Ｐゴシック" charset="0"/>
                <a:cs typeface="Calibri" pitchFamily="34" charset="0"/>
              </a:rPr>
              <a:t>Examines different research studies conducted on the topic.</a:t>
            </a:r>
          </a:p>
          <a:p>
            <a:pPr marL="0" indent="0" defTabSz="457200" fontAlgn="base">
              <a:spcBef>
                <a:spcPct val="0"/>
              </a:spcBef>
              <a:spcAft>
                <a:spcPct val="0"/>
              </a:spcAft>
              <a:buFont typeface="Arial" panose="020B0604020202020204" pitchFamily="34" charset="0"/>
              <a:buNone/>
            </a:pPr>
            <a:endParaRPr lang="en-US" sz="2800" dirty="0">
              <a:solidFill>
                <a:schemeClr val="accent1">
                  <a:lumMod val="75000"/>
                </a:schemeClr>
              </a:solidFill>
              <a:latin typeface="Calibri" pitchFamily="34" charset="0"/>
              <a:ea typeface="ＭＳ Ｐゴシック" charset="0"/>
              <a:cs typeface="Calibri" pitchFamily="34" charset="0"/>
            </a:endParaRPr>
          </a:p>
          <a:p>
            <a:pPr defTabSz="457200" fontAlgn="base">
              <a:spcBef>
                <a:spcPct val="0"/>
              </a:spcBef>
              <a:spcAft>
                <a:spcPct val="0"/>
              </a:spcAft>
            </a:pPr>
            <a:r>
              <a:rPr lang="en-US" sz="2800" dirty="0">
                <a:solidFill>
                  <a:schemeClr val="accent1">
                    <a:lumMod val="75000"/>
                  </a:schemeClr>
                </a:solidFill>
                <a:latin typeface="Calibri" pitchFamily="34" charset="0"/>
                <a:ea typeface="ＭＳ Ｐゴシック" charset="0"/>
                <a:cs typeface="Calibri" pitchFamily="34" charset="0"/>
              </a:rPr>
              <a:t>Critically analyses how the research was conducted and how the findings were interpreted.</a:t>
            </a:r>
          </a:p>
        </p:txBody>
      </p:sp>
      <p:sp>
        <p:nvSpPr>
          <p:cNvPr id="5" name="TextBox 4"/>
          <p:cNvSpPr txBox="1"/>
          <p:nvPr/>
        </p:nvSpPr>
        <p:spPr>
          <a:xfrm>
            <a:off x="1602901" y="1185267"/>
            <a:ext cx="9326161" cy="892552"/>
          </a:xfrm>
          <a:prstGeom prst="rect">
            <a:avLst/>
          </a:prstGeom>
          <a:noFill/>
        </p:spPr>
        <p:txBody>
          <a:bodyPr wrap="square" lIns="91440" tIns="45720" rIns="91440" bIns="45720" rtlCol="0" anchor="t">
            <a:spAutoFit/>
          </a:bodyPr>
          <a:lstStyle/>
          <a:p>
            <a:r>
              <a:rPr lang="en-AU" sz="2800" dirty="0">
                <a:solidFill>
                  <a:schemeClr val="accent1">
                    <a:lumMod val="75000"/>
                  </a:schemeClr>
                </a:solidFill>
                <a:latin typeface="Calibri" panose="020F0502020204030204" pitchFamily="34" charset="0"/>
                <a:cs typeface="Calibri" panose="020F0502020204030204" pitchFamily="34" charset="0"/>
              </a:rPr>
              <a:t>A critical analysis of the existing literature on a particular topic.</a:t>
            </a:r>
            <a:endParaRPr lang="en-AU" sz="2400" b="1" dirty="0">
              <a:solidFill>
                <a:srgbClr val="FF0000"/>
              </a:solidFill>
              <a:latin typeface="Calibri" pitchFamily="34" charset="0"/>
              <a:ea typeface="ＭＳ Ｐゴシック" pitchFamily="-109" charset="-128"/>
              <a:cs typeface="Calibri" pitchFamily="34" charset="0"/>
            </a:endParaRPr>
          </a:p>
          <a:p>
            <a:endParaRPr lang="en-AU"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10699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animBg="1"/>
      <p:bldP spid="4" grpId="0" animBg="1"/>
      <p:bldP spid="5"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 y="485381"/>
            <a:ext cx="12090400" cy="914012"/>
          </a:xfrm>
        </p:spPr>
        <p:txBody>
          <a:bodyPr/>
          <a:lstStyle/>
          <a:p>
            <a:pPr algn="ctr"/>
            <a:r>
              <a:rPr lang="en-AU" sz="4200" b="1" dirty="0">
                <a:solidFill>
                  <a:schemeClr val="accent1">
                    <a:lumMod val="75000"/>
                  </a:schemeClr>
                </a:solidFill>
                <a:latin typeface="Calibri" panose="020F0502020204030204" pitchFamily="34" charset="0"/>
                <a:cs typeface="Calibri" panose="020F0502020204030204" pitchFamily="34" charset="0"/>
              </a:rPr>
              <a:t>How is a Literature Review different from an Essay?</a:t>
            </a:r>
            <a:endParaRPr lang="en-AU" sz="4200" b="1" dirty="0">
              <a:solidFill>
                <a:schemeClr val="tx1"/>
              </a:solidFill>
              <a:latin typeface="Calibri" panose="020F0502020204030204" pitchFamily="34" charset="0"/>
              <a:cs typeface="Calibri" panose="020F0502020204030204" pitchFamily="34" charset="0"/>
            </a:endParaRPr>
          </a:p>
        </p:txBody>
      </p:sp>
      <p:sp>
        <p:nvSpPr>
          <p:cNvPr id="5" name="TextBox 4"/>
          <p:cNvSpPr txBox="1"/>
          <p:nvPr/>
        </p:nvSpPr>
        <p:spPr>
          <a:xfrm>
            <a:off x="1378953" y="1905506"/>
            <a:ext cx="9434094" cy="3046988"/>
          </a:xfrm>
          <a:prstGeom prst="rect">
            <a:avLst/>
          </a:prstGeom>
          <a:noFill/>
        </p:spPr>
        <p:txBody>
          <a:bodyPr wrap="square" rtlCol="0">
            <a:spAutoFit/>
          </a:bodyPr>
          <a:lstStyle/>
          <a:p>
            <a:r>
              <a:rPr lang="en-AU" sz="3200" b="1" dirty="0">
                <a:solidFill>
                  <a:schemeClr val="accent1">
                    <a:lumMod val="75000"/>
                  </a:schemeClr>
                </a:solidFill>
                <a:latin typeface="Calibri" panose="020F0502020204030204" pitchFamily="34" charset="0"/>
                <a:cs typeface="Calibri" panose="020F0502020204030204" pitchFamily="34" charset="0"/>
              </a:rPr>
              <a:t>Essays:</a:t>
            </a:r>
            <a:r>
              <a:rPr lang="en-AU" sz="3200" b="1" dirty="0">
                <a:solidFill>
                  <a:schemeClr val="accent1">
                    <a:lumMod val="75000"/>
                  </a:schemeClr>
                </a:solidFill>
                <a:latin typeface="Calibri" panose="020F0502020204030204" pitchFamily="34" charset="0"/>
                <a:cs typeface="Calibri" panose="020F0502020204030204" pitchFamily="34" charset="0"/>
                <a:sym typeface="Wingdings" panose="05000000000000000000" pitchFamily="2" charset="2"/>
              </a:rPr>
              <a:t> </a:t>
            </a:r>
            <a:r>
              <a:rPr lang="en-AU" sz="2800" dirty="0">
                <a:solidFill>
                  <a:schemeClr val="accent1">
                    <a:lumMod val="75000"/>
                  </a:schemeClr>
                </a:solidFill>
                <a:latin typeface="Calibri" panose="020F0502020204030204" pitchFamily="34" charset="0"/>
                <a:cs typeface="Calibri" panose="020F0502020204030204" pitchFamily="34" charset="0"/>
                <a:sym typeface="Wingdings" panose="05000000000000000000" pitchFamily="2" charset="2"/>
              </a:rPr>
              <a:t>You are presenting an argument, which is your perspective on the topic based on the research you’ve read.</a:t>
            </a:r>
          </a:p>
          <a:p>
            <a:r>
              <a:rPr lang="en-AU" sz="4400" dirty="0">
                <a:solidFill>
                  <a:schemeClr val="accent1">
                    <a:lumMod val="75000"/>
                  </a:schemeClr>
                </a:solidFill>
                <a:latin typeface="Calibri" panose="020F0502020204030204" pitchFamily="34" charset="0"/>
                <a:cs typeface="Calibri" panose="020F0502020204030204" pitchFamily="34" charset="0"/>
                <a:sym typeface="Wingdings" panose="05000000000000000000" pitchFamily="2" charset="2"/>
              </a:rPr>
              <a:t>  </a:t>
            </a:r>
          </a:p>
          <a:p>
            <a:r>
              <a:rPr lang="en-AU" sz="3200" b="1" dirty="0">
                <a:solidFill>
                  <a:schemeClr val="accent1">
                    <a:lumMod val="75000"/>
                  </a:schemeClr>
                </a:solidFill>
                <a:latin typeface="Calibri" panose="020F0502020204030204" pitchFamily="34" charset="0"/>
                <a:ea typeface="ＭＳ Ｐゴシック" pitchFamily="-109" charset="-128"/>
                <a:cs typeface="Calibri" panose="020F0502020204030204" pitchFamily="34" charset="0"/>
                <a:sym typeface="Wingdings" panose="05000000000000000000" pitchFamily="2" charset="2"/>
              </a:rPr>
              <a:t>L</a:t>
            </a:r>
            <a:r>
              <a:rPr lang="en-AU" sz="3200" b="1" dirty="0">
                <a:solidFill>
                  <a:schemeClr val="accent1">
                    <a:lumMod val="75000"/>
                  </a:schemeClr>
                </a:solidFill>
                <a:latin typeface="Calibri" panose="020F0502020204030204" pitchFamily="34" charset="0"/>
                <a:cs typeface="Calibri" panose="020F0502020204030204" pitchFamily="34" charset="0"/>
                <a:sym typeface="Wingdings" panose="05000000000000000000" pitchFamily="2" charset="2"/>
              </a:rPr>
              <a:t>iterature reviews: </a:t>
            </a:r>
            <a:r>
              <a:rPr lang="en-AU" sz="2800" dirty="0">
                <a:solidFill>
                  <a:schemeClr val="accent1">
                    <a:lumMod val="75000"/>
                  </a:schemeClr>
                </a:solidFill>
                <a:latin typeface="Calibri" panose="020F0502020204030204" pitchFamily="34" charset="0"/>
                <a:cs typeface="Calibri" panose="020F0502020204030204" pitchFamily="34" charset="0"/>
                <a:sym typeface="Wingdings" panose="05000000000000000000" pitchFamily="2" charset="2"/>
              </a:rPr>
              <a:t>You are finding themes in the literature by analysing the similarities, differences, strengths and weaknesses of the research.</a:t>
            </a:r>
            <a:endParaRPr lang="en-AU" sz="2800" b="1" dirty="0">
              <a:solidFill>
                <a:schemeClr val="accent1">
                  <a:lumMod val="75000"/>
                </a:schemeClr>
              </a:solidFill>
              <a:latin typeface="Calibri" panose="020F0502020204030204" pitchFamily="34" charset="0"/>
              <a:ea typeface="ＭＳ Ｐゴシック" pitchFamily="-109" charset="-128"/>
              <a:cs typeface="Calibri" panose="020F0502020204030204" pitchFamily="34" charset="0"/>
              <a:sym typeface="Wingdings" panose="05000000000000000000" pitchFamily="2" charset="2"/>
            </a:endParaRPr>
          </a:p>
        </p:txBody>
      </p:sp>
    </p:spTree>
    <p:extLst>
      <p:ext uri="{BB962C8B-B14F-4D97-AF65-F5344CB8AC3E}">
        <p14:creationId xmlns:p14="http://schemas.microsoft.com/office/powerpoint/2010/main" val="3185086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fade">
                                      <p:cBhvr>
                                        <p:cTn id="14" dur="1000"/>
                                        <p:tgtEl>
                                          <p:spTgt spid="5">
                                            <p:txEl>
                                              <p:pRg st="2" end="2"/>
                                            </p:txEl>
                                          </p:spTgt>
                                        </p:tgtEl>
                                      </p:cBhvr>
                                    </p:animEffect>
                                    <p:anim calcmode="lin" valueType="num">
                                      <p:cBhvr>
                                        <p:cTn id="15"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2671" y="348955"/>
            <a:ext cx="10326658" cy="1000685"/>
          </a:xfrm>
        </p:spPr>
        <p:txBody>
          <a:bodyPr/>
          <a:lstStyle/>
          <a:p>
            <a:pPr algn="ctr"/>
            <a:r>
              <a:rPr lang="en-AU" sz="4400" b="1" dirty="0">
                <a:solidFill>
                  <a:schemeClr val="accent1">
                    <a:lumMod val="75000"/>
                  </a:schemeClr>
                </a:solidFill>
                <a:latin typeface="Calibri" panose="020F0502020204030204" pitchFamily="34" charset="0"/>
                <a:cs typeface="Calibri" panose="020F0502020204030204" pitchFamily="34" charset="0"/>
              </a:rPr>
              <a:t>Step 1. Search the Literature</a:t>
            </a:r>
            <a:endParaRPr lang="en-AU" sz="4400" b="1" dirty="0">
              <a:solidFill>
                <a:schemeClr val="tx1"/>
              </a:solidFill>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EB52BBD4-3360-48BA-A226-046906EA087A}"/>
              </a:ext>
            </a:extLst>
          </p:cNvPr>
          <p:cNvPicPr>
            <a:picLocks noChangeAspect="1"/>
          </p:cNvPicPr>
          <p:nvPr/>
        </p:nvPicPr>
        <p:blipFill>
          <a:blip r:embed="rId3"/>
          <a:stretch>
            <a:fillRect/>
          </a:stretch>
        </p:blipFill>
        <p:spPr>
          <a:xfrm>
            <a:off x="1399673" y="1308868"/>
            <a:ext cx="9298609" cy="4530939"/>
          </a:xfrm>
          <a:prstGeom prst="rect">
            <a:avLst/>
          </a:prstGeom>
        </p:spPr>
      </p:pic>
      <p:sp>
        <p:nvSpPr>
          <p:cNvPr id="6" name="Text Placeholder 5">
            <a:extLst>
              <a:ext uri="{FF2B5EF4-FFF2-40B4-BE49-F238E27FC236}">
                <a16:creationId xmlns:a16="http://schemas.microsoft.com/office/drawing/2014/main" id="{82B87579-AD31-4E9D-BA06-4B39B03CF343}"/>
              </a:ext>
            </a:extLst>
          </p:cNvPr>
          <p:cNvSpPr>
            <a:spLocks noGrp="1"/>
          </p:cNvSpPr>
          <p:nvPr>
            <p:ph type="body" idx="12"/>
          </p:nvPr>
        </p:nvSpPr>
        <p:spPr>
          <a:xfrm>
            <a:off x="800151" y="6072248"/>
            <a:ext cx="10957594" cy="593182"/>
          </a:xfrm>
        </p:spPr>
        <p:txBody>
          <a:bodyPr/>
          <a:lstStyle/>
          <a:p>
            <a:pPr marL="0" indent="0" algn="ctr">
              <a:buNone/>
            </a:pPr>
            <a:r>
              <a:rPr lang="en-AU" sz="4000" b="1" dirty="0">
                <a:solidFill>
                  <a:schemeClr val="bg1"/>
                </a:solidFill>
              </a:rPr>
              <a:t>www.lib.uts.edu.au</a:t>
            </a:r>
          </a:p>
        </p:txBody>
      </p:sp>
    </p:spTree>
    <p:extLst>
      <p:ext uri="{BB962C8B-B14F-4D97-AF65-F5344CB8AC3E}">
        <p14:creationId xmlns:p14="http://schemas.microsoft.com/office/powerpoint/2010/main" val="5222598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3677" y="293453"/>
            <a:ext cx="10326658" cy="1000685"/>
          </a:xfrm>
        </p:spPr>
        <p:txBody>
          <a:bodyPr/>
          <a:lstStyle/>
          <a:p>
            <a:pPr algn="ctr"/>
            <a:r>
              <a:rPr lang="en-AU" sz="4400" b="1" dirty="0">
                <a:solidFill>
                  <a:schemeClr val="accent1">
                    <a:lumMod val="75000"/>
                  </a:schemeClr>
                </a:solidFill>
                <a:latin typeface="Calibri" panose="020F0502020204030204" pitchFamily="34" charset="0"/>
                <a:cs typeface="Calibri" panose="020F0502020204030204" pitchFamily="34" charset="0"/>
              </a:rPr>
              <a:t>2. Read Critically</a:t>
            </a:r>
            <a:endParaRPr lang="en-AU" sz="4400" b="1" dirty="0">
              <a:solidFill>
                <a:schemeClr val="tx1"/>
              </a:solidFill>
              <a:latin typeface="Calibri" panose="020F0502020204030204" pitchFamily="34" charset="0"/>
              <a:cs typeface="Calibri" panose="020F0502020204030204" pitchFamily="34" charset="0"/>
            </a:endParaRPr>
          </a:p>
        </p:txBody>
      </p:sp>
      <p:sp>
        <p:nvSpPr>
          <p:cNvPr id="3" name="Text Placeholder 2"/>
          <p:cNvSpPr>
            <a:spLocks noGrp="1"/>
          </p:cNvSpPr>
          <p:nvPr>
            <p:ph type="body" idx="12"/>
          </p:nvPr>
        </p:nvSpPr>
        <p:spPr>
          <a:xfrm>
            <a:off x="757312" y="1442200"/>
            <a:ext cx="10939388" cy="4987154"/>
          </a:xfrm>
        </p:spPr>
        <p:txBody>
          <a:bodyPr/>
          <a:lstStyle/>
          <a:p>
            <a:pPr marL="0" lvl="0" indent="0" defTabSz="457200" fontAlgn="base">
              <a:spcBef>
                <a:spcPct val="0"/>
              </a:spcBef>
              <a:spcAft>
                <a:spcPct val="0"/>
              </a:spcAft>
              <a:buNone/>
            </a:pPr>
            <a:r>
              <a:rPr lang="en-US" sz="2800" b="1" dirty="0">
                <a:solidFill>
                  <a:schemeClr val="accent1">
                    <a:lumMod val="75000"/>
                  </a:schemeClr>
                </a:solidFill>
                <a:latin typeface="Calibri" pitchFamily="34" charset="0"/>
                <a:ea typeface="ＭＳ Ｐゴシック" charset="0"/>
                <a:cs typeface="Calibri" pitchFamily="34" charset="0"/>
              </a:rPr>
              <a:t>Step 1</a:t>
            </a:r>
            <a:r>
              <a:rPr lang="en-AU" sz="2800" b="1" dirty="0">
                <a:solidFill>
                  <a:schemeClr val="accent1">
                    <a:lumMod val="75000"/>
                  </a:schemeClr>
                </a:solidFill>
                <a:latin typeface="Calibri" pitchFamily="34" charset="0"/>
                <a:ea typeface="ＭＳ Ｐゴシック" charset="0"/>
                <a:cs typeface="Calibri" pitchFamily="34" charset="0"/>
              </a:rPr>
              <a:t>: </a:t>
            </a:r>
            <a:r>
              <a:rPr lang="en-AU" sz="2800" dirty="0">
                <a:solidFill>
                  <a:schemeClr val="accent1">
                    <a:lumMod val="75000"/>
                  </a:schemeClr>
                </a:solidFill>
                <a:latin typeface="Calibri" pitchFamily="34" charset="0"/>
                <a:ea typeface="ＭＳ Ｐゴシック" charset="0"/>
                <a:cs typeface="Calibri" pitchFamily="34" charset="0"/>
              </a:rPr>
              <a:t>Scan and skim</a:t>
            </a:r>
            <a:r>
              <a:rPr lang="en-AU" sz="2800" dirty="0">
                <a:solidFill>
                  <a:schemeClr val="accent1">
                    <a:lumMod val="75000"/>
                  </a:schemeClr>
                </a:solidFill>
                <a:latin typeface="Calibri" pitchFamily="34" charset="0"/>
                <a:ea typeface="ＭＳ Ｐゴシック" charset="0"/>
                <a:cs typeface="Calibri" pitchFamily="34" charset="0"/>
                <a:sym typeface="Wingdings" panose="05000000000000000000" pitchFamily="2" charset="2"/>
              </a:rPr>
              <a:t> is it relevant?</a:t>
            </a:r>
          </a:p>
          <a:p>
            <a:pPr marL="0" lvl="0" indent="0" defTabSz="457200" fontAlgn="base">
              <a:spcBef>
                <a:spcPct val="0"/>
              </a:spcBef>
              <a:spcAft>
                <a:spcPct val="0"/>
              </a:spcAft>
              <a:buNone/>
            </a:pPr>
            <a:endParaRPr lang="en-AU" sz="2800" dirty="0">
              <a:solidFill>
                <a:schemeClr val="accent1">
                  <a:lumMod val="75000"/>
                </a:schemeClr>
              </a:solidFill>
              <a:latin typeface="Calibri" pitchFamily="34" charset="0"/>
              <a:ea typeface="ＭＳ Ｐゴシック" charset="0"/>
              <a:cs typeface="Calibri" pitchFamily="34" charset="0"/>
            </a:endParaRPr>
          </a:p>
          <a:p>
            <a:pPr marL="0" lvl="0" indent="0" defTabSz="457200" fontAlgn="base">
              <a:spcBef>
                <a:spcPct val="0"/>
              </a:spcBef>
              <a:spcAft>
                <a:spcPct val="0"/>
              </a:spcAft>
              <a:buNone/>
            </a:pPr>
            <a:r>
              <a:rPr lang="en-US" sz="2800" b="1" dirty="0">
                <a:solidFill>
                  <a:schemeClr val="accent1">
                    <a:lumMod val="75000"/>
                  </a:schemeClr>
                </a:solidFill>
                <a:latin typeface="Calibri" pitchFamily="34" charset="0"/>
                <a:ea typeface="ＭＳ Ｐゴシック" charset="0"/>
                <a:cs typeface="Calibri" pitchFamily="34" charset="0"/>
              </a:rPr>
              <a:t>Step 2</a:t>
            </a:r>
            <a:r>
              <a:rPr lang="en-AU" sz="2800" b="1" dirty="0">
                <a:solidFill>
                  <a:schemeClr val="accent1">
                    <a:lumMod val="75000"/>
                  </a:schemeClr>
                </a:solidFill>
                <a:latin typeface="Calibri" pitchFamily="34" charset="0"/>
                <a:ea typeface="ＭＳ Ｐゴシック" charset="0"/>
                <a:cs typeface="Calibri" pitchFamily="34" charset="0"/>
              </a:rPr>
              <a:t>: </a:t>
            </a:r>
            <a:r>
              <a:rPr lang="en-US" sz="2800" dirty="0">
                <a:solidFill>
                  <a:schemeClr val="accent1">
                    <a:lumMod val="75000"/>
                  </a:schemeClr>
                </a:solidFill>
                <a:latin typeface="Calibri" pitchFamily="34" charset="0"/>
                <a:ea typeface="ＭＳ Ｐゴシック" charset="0"/>
                <a:cs typeface="Calibri" pitchFamily="34" charset="0"/>
              </a:rPr>
              <a:t>If relevant, ask questions:</a:t>
            </a:r>
          </a:p>
          <a:p>
            <a:pPr marL="342900" lvl="0" indent="-342900" defTabSz="457200" fontAlgn="base">
              <a:lnSpc>
                <a:spcPct val="150000"/>
              </a:lnSpc>
              <a:spcBef>
                <a:spcPct val="20000"/>
              </a:spcBef>
              <a:spcAft>
                <a:spcPct val="0"/>
              </a:spcAft>
              <a:buFont typeface="Arial" charset="0"/>
              <a:buChar char="•"/>
            </a:pPr>
            <a:r>
              <a:rPr lang="en-AU" sz="2600" dirty="0">
                <a:solidFill>
                  <a:schemeClr val="accent1">
                    <a:lumMod val="75000"/>
                  </a:schemeClr>
                </a:solidFill>
                <a:latin typeface="Calibri" panose="020F0502020204030204" pitchFamily="34" charset="0"/>
                <a:ea typeface="ＭＳ Ｐゴシック" pitchFamily="-109" charset="-128"/>
                <a:cs typeface="Calibri" panose="020F0502020204030204" pitchFamily="34" charset="0"/>
              </a:rPr>
              <a:t>What are the author’s credentials?  </a:t>
            </a:r>
          </a:p>
          <a:p>
            <a:pPr marL="342900" lvl="0" indent="-342900" defTabSz="457200" fontAlgn="base">
              <a:lnSpc>
                <a:spcPct val="150000"/>
              </a:lnSpc>
              <a:spcBef>
                <a:spcPct val="20000"/>
              </a:spcBef>
              <a:spcAft>
                <a:spcPct val="0"/>
              </a:spcAft>
              <a:buFont typeface="Arial" charset="0"/>
              <a:buChar char="•"/>
            </a:pPr>
            <a:r>
              <a:rPr lang="en-AU" sz="2600" dirty="0">
                <a:solidFill>
                  <a:schemeClr val="accent1">
                    <a:lumMod val="75000"/>
                  </a:schemeClr>
                </a:solidFill>
                <a:latin typeface="Calibri" panose="020F0502020204030204" pitchFamily="34" charset="0"/>
                <a:ea typeface="ＭＳ Ｐゴシック" pitchFamily="-109" charset="-128"/>
                <a:cs typeface="Calibri" panose="020F0502020204030204" pitchFamily="34" charset="0"/>
              </a:rPr>
              <a:t>How recent is the text?</a:t>
            </a:r>
          </a:p>
          <a:p>
            <a:pPr marL="342900" lvl="0" indent="-342900" defTabSz="457200" fontAlgn="base">
              <a:lnSpc>
                <a:spcPct val="150000"/>
              </a:lnSpc>
              <a:spcBef>
                <a:spcPct val="20000"/>
              </a:spcBef>
              <a:spcAft>
                <a:spcPct val="0"/>
              </a:spcAft>
              <a:buFont typeface="Arial" charset="0"/>
              <a:buChar char="•"/>
            </a:pPr>
            <a:r>
              <a:rPr lang="en-AU" sz="2600" dirty="0">
                <a:solidFill>
                  <a:schemeClr val="accent1">
                    <a:lumMod val="75000"/>
                  </a:schemeClr>
                </a:solidFill>
                <a:latin typeface="Calibri" panose="020F0502020204030204" pitchFamily="34" charset="0"/>
                <a:ea typeface="ＭＳ Ｐゴシック" pitchFamily="-109" charset="-128"/>
                <a:cs typeface="Calibri" panose="020F0502020204030204" pitchFamily="34" charset="0"/>
              </a:rPr>
              <a:t>What kind of research was conducted?</a:t>
            </a:r>
          </a:p>
          <a:p>
            <a:pPr marL="342900" lvl="0" indent="-342900" defTabSz="457200" fontAlgn="base">
              <a:lnSpc>
                <a:spcPct val="150000"/>
              </a:lnSpc>
              <a:spcBef>
                <a:spcPct val="20000"/>
              </a:spcBef>
              <a:spcAft>
                <a:spcPct val="0"/>
              </a:spcAft>
              <a:buFont typeface="Arial" charset="0"/>
              <a:buChar char="•"/>
            </a:pPr>
            <a:r>
              <a:rPr lang="en-AU" sz="2600" dirty="0">
                <a:solidFill>
                  <a:schemeClr val="accent1">
                    <a:lumMod val="75000"/>
                  </a:schemeClr>
                </a:solidFill>
                <a:latin typeface="Calibri" panose="020F0502020204030204" pitchFamily="34" charset="0"/>
                <a:ea typeface="ＭＳ Ｐゴシック" pitchFamily="-109" charset="-128"/>
                <a:cs typeface="Calibri" panose="020F0502020204030204" pitchFamily="34" charset="0"/>
              </a:rPr>
              <a:t>Do you agree with the writer’s argument (or their interpretation of the research findings)?</a:t>
            </a:r>
          </a:p>
          <a:p>
            <a:pPr marL="0" lvl="0" indent="0" defTabSz="457200" fontAlgn="base">
              <a:spcBef>
                <a:spcPct val="0"/>
              </a:spcBef>
              <a:spcAft>
                <a:spcPct val="0"/>
              </a:spcAft>
              <a:buNone/>
            </a:pPr>
            <a:endParaRPr lang="en-AU" sz="2800" dirty="0">
              <a:solidFill>
                <a:prstClr val="black"/>
              </a:solidFill>
              <a:latin typeface="Arial" charset="0"/>
              <a:ea typeface="ＭＳ Ｐゴシック" charset="0"/>
            </a:endParaRPr>
          </a:p>
        </p:txBody>
      </p:sp>
    </p:spTree>
    <p:extLst>
      <p:ext uri="{BB962C8B-B14F-4D97-AF65-F5344CB8AC3E}">
        <p14:creationId xmlns:p14="http://schemas.microsoft.com/office/powerpoint/2010/main" val="1198277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500"/>
                                        <p:tgtEl>
                                          <p:spTgt spid="3">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fade">
                                      <p:cBhvr>
                                        <p:cTn id="3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4">
            <a:extLst>
              <a:ext uri="{FF2B5EF4-FFF2-40B4-BE49-F238E27FC236}">
                <a16:creationId xmlns:a16="http://schemas.microsoft.com/office/drawing/2014/main" id="{A1F10308-317A-1A45-8CF6-234712DE6B75}"/>
              </a:ext>
            </a:extLst>
          </p:cNvPr>
          <p:cNvSpPr>
            <a:spLocks noGrp="1"/>
          </p:cNvSpPr>
          <p:nvPr>
            <p:ph type="ftr" sz="quarter" idx="11"/>
          </p:nvPr>
        </p:nvSpPr>
        <p:spPr>
          <a:xfrm>
            <a:off x="6363093" y="6255097"/>
            <a:ext cx="5402187" cy="365125"/>
          </a:xfrm>
        </p:spPr>
        <p:txBody>
          <a:bodyPr/>
          <a:lstStyle/>
          <a:p>
            <a:r>
              <a:rPr lang="en-US" dirty="0"/>
              <a:t>UTS HELPS</a:t>
            </a:r>
          </a:p>
        </p:txBody>
      </p:sp>
      <p:graphicFrame>
        <p:nvGraphicFramePr>
          <p:cNvPr id="4" name="Table 3"/>
          <p:cNvGraphicFramePr>
            <a:graphicFrameLocks noGrp="1"/>
          </p:cNvGraphicFramePr>
          <p:nvPr>
            <p:extLst>
              <p:ext uri="{D42A27DB-BD31-4B8C-83A1-F6EECF244321}">
                <p14:modId xmlns:p14="http://schemas.microsoft.com/office/powerpoint/2010/main" val="1833437436"/>
              </p:ext>
            </p:extLst>
          </p:nvPr>
        </p:nvGraphicFramePr>
        <p:xfrm>
          <a:off x="329442" y="1480543"/>
          <a:ext cx="11559654" cy="1051095"/>
        </p:xfrm>
        <a:graphic>
          <a:graphicData uri="http://schemas.openxmlformats.org/drawingml/2006/table">
            <a:tbl>
              <a:tblPr firstRow="1" bandRow="1">
                <a:tableStyleId>{6E25E649-3F16-4E02-A733-19D2CDBF48F0}</a:tableStyleId>
              </a:tblPr>
              <a:tblGrid>
                <a:gridCol w="2590697">
                  <a:extLst>
                    <a:ext uri="{9D8B030D-6E8A-4147-A177-3AD203B41FA5}">
                      <a16:colId xmlns:a16="http://schemas.microsoft.com/office/drawing/2014/main" val="2785949854"/>
                    </a:ext>
                  </a:extLst>
                </a:gridCol>
                <a:gridCol w="3189129">
                  <a:extLst>
                    <a:ext uri="{9D8B030D-6E8A-4147-A177-3AD203B41FA5}">
                      <a16:colId xmlns:a16="http://schemas.microsoft.com/office/drawing/2014/main" val="3390833990"/>
                    </a:ext>
                  </a:extLst>
                </a:gridCol>
                <a:gridCol w="3009332">
                  <a:extLst>
                    <a:ext uri="{9D8B030D-6E8A-4147-A177-3AD203B41FA5}">
                      <a16:colId xmlns:a16="http://schemas.microsoft.com/office/drawing/2014/main" val="2437476062"/>
                    </a:ext>
                  </a:extLst>
                </a:gridCol>
                <a:gridCol w="2770496">
                  <a:extLst>
                    <a:ext uri="{9D8B030D-6E8A-4147-A177-3AD203B41FA5}">
                      <a16:colId xmlns:a16="http://schemas.microsoft.com/office/drawing/2014/main" val="2534456564"/>
                    </a:ext>
                  </a:extLst>
                </a:gridCol>
              </a:tblGrid>
              <a:tr h="1051095">
                <a:tc>
                  <a:txBody>
                    <a:bodyPr/>
                    <a:lstStyle/>
                    <a:p>
                      <a:pPr algn="ctr"/>
                      <a:r>
                        <a:rPr lang="en-AU" sz="2800" dirty="0"/>
                        <a:t>Source</a:t>
                      </a:r>
                    </a:p>
                  </a:txBody>
                  <a:tcPr>
                    <a:solidFill>
                      <a:schemeClr val="accent1">
                        <a:lumMod val="60000"/>
                        <a:lumOff val="40000"/>
                      </a:schemeClr>
                    </a:solidFill>
                  </a:tcPr>
                </a:tc>
                <a:tc>
                  <a:txBody>
                    <a:bodyPr/>
                    <a:lstStyle/>
                    <a:p>
                      <a:pPr algn="ctr"/>
                      <a:r>
                        <a:rPr lang="en-AU" sz="2800" dirty="0"/>
                        <a:t>Main Argument (or Idea)</a:t>
                      </a:r>
                    </a:p>
                  </a:txBody>
                  <a:tcPr>
                    <a:solidFill>
                      <a:schemeClr val="accent1">
                        <a:lumMod val="60000"/>
                        <a:lumOff val="40000"/>
                      </a:schemeClr>
                    </a:solidFill>
                  </a:tcPr>
                </a:tc>
                <a:tc>
                  <a:txBody>
                    <a:bodyPr/>
                    <a:lstStyle/>
                    <a:p>
                      <a:pPr algn="ctr"/>
                      <a:r>
                        <a:rPr lang="en-AU" sz="2800" dirty="0"/>
                        <a:t>Supporting Evidence</a:t>
                      </a:r>
                    </a:p>
                  </a:txBody>
                  <a:tcPr>
                    <a:solidFill>
                      <a:schemeClr val="accent1">
                        <a:lumMod val="60000"/>
                        <a:lumOff val="40000"/>
                      </a:schemeClr>
                    </a:solidFill>
                  </a:tcPr>
                </a:tc>
                <a:tc>
                  <a:txBody>
                    <a:bodyPr/>
                    <a:lstStyle/>
                    <a:p>
                      <a:pPr algn="ctr"/>
                      <a:r>
                        <a:rPr lang="en-AU" sz="2800" dirty="0"/>
                        <a:t>My Perspective</a:t>
                      </a:r>
                    </a:p>
                  </a:txBody>
                  <a:tcPr>
                    <a:solidFill>
                      <a:schemeClr val="accent1">
                        <a:lumMod val="60000"/>
                        <a:lumOff val="40000"/>
                      </a:schemeClr>
                    </a:solidFill>
                  </a:tcPr>
                </a:tc>
                <a:extLst>
                  <a:ext uri="{0D108BD9-81ED-4DB2-BD59-A6C34878D82A}">
                    <a16:rowId xmlns:a16="http://schemas.microsoft.com/office/drawing/2014/main" val="1841179709"/>
                  </a:ext>
                </a:extLst>
              </a:tr>
            </a:tbl>
          </a:graphicData>
        </a:graphic>
      </p:graphicFrame>
      <p:sp>
        <p:nvSpPr>
          <p:cNvPr id="5" name="Title 1">
            <a:extLst>
              <a:ext uri="{FF2B5EF4-FFF2-40B4-BE49-F238E27FC236}">
                <a16:creationId xmlns:a16="http://schemas.microsoft.com/office/drawing/2014/main" id="{61EA943D-15E1-4628-812E-BA3A4BE29A36}"/>
              </a:ext>
            </a:extLst>
          </p:cNvPr>
          <p:cNvSpPr>
            <a:spLocks noGrp="1"/>
          </p:cNvSpPr>
          <p:nvPr>
            <p:ph type="title"/>
          </p:nvPr>
        </p:nvSpPr>
        <p:spPr>
          <a:xfrm>
            <a:off x="3030462" y="272262"/>
            <a:ext cx="6738081" cy="1000685"/>
          </a:xfrm>
        </p:spPr>
        <p:txBody>
          <a:bodyPr/>
          <a:lstStyle/>
          <a:p>
            <a:r>
              <a:rPr lang="en-AU" sz="4400" b="1" dirty="0">
                <a:solidFill>
                  <a:schemeClr val="accent1">
                    <a:lumMod val="75000"/>
                  </a:schemeClr>
                </a:solidFill>
                <a:latin typeface="Calibri" panose="020F0502020204030204" pitchFamily="34" charset="0"/>
                <a:cs typeface="Calibri" panose="020F0502020204030204" pitchFamily="34" charset="0"/>
              </a:rPr>
              <a:t>Step 3. Organise your notes </a:t>
            </a:r>
          </a:p>
        </p:txBody>
      </p:sp>
    </p:spTree>
    <p:extLst>
      <p:ext uri="{BB962C8B-B14F-4D97-AF65-F5344CB8AC3E}">
        <p14:creationId xmlns:p14="http://schemas.microsoft.com/office/powerpoint/2010/main" val="7904171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4">
            <a:extLst>
              <a:ext uri="{FF2B5EF4-FFF2-40B4-BE49-F238E27FC236}">
                <a16:creationId xmlns:a16="http://schemas.microsoft.com/office/drawing/2014/main" id="{A1F10308-317A-1A45-8CF6-234712DE6B75}"/>
              </a:ext>
            </a:extLst>
          </p:cNvPr>
          <p:cNvSpPr>
            <a:spLocks noGrp="1"/>
          </p:cNvSpPr>
          <p:nvPr>
            <p:ph type="ftr" sz="quarter" idx="11"/>
          </p:nvPr>
        </p:nvSpPr>
        <p:spPr>
          <a:xfrm>
            <a:off x="6363093" y="6255097"/>
            <a:ext cx="5402187" cy="365125"/>
          </a:xfrm>
        </p:spPr>
        <p:txBody>
          <a:bodyPr/>
          <a:lstStyle/>
          <a:p>
            <a:r>
              <a:rPr lang="en-US" dirty="0"/>
              <a:t>UTS HELPS</a:t>
            </a:r>
          </a:p>
        </p:txBody>
      </p:sp>
      <p:graphicFrame>
        <p:nvGraphicFramePr>
          <p:cNvPr id="4" name="Table 3"/>
          <p:cNvGraphicFramePr>
            <a:graphicFrameLocks noGrp="1"/>
          </p:cNvGraphicFramePr>
          <p:nvPr>
            <p:extLst>
              <p:ext uri="{D42A27DB-BD31-4B8C-83A1-F6EECF244321}">
                <p14:modId xmlns:p14="http://schemas.microsoft.com/office/powerpoint/2010/main" val="4272323224"/>
              </p:ext>
            </p:extLst>
          </p:nvPr>
        </p:nvGraphicFramePr>
        <p:xfrm>
          <a:off x="329442" y="1480543"/>
          <a:ext cx="11559654" cy="2586274"/>
        </p:xfrm>
        <a:graphic>
          <a:graphicData uri="http://schemas.openxmlformats.org/drawingml/2006/table">
            <a:tbl>
              <a:tblPr firstRow="1" bandRow="1">
                <a:tableStyleId>{6E25E649-3F16-4E02-A733-19D2CDBF48F0}</a:tableStyleId>
              </a:tblPr>
              <a:tblGrid>
                <a:gridCol w="2590697">
                  <a:extLst>
                    <a:ext uri="{9D8B030D-6E8A-4147-A177-3AD203B41FA5}">
                      <a16:colId xmlns:a16="http://schemas.microsoft.com/office/drawing/2014/main" val="2785949854"/>
                    </a:ext>
                  </a:extLst>
                </a:gridCol>
                <a:gridCol w="3189129">
                  <a:extLst>
                    <a:ext uri="{9D8B030D-6E8A-4147-A177-3AD203B41FA5}">
                      <a16:colId xmlns:a16="http://schemas.microsoft.com/office/drawing/2014/main" val="3390833990"/>
                    </a:ext>
                  </a:extLst>
                </a:gridCol>
                <a:gridCol w="3009332">
                  <a:extLst>
                    <a:ext uri="{9D8B030D-6E8A-4147-A177-3AD203B41FA5}">
                      <a16:colId xmlns:a16="http://schemas.microsoft.com/office/drawing/2014/main" val="2437476062"/>
                    </a:ext>
                  </a:extLst>
                </a:gridCol>
                <a:gridCol w="2770496">
                  <a:extLst>
                    <a:ext uri="{9D8B030D-6E8A-4147-A177-3AD203B41FA5}">
                      <a16:colId xmlns:a16="http://schemas.microsoft.com/office/drawing/2014/main" val="2534456564"/>
                    </a:ext>
                  </a:extLst>
                </a:gridCol>
              </a:tblGrid>
              <a:tr h="1051095">
                <a:tc>
                  <a:txBody>
                    <a:bodyPr/>
                    <a:lstStyle/>
                    <a:p>
                      <a:pPr algn="ctr"/>
                      <a:r>
                        <a:rPr lang="en-AU" sz="2800" dirty="0"/>
                        <a:t>Source</a:t>
                      </a:r>
                    </a:p>
                  </a:txBody>
                  <a:tcPr>
                    <a:solidFill>
                      <a:schemeClr val="accent1">
                        <a:lumMod val="60000"/>
                        <a:lumOff val="40000"/>
                      </a:schemeClr>
                    </a:solidFill>
                  </a:tcPr>
                </a:tc>
                <a:tc>
                  <a:txBody>
                    <a:bodyPr/>
                    <a:lstStyle/>
                    <a:p>
                      <a:pPr algn="ctr"/>
                      <a:r>
                        <a:rPr lang="en-AU" sz="2800" dirty="0"/>
                        <a:t>Main Argument (or Idea)</a:t>
                      </a:r>
                    </a:p>
                  </a:txBody>
                  <a:tcPr>
                    <a:solidFill>
                      <a:schemeClr val="accent1">
                        <a:lumMod val="60000"/>
                        <a:lumOff val="40000"/>
                      </a:schemeClr>
                    </a:solidFill>
                  </a:tcPr>
                </a:tc>
                <a:tc>
                  <a:txBody>
                    <a:bodyPr/>
                    <a:lstStyle/>
                    <a:p>
                      <a:pPr algn="ctr"/>
                      <a:r>
                        <a:rPr lang="en-AU" sz="2800" dirty="0"/>
                        <a:t>Supporting Evidence</a:t>
                      </a:r>
                    </a:p>
                  </a:txBody>
                  <a:tcPr>
                    <a:solidFill>
                      <a:schemeClr val="accent1">
                        <a:lumMod val="60000"/>
                        <a:lumOff val="40000"/>
                      </a:schemeClr>
                    </a:solidFill>
                  </a:tcPr>
                </a:tc>
                <a:tc>
                  <a:txBody>
                    <a:bodyPr/>
                    <a:lstStyle/>
                    <a:p>
                      <a:pPr algn="ctr"/>
                      <a:r>
                        <a:rPr lang="en-AU" sz="2800" dirty="0"/>
                        <a:t>My Perspective</a:t>
                      </a:r>
                    </a:p>
                  </a:txBody>
                  <a:tcPr>
                    <a:solidFill>
                      <a:schemeClr val="accent1">
                        <a:lumMod val="60000"/>
                        <a:lumOff val="40000"/>
                      </a:schemeClr>
                    </a:solidFill>
                  </a:tcPr>
                </a:tc>
                <a:extLst>
                  <a:ext uri="{0D108BD9-81ED-4DB2-BD59-A6C34878D82A}">
                    <a16:rowId xmlns:a16="http://schemas.microsoft.com/office/drawing/2014/main" val="1841179709"/>
                  </a:ext>
                </a:extLst>
              </a:tr>
              <a:tr h="15351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400" b="1" dirty="0">
                          <a:solidFill>
                            <a:schemeClr val="tx1"/>
                          </a:solidFill>
                        </a:rPr>
                        <a:t>Edmund</a:t>
                      </a:r>
                      <a:r>
                        <a:rPr lang="en-AU" sz="2400" b="1" baseline="0" dirty="0">
                          <a:solidFill>
                            <a:schemeClr val="tx1"/>
                          </a:solidFill>
                        </a:rPr>
                        <a:t> (201</a:t>
                      </a:r>
                      <a:r>
                        <a:rPr lang="en-AU" sz="2400" b="1" dirty="0">
                          <a:solidFill>
                            <a:schemeClr val="tx1"/>
                          </a:solidFill>
                        </a:rPr>
                        <a:t>9)</a:t>
                      </a:r>
                      <a:endParaRPr lang="en-AU" sz="24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endParaRPr lang="en-AU" sz="2400" dirty="0"/>
                    </a:p>
                  </a:txBody>
                  <a:tcP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000" b="0" dirty="0">
                          <a:solidFill>
                            <a:schemeClr val="tx1"/>
                          </a:solidFill>
                          <a:effectLst/>
                        </a:rPr>
                        <a:t>Health outcomes are the result of personal choices.</a:t>
                      </a:r>
                      <a:endParaRPr lang="en-AU" sz="2000" dirty="0"/>
                    </a:p>
                  </a:txBody>
                  <a:tcPr>
                    <a:solidFill>
                      <a:schemeClr val="bg1">
                        <a:lumMod val="85000"/>
                      </a:schemeClr>
                    </a:solidFill>
                  </a:tcPr>
                </a:tc>
                <a:tc>
                  <a:txBody>
                    <a:bodyPr/>
                    <a:lstStyle/>
                    <a:p>
                      <a:r>
                        <a:rPr lang="en-AU" sz="2000" dirty="0"/>
                        <a:t>Case studies of 5 patients from one health clinic.</a:t>
                      </a:r>
                    </a:p>
                  </a:txBody>
                  <a:tcPr>
                    <a:solidFill>
                      <a:schemeClr val="bg1">
                        <a:lumMod val="85000"/>
                      </a:schemeClr>
                    </a:solidFill>
                  </a:tcPr>
                </a:tc>
                <a:tc>
                  <a:txBody>
                    <a:bodyPr/>
                    <a:lstStyle/>
                    <a:p>
                      <a:r>
                        <a:rPr lang="en-AU" sz="2000" dirty="0"/>
                        <a:t>Relies too much on individual examples rather than robust data.</a:t>
                      </a:r>
                    </a:p>
                  </a:txBody>
                  <a:tcPr>
                    <a:solidFill>
                      <a:schemeClr val="bg1">
                        <a:lumMod val="85000"/>
                      </a:schemeClr>
                    </a:solidFill>
                  </a:tcPr>
                </a:tc>
                <a:extLst>
                  <a:ext uri="{0D108BD9-81ED-4DB2-BD59-A6C34878D82A}">
                    <a16:rowId xmlns:a16="http://schemas.microsoft.com/office/drawing/2014/main" val="2472171767"/>
                  </a:ext>
                </a:extLst>
              </a:tr>
            </a:tbl>
          </a:graphicData>
        </a:graphic>
      </p:graphicFrame>
      <p:sp>
        <p:nvSpPr>
          <p:cNvPr id="5" name="Title 1">
            <a:extLst>
              <a:ext uri="{FF2B5EF4-FFF2-40B4-BE49-F238E27FC236}">
                <a16:creationId xmlns:a16="http://schemas.microsoft.com/office/drawing/2014/main" id="{61EA943D-15E1-4628-812E-BA3A4BE29A36}"/>
              </a:ext>
            </a:extLst>
          </p:cNvPr>
          <p:cNvSpPr>
            <a:spLocks noGrp="1"/>
          </p:cNvSpPr>
          <p:nvPr>
            <p:ph type="title"/>
          </p:nvPr>
        </p:nvSpPr>
        <p:spPr>
          <a:xfrm>
            <a:off x="3030462" y="272262"/>
            <a:ext cx="6738081" cy="1000685"/>
          </a:xfrm>
        </p:spPr>
        <p:txBody>
          <a:bodyPr/>
          <a:lstStyle/>
          <a:p>
            <a:r>
              <a:rPr lang="en-AU" sz="4400" b="1" dirty="0">
                <a:solidFill>
                  <a:schemeClr val="accent1">
                    <a:lumMod val="75000"/>
                  </a:schemeClr>
                </a:solidFill>
                <a:latin typeface="Calibri" panose="020F0502020204030204" pitchFamily="34" charset="0"/>
                <a:cs typeface="Calibri" panose="020F0502020204030204" pitchFamily="34" charset="0"/>
              </a:rPr>
              <a:t>Step 3. Organise your notes </a:t>
            </a:r>
          </a:p>
        </p:txBody>
      </p:sp>
    </p:spTree>
    <p:extLst>
      <p:ext uri="{BB962C8B-B14F-4D97-AF65-F5344CB8AC3E}">
        <p14:creationId xmlns:p14="http://schemas.microsoft.com/office/powerpoint/2010/main" val="1786752870"/>
      </p:ext>
    </p:extLst>
  </p:cSld>
  <p:clrMapOvr>
    <a:masterClrMapping/>
  </p:clrMapOvr>
</p:sld>
</file>

<file path=ppt/theme/theme1.xml><?xml version="1.0" encoding="utf-8"?>
<a:theme xmlns:a="http://schemas.openxmlformats.org/drawingml/2006/main" name="Office Theme">
  <a:themeElements>
    <a:clrScheme name="211">
      <a:dk1>
        <a:srgbClr val="000000"/>
      </a:dk1>
      <a:lt1>
        <a:srgbClr val="FFFFFF"/>
      </a:lt1>
      <a:dk2>
        <a:srgbClr val="323232"/>
      </a:dk2>
      <a:lt2>
        <a:srgbClr val="B2B2B2"/>
      </a:lt2>
      <a:accent1>
        <a:srgbClr val="0F4BEB"/>
      </a:accent1>
      <a:accent2>
        <a:srgbClr val="FF2305"/>
      </a:accent2>
      <a:accent3>
        <a:srgbClr val="000000"/>
      </a:accent3>
      <a:accent4>
        <a:srgbClr val="FAF528"/>
      </a:accent4>
      <a:accent5>
        <a:srgbClr val="09D369"/>
      </a:accent5>
      <a:accent6>
        <a:srgbClr val="FF9600"/>
      </a:accent6>
      <a:hlink>
        <a:srgbClr val="00B7E0"/>
      </a:hlink>
      <a:folHlink>
        <a:srgbClr val="00B7E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2500 UTS Additional Branded Templates PPT 16x9_Bv2" id="{EB039CC6-8CB9-C24A-A749-50853131CC6F}" vid="{C4909B0C-217E-B842-A58C-94EA4BEBE0D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74BE6E496BC844FBBE6530EC51A1A1C" ma:contentTypeVersion="12" ma:contentTypeDescription="Create a new document." ma:contentTypeScope="" ma:versionID="c5bfd6b6944418cb2b3fc47847a249dc">
  <xsd:schema xmlns:xsd="http://www.w3.org/2001/XMLSchema" xmlns:xs="http://www.w3.org/2001/XMLSchema" xmlns:p="http://schemas.microsoft.com/office/2006/metadata/properties" xmlns:ns2="cff5b4fd-eec2-4aff-a7f6-43c4ba3f6121" xmlns:ns3="ea32d570-4c40-4a20-9a55-39b056d39524" targetNamespace="http://schemas.microsoft.com/office/2006/metadata/properties" ma:root="true" ma:fieldsID="842062f123dde5e5bc6301ef76ad1566" ns2:_="" ns3:_="">
    <xsd:import namespace="cff5b4fd-eec2-4aff-a7f6-43c4ba3f6121"/>
    <xsd:import namespace="ea32d570-4c40-4a20-9a55-39b056d3952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ff5b4fd-eec2-4aff-a7f6-43c4ba3f612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a32d570-4c40-4a20-9a55-39b056d3952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C94E362-02AA-47BF-83B1-2582BE5E6ADC}">
  <ds:schemaRefs>
    <ds:schemaRef ds:uri="http://schemas.microsoft.com/sharepoint/v3/contenttype/forms"/>
  </ds:schemaRefs>
</ds:datastoreItem>
</file>

<file path=customXml/itemProps2.xml><?xml version="1.0" encoding="utf-8"?>
<ds:datastoreItem xmlns:ds="http://schemas.openxmlformats.org/officeDocument/2006/customXml" ds:itemID="{AF9E28D3-F8C3-4A1B-98C2-43235EFF87BA}"/>
</file>

<file path=customXml/itemProps3.xml><?xml version="1.0" encoding="utf-8"?>
<ds:datastoreItem xmlns:ds="http://schemas.openxmlformats.org/officeDocument/2006/customXml" ds:itemID="{219EE994-B7A3-4637-95F4-AE563555ACC5}">
  <ds:schemaRefs>
    <ds:schemaRef ds:uri="http://schemas.microsoft.com/office/infopath/2007/PartnerControls"/>
    <ds:schemaRef ds:uri="http://purl.org/dc/terms/"/>
    <ds:schemaRef ds:uri="http://schemas.openxmlformats.org/package/2006/metadata/core-properties"/>
    <ds:schemaRef ds:uri="http://www.w3.org/XML/1998/namespace"/>
    <ds:schemaRef ds:uri="http://schemas.microsoft.com/office/2006/documentManagement/types"/>
    <ds:schemaRef ds:uri="http://purl.org/dc/elements/1.1/"/>
    <ds:schemaRef ds:uri="0ea80f0e-6c4f-4444-9ed5-dbb4ee0bde16"/>
    <ds:schemaRef ds:uri="233ed8a8-69fb-4ab7-a5e4-6c5d009f6707"/>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UTS Branded Templates PPT 16x9_B_FA</Template>
  <TotalTime>1555</TotalTime>
  <Words>2402</Words>
  <Application>Microsoft Office PowerPoint</Application>
  <PresentationFormat>Widescreen</PresentationFormat>
  <Paragraphs>280</Paragraphs>
  <Slides>23</Slides>
  <Notes>22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ＭＳ Ｐゴシック</vt:lpstr>
      <vt:lpstr>Arial</vt:lpstr>
      <vt:lpstr>Calibri</vt:lpstr>
      <vt:lpstr>Helvetica</vt:lpstr>
      <vt:lpstr>Wingdings</vt:lpstr>
      <vt:lpstr>Office Theme</vt:lpstr>
      <vt:lpstr>UTS HELPS</vt:lpstr>
      <vt:lpstr>Workshop Objectives  </vt:lpstr>
      <vt:lpstr>What is ‘Literature’?</vt:lpstr>
      <vt:lpstr>What is a Literature Review?</vt:lpstr>
      <vt:lpstr>How is a Literature Review different from an Essay?</vt:lpstr>
      <vt:lpstr>Step 1. Search the Literature</vt:lpstr>
      <vt:lpstr>2. Read Critically</vt:lpstr>
      <vt:lpstr>Step 3. Organise your notes </vt:lpstr>
      <vt:lpstr>Step 3. Organise your notes </vt:lpstr>
      <vt:lpstr>Step 3. Organise your notes </vt:lpstr>
      <vt:lpstr>Step 4. Look for Themes</vt:lpstr>
      <vt:lpstr>Mindmapping</vt:lpstr>
      <vt:lpstr>PowerPoint Presentation</vt:lpstr>
      <vt:lpstr>PowerPoint Presentation</vt:lpstr>
      <vt:lpstr>PowerPoint Presentation</vt:lpstr>
      <vt:lpstr>Writing the Introduction </vt:lpstr>
      <vt:lpstr>Writing the Introduction</vt:lpstr>
      <vt:lpstr>Body Paragraphs</vt:lpstr>
      <vt:lpstr>Example: Paragraph Structure</vt:lpstr>
      <vt:lpstr>Example: Student Analysis</vt:lpstr>
      <vt:lpstr>Conclusion </vt:lpstr>
      <vt:lpstr>Discover these!</vt:lpstr>
      <vt:lpstr>UTS HELPS</vt:lpstr>
    </vt:vector>
  </TitlesOfParts>
  <Company>University of Technology Sydney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Heading</dc:title>
  <dc:creator>Joshua Dymock</dc:creator>
  <cp:lastModifiedBy>Joshua Dymock</cp:lastModifiedBy>
  <cp:revision>620</cp:revision>
  <dcterms:created xsi:type="dcterms:W3CDTF">2020-06-09T03:36:46Z</dcterms:created>
  <dcterms:modified xsi:type="dcterms:W3CDTF">2022-01-28T02:55:56Z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1a6c3db-1667-4f49-995a-8b9973972958_Enabled">
    <vt:lpwstr>true</vt:lpwstr>
  </property>
  <property fmtid="{D5CDD505-2E9C-101B-9397-08002B2CF9AE}" pid="3" name="MSIP_Label_51a6c3db-1667-4f49-995a-8b9973972958_SetDate">
    <vt:lpwstr>2021-02-23T05:11:22Z</vt:lpwstr>
  </property>
  <property fmtid="{D5CDD505-2E9C-101B-9397-08002B2CF9AE}" pid="4" name="MSIP_Label_51a6c3db-1667-4f49-995a-8b9973972958_Method">
    <vt:lpwstr>Standard</vt:lpwstr>
  </property>
  <property fmtid="{D5CDD505-2E9C-101B-9397-08002B2CF9AE}" pid="5" name="MSIP_Label_51a6c3db-1667-4f49-995a-8b9973972958_Name">
    <vt:lpwstr>UTS-Internal</vt:lpwstr>
  </property>
  <property fmtid="{D5CDD505-2E9C-101B-9397-08002B2CF9AE}" pid="6" name="MSIP_Label_51a6c3db-1667-4f49-995a-8b9973972958_SiteId">
    <vt:lpwstr>e8911c26-cf9f-4a9c-878e-527807be8791</vt:lpwstr>
  </property>
  <property fmtid="{D5CDD505-2E9C-101B-9397-08002B2CF9AE}" pid="7" name="MSIP_Label_51a6c3db-1667-4f49-995a-8b9973972958_ActionId">
    <vt:lpwstr>b271a4d1-ce0d-4ff4-8e32-b31b4189366f</vt:lpwstr>
  </property>
  <property fmtid="{D5CDD505-2E9C-101B-9397-08002B2CF9AE}" pid="8" name="MSIP_Label_51a6c3db-1667-4f49-995a-8b9973972958_ContentBits">
    <vt:lpwstr>0</vt:lpwstr>
  </property>
  <property fmtid="{D5CDD505-2E9C-101B-9397-08002B2CF9AE}" pid="9" name="ContentTypeId">
    <vt:lpwstr>0x010100374BE6E496BC844FBBE6530EC51A1A1C</vt:lpwstr>
  </property>
</Properties>
</file>