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86" r:id="rId5"/>
    <p:sldId id="257" r:id="rId6"/>
    <p:sldId id="288" r:id="rId7"/>
    <p:sldId id="365" r:id="rId8"/>
    <p:sldId id="331" r:id="rId9"/>
    <p:sldId id="346" r:id="rId10"/>
    <p:sldId id="366" r:id="rId11"/>
    <p:sldId id="382" r:id="rId12"/>
    <p:sldId id="383" r:id="rId13"/>
    <p:sldId id="384" r:id="rId14"/>
    <p:sldId id="374" r:id="rId15"/>
    <p:sldId id="345" r:id="rId16"/>
    <p:sldId id="385" r:id="rId17"/>
    <p:sldId id="354" r:id="rId18"/>
    <p:sldId id="375" r:id="rId19"/>
    <p:sldId id="303" r:id="rId20"/>
    <p:sldId id="376" r:id="rId21"/>
    <p:sldId id="377" r:id="rId22"/>
    <p:sldId id="378" r:id="rId23"/>
    <p:sldId id="379" r:id="rId24"/>
    <p:sldId id="347" r:id="rId25"/>
    <p:sldId id="371" r:id="rId26"/>
    <p:sldId id="372" r:id="rId27"/>
    <p:sldId id="373" r:id="rId28"/>
    <p:sldId id="370" r:id="rId29"/>
    <p:sldId id="381" r:id="rId30"/>
    <p:sldId id="380" r:id="rId31"/>
    <p:sldId id="348" r:id="rId32"/>
    <p:sldId id="300" r:id="rId33"/>
    <p:sldId id="28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257"/>
            <p14:sldId id="288"/>
            <p14:sldId id="365"/>
            <p14:sldId id="331"/>
            <p14:sldId id="346"/>
            <p14:sldId id="366"/>
            <p14:sldId id="382"/>
            <p14:sldId id="383"/>
            <p14:sldId id="384"/>
            <p14:sldId id="374"/>
            <p14:sldId id="345"/>
            <p14:sldId id="385"/>
            <p14:sldId id="354"/>
            <p14:sldId id="375"/>
            <p14:sldId id="303"/>
            <p14:sldId id="376"/>
            <p14:sldId id="377"/>
            <p14:sldId id="378"/>
            <p14:sldId id="379"/>
            <p14:sldId id="347"/>
            <p14:sldId id="371"/>
            <p14:sldId id="372"/>
            <p14:sldId id="373"/>
            <p14:sldId id="370"/>
            <p14:sldId id="381"/>
            <p14:sldId id="380"/>
            <p14:sldId id="348"/>
            <p14:sldId id="300"/>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296"/>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D3B380-0591-36D1-0AB2-BC97E33F9C99}" v="90" dt="2022-01-14T02:47:14.5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4" autoAdjust="0"/>
    <p:restoredTop sz="87422" autoAdjust="0"/>
  </p:normalViewPr>
  <p:slideViewPr>
    <p:cSldViewPr snapToGrid="0" snapToObjects="1">
      <p:cViewPr varScale="1">
        <p:scale>
          <a:sx n="66" d="100"/>
          <a:sy n="66" d="100"/>
        </p:scale>
        <p:origin x="696" y="4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rcd-onlinelibrary-wiley-com.ezproxy.lib.uts.edu.au/doi/full/10.1111/cdev.1339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rueeducationpartnerships.com/schools/science-of-learning-six-strategie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ebookcentral.proquest.com/lib/uts/reader.action?docID=4438568&amp;ppg=108" TargetMode="External"/><Relationship Id="rId4" Type="http://schemas.openxmlformats.org/officeDocument/2006/relationships/hyperlink" Target="https://srcd-onlinelibrary-wiley-com.ezproxy.lib.uts.edu.au/doi/full/10.1111/cdev.1339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a:t>
            </a:fld>
            <a:endParaRPr lang="en-US"/>
          </a:p>
        </p:txBody>
      </p:sp>
    </p:spTree>
    <p:extLst>
      <p:ext uri="{BB962C8B-B14F-4D97-AF65-F5344CB8AC3E}">
        <p14:creationId xmlns:p14="http://schemas.microsoft.com/office/powerpoint/2010/main" val="385741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Knowing what you need the information for will help you more quickly find relevant information and work out where and how to use it in your assignment.</a:t>
            </a:r>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a:p>
        </p:txBody>
      </p:sp>
    </p:spTree>
    <p:extLst>
      <p:ext uri="{BB962C8B-B14F-4D97-AF65-F5344CB8AC3E}">
        <p14:creationId xmlns:p14="http://schemas.microsoft.com/office/powerpoint/2010/main" val="4187119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11</a:t>
            </a:fld>
            <a:endParaRPr lang="en-US"/>
          </a:p>
        </p:txBody>
      </p:sp>
    </p:spTree>
    <p:extLst>
      <p:ext uri="{BB962C8B-B14F-4D97-AF65-F5344CB8AC3E}">
        <p14:creationId xmlns:p14="http://schemas.microsoft.com/office/powerpoint/2010/main" val="2691123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Look at the structure of the example journal article from slide 6 and answer each of the above questions: </a:t>
            </a:r>
            <a:r>
              <a:rPr lang="en-AU" sz="1200" dirty="0">
                <a:hlinkClick r:id="rId3"/>
              </a:rPr>
              <a:t>https://srcd-onlinelibrary-wiley-com.ezproxy.lib.uts.edu.au/doi/full/10.1111/cdev.13393</a:t>
            </a:r>
            <a:endParaRPr lang="en-AU" sz="1200" dirty="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12</a:t>
            </a:fld>
            <a:endParaRPr lang="en-US"/>
          </a:p>
        </p:txBody>
      </p:sp>
    </p:spTree>
    <p:extLst>
      <p:ext uri="{BB962C8B-B14F-4D97-AF65-F5344CB8AC3E}">
        <p14:creationId xmlns:p14="http://schemas.microsoft.com/office/powerpoint/2010/main" val="1428824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13</a:t>
            </a:fld>
            <a:endParaRPr lang="en-US"/>
          </a:p>
        </p:txBody>
      </p:sp>
    </p:spTree>
    <p:extLst>
      <p:ext uri="{BB962C8B-B14F-4D97-AF65-F5344CB8AC3E}">
        <p14:creationId xmlns:p14="http://schemas.microsoft.com/office/powerpoint/2010/main" val="3835780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journal articles, it’s often the introduction and/or the discussion section that you’ll have to read closely.</a:t>
            </a:r>
          </a:p>
          <a:p>
            <a:endParaRPr lang="en-AU" dirty="0"/>
          </a:p>
          <a:p>
            <a:r>
              <a:rPr lang="en-AU" dirty="0"/>
              <a:t>The introduction often has a literature review which summarises the existing research and/or theories relating to this topic.</a:t>
            </a:r>
          </a:p>
          <a:p>
            <a:endParaRPr lang="en-AU" dirty="0"/>
          </a:p>
          <a:p>
            <a:r>
              <a:rPr lang="en-AU" dirty="0"/>
              <a:t>The discussion usually explains what the results of their research mean, how they’re relevant and how they link to existing research and/or understandings of the topic.</a:t>
            </a:r>
          </a:p>
        </p:txBody>
      </p:sp>
      <p:sp>
        <p:nvSpPr>
          <p:cNvPr id="4" name="Slide Number Placeholder 3"/>
          <p:cNvSpPr>
            <a:spLocks noGrp="1"/>
          </p:cNvSpPr>
          <p:nvPr>
            <p:ph type="sldNum" sz="quarter" idx="10"/>
          </p:nvPr>
        </p:nvSpPr>
        <p:spPr/>
        <p:txBody>
          <a:bodyPr/>
          <a:lstStyle/>
          <a:p>
            <a:fld id="{11364B19-607B-B942-B14B-DB932692D378}" type="slidenum">
              <a:rPr lang="en-US" smtClean="0"/>
              <a:t>14</a:t>
            </a:fld>
            <a:endParaRPr lang="en-US"/>
          </a:p>
        </p:txBody>
      </p:sp>
    </p:spTree>
    <p:extLst>
      <p:ext uri="{BB962C8B-B14F-4D97-AF65-F5344CB8AC3E}">
        <p14:creationId xmlns:p14="http://schemas.microsoft.com/office/powerpoint/2010/main" val="1909144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15</a:t>
            </a:fld>
            <a:endParaRPr lang="en-US"/>
          </a:p>
        </p:txBody>
      </p:sp>
    </p:spTree>
    <p:extLst>
      <p:ext uri="{BB962C8B-B14F-4D97-AF65-F5344CB8AC3E}">
        <p14:creationId xmlns:p14="http://schemas.microsoft.com/office/powerpoint/2010/main" val="177112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AU" b="1" dirty="0">
                <a:effectLst/>
              </a:rPr>
              <a:t>THE CONTENT</a:t>
            </a:r>
          </a:p>
          <a:p>
            <a:pPr fontAlgn="t"/>
            <a:r>
              <a:rPr lang="en-AU" sz="1200" kern="1200" dirty="0">
                <a:solidFill>
                  <a:schemeClr val="tx1"/>
                </a:solidFill>
                <a:effectLst/>
                <a:latin typeface="+mn-lt"/>
                <a:ea typeface="+mn-ea"/>
                <a:cs typeface="+mn-cs"/>
              </a:rPr>
              <a:t>Do What is the overall message (or what is the writer trying to convince me of)?</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What evidence is given to support the message?</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Are there any problems with the evidence given to support the message?</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 </a:t>
            </a:r>
          </a:p>
          <a:p>
            <a:pPr fontAlgn="t"/>
            <a:r>
              <a:rPr lang="en-AU" b="1" dirty="0">
                <a:effectLst/>
              </a:rPr>
              <a:t>YOUR VIEW</a:t>
            </a:r>
          </a:p>
          <a:p>
            <a:pPr fontAlgn="t"/>
            <a:r>
              <a:rPr lang="en-AU" sz="1200" kern="1200" dirty="0">
                <a:solidFill>
                  <a:schemeClr val="tx1"/>
                </a:solidFill>
                <a:effectLst/>
                <a:latin typeface="+mn-lt"/>
                <a:ea typeface="+mn-ea"/>
                <a:cs typeface="+mn-cs"/>
              </a:rPr>
              <a:t>Do you agree or disagree with the overall message? Why?</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How does this text relate to your assignment?</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What are some connections you can make between ideas in this text and other texts you’ve read for this assignment?</a:t>
            </a:r>
          </a:p>
          <a:p>
            <a:pPr fontAlgn="t"/>
            <a:r>
              <a:rPr lang="en-AU" sz="1200" i="1" kern="1200" dirty="0">
                <a:solidFill>
                  <a:schemeClr val="tx1"/>
                </a:solidFill>
                <a:effectLst/>
                <a:latin typeface="+mn-lt"/>
                <a:ea typeface="+mn-ea"/>
                <a:cs typeface="+mn-cs"/>
              </a:rPr>
              <a:t>There seems to be a lot of evidence that supports the idea that regular short study periods are an effective way of revising materials.</a:t>
            </a:r>
            <a:endParaRPr lang="en-AU" sz="1200" kern="1200" dirty="0">
              <a:solidFill>
                <a:schemeClr val="tx1"/>
              </a:solidFill>
              <a:effectLst/>
              <a:latin typeface="+mn-lt"/>
              <a:ea typeface="+mn-ea"/>
              <a:cs typeface="+mn-cs"/>
            </a:endParaRPr>
          </a:p>
          <a:p>
            <a:pPr fontAlgn="t"/>
            <a:r>
              <a:rPr lang="en-AU" sz="1200" kern="1200" dirty="0">
                <a:solidFill>
                  <a:schemeClr val="tx1"/>
                </a:solidFill>
                <a:effectLst/>
                <a:latin typeface="+mn-lt"/>
                <a:ea typeface="+mn-ea"/>
                <a:cs typeface="+mn-cs"/>
              </a:rPr>
              <a:t> </a:t>
            </a:r>
          </a:p>
          <a:p>
            <a:pPr fontAlgn="t"/>
            <a:r>
              <a:rPr lang="en-AU" sz="1200" i="1" kern="1200" dirty="0">
                <a:solidFill>
                  <a:schemeClr val="tx1"/>
                </a:solidFill>
                <a:effectLst/>
                <a:latin typeface="+mn-lt"/>
                <a:ea typeface="+mn-ea"/>
                <a:cs typeface="+mn-cs"/>
              </a:rPr>
              <a:t>This article will help support my claim that studying regularly over a period of time is an effective method.</a:t>
            </a:r>
            <a:endParaRPr lang="en-AU" sz="1200" kern="1200" dirty="0">
              <a:solidFill>
                <a:schemeClr val="tx1"/>
              </a:solidFill>
              <a:effectLst/>
              <a:latin typeface="+mn-lt"/>
              <a:ea typeface="+mn-ea"/>
              <a:cs typeface="+mn-cs"/>
            </a:endParaRPr>
          </a:p>
          <a:p>
            <a:pPr fontAlgn="t"/>
            <a:r>
              <a:rPr lang="en-AU" sz="1200" kern="1200" dirty="0">
                <a:solidFill>
                  <a:schemeClr val="tx1"/>
                </a:solidFill>
                <a:effectLst/>
                <a:latin typeface="+mn-lt"/>
                <a:ea typeface="+mn-ea"/>
                <a:cs typeface="+mn-cs"/>
              </a:rPr>
              <a:t> </a:t>
            </a:r>
          </a:p>
          <a:p>
            <a:pPr fontAlgn="t"/>
            <a:r>
              <a:rPr lang="en-AU" sz="1200" i="1" kern="1200" dirty="0">
                <a:solidFill>
                  <a:schemeClr val="tx1"/>
                </a:solidFill>
                <a:effectLst/>
                <a:latin typeface="+mn-lt"/>
                <a:ea typeface="+mn-ea"/>
                <a:cs typeface="+mn-cs"/>
              </a:rPr>
              <a:t>Smith (2018) and Wang (2016) did similar studies and obtained similar results, although both with smaller sample sizes. Williamson's (2013) findings contradict this study, but the students self-selected their study method, so the results are less valid.</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11364B19-607B-B942-B14B-DB932692D378}" type="slidenum">
              <a:rPr lang="en-US" smtClean="0"/>
              <a:t>16</a:t>
            </a:fld>
            <a:endParaRPr lang="en-US"/>
          </a:p>
        </p:txBody>
      </p:sp>
    </p:spTree>
    <p:extLst>
      <p:ext uri="{BB962C8B-B14F-4D97-AF65-F5344CB8AC3E}">
        <p14:creationId xmlns:p14="http://schemas.microsoft.com/office/powerpoint/2010/main" val="410816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Cornell Note-taking System divides the page into three sections by drawing a horizontal line across the bottom quarter of the page, and a vertical line about three-quarters of the way across the page.</a:t>
            </a:r>
          </a:p>
          <a:p>
            <a:endParaRPr lang="en-AU" dirty="0"/>
          </a:p>
          <a:p>
            <a:r>
              <a:rPr lang="en-AU" dirty="0"/>
              <a:t>The biggest section is for taking your notes as you read, trying to write them in your own words where possible.</a:t>
            </a:r>
          </a:p>
          <a:p>
            <a:endParaRPr lang="en-AU" dirty="0"/>
          </a:p>
          <a:p>
            <a:r>
              <a:rPr lang="en-AU" dirty="0"/>
              <a:t>The section on the right side of the page is for you to write questions or comments related to  what you’re reading.</a:t>
            </a:r>
          </a:p>
          <a:p>
            <a:endParaRPr lang="en-AU" dirty="0"/>
          </a:p>
          <a:p>
            <a:r>
              <a:rPr lang="en-AU" dirty="0"/>
              <a:t>The bottom section is for you to write a brief summary once you’ve finished the text – one paragraph or a few bullet points.</a:t>
            </a:r>
          </a:p>
        </p:txBody>
      </p:sp>
      <p:sp>
        <p:nvSpPr>
          <p:cNvPr id="4" name="Slide Number Placeholder 3"/>
          <p:cNvSpPr>
            <a:spLocks noGrp="1"/>
          </p:cNvSpPr>
          <p:nvPr>
            <p:ph type="sldNum" sz="quarter" idx="5"/>
          </p:nvPr>
        </p:nvSpPr>
        <p:spPr/>
        <p:txBody>
          <a:bodyPr/>
          <a:lstStyle/>
          <a:p>
            <a:fld id="{11364B19-607B-B942-B14B-DB932692D378}" type="slidenum">
              <a:rPr lang="en-US" smtClean="0"/>
              <a:t>17</a:t>
            </a:fld>
            <a:endParaRPr lang="en-US"/>
          </a:p>
        </p:txBody>
      </p:sp>
    </p:spTree>
    <p:extLst>
      <p:ext uri="{BB962C8B-B14F-4D97-AF65-F5344CB8AC3E}">
        <p14:creationId xmlns:p14="http://schemas.microsoft.com/office/powerpoint/2010/main" val="2844839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Here’s an brief example of The Cornell Note-taking System</a:t>
            </a:r>
          </a:p>
        </p:txBody>
      </p:sp>
      <p:sp>
        <p:nvSpPr>
          <p:cNvPr id="4" name="Slide Number Placeholder 3"/>
          <p:cNvSpPr>
            <a:spLocks noGrp="1"/>
          </p:cNvSpPr>
          <p:nvPr>
            <p:ph type="sldNum" sz="quarter" idx="5"/>
          </p:nvPr>
        </p:nvSpPr>
        <p:spPr/>
        <p:txBody>
          <a:bodyPr/>
          <a:lstStyle/>
          <a:p>
            <a:fld id="{11364B19-607B-B942-B14B-DB932692D378}" type="slidenum">
              <a:rPr lang="en-US" smtClean="0"/>
              <a:t>18</a:t>
            </a:fld>
            <a:endParaRPr lang="en-US"/>
          </a:p>
        </p:txBody>
      </p:sp>
    </p:spTree>
    <p:extLst>
      <p:ext uri="{BB962C8B-B14F-4D97-AF65-F5344CB8AC3E}">
        <p14:creationId xmlns:p14="http://schemas.microsoft.com/office/powerpoint/2010/main" val="2125053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Here’s an brief example of The Cornell Note-taking System</a:t>
            </a:r>
          </a:p>
        </p:txBody>
      </p:sp>
      <p:sp>
        <p:nvSpPr>
          <p:cNvPr id="4" name="Slide Number Placeholder 3"/>
          <p:cNvSpPr>
            <a:spLocks noGrp="1"/>
          </p:cNvSpPr>
          <p:nvPr>
            <p:ph type="sldNum" sz="quarter" idx="5"/>
          </p:nvPr>
        </p:nvSpPr>
        <p:spPr/>
        <p:txBody>
          <a:bodyPr/>
          <a:lstStyle/>
          <a:p>
            <a:fld id="{11364B19-607B-B942-B14B-DB932692D378}" type="slidenum">
              <a:rPr lang="en-US" smtClean="0"/>
              <a:t>19</a:t>
            </a:fld>
            <a:endParaRPr lang="en-US"/>
          </a:p>
        </p:txBody>
      </p:sp>
    </p:spTree>
    <p:extLst>
      <p:ext uri="{BB962C8B-B14F-4D97-AF65-F5344CB8AC3E}">
        <p14:creationId xmlns:p14="http://schemas.microsoft.com/office/powerpoint/2010/main" val="251490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a:t>
            </a:fld>
            <a:endParaRPr lang="en-US"/>
          </a:p>
        </p:txBody>
      </p:sp>
    </p:spTree>
    <p:extLst>
      <p:ext uri="{BB962C8B-B14F-4D97-AF65-F5344CB8AC3E}">
        <p14:creationId xmlns:p14="http://schemas.microsoft.com/office/powerpoint/2010/main" val="3695081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Here’s an brief example of The Cornell Note-taking System</a:t>
            </a:r>
          </a:p>
        </p:txBody>
      </p:sp>
      <p:sp>
        <p:nvSpPr>
          <p:cNvPr id="4" name="Slide Number Placeholder 3"/>
          <p:cNvSpPr>
            <a:spLocks noGrp="1"/>
          </p:cNvSpPr>
          <p:nvPr>
            <p:ph type="sldNum" sz="quarter" idx="5"/>
          </p:nvPr>
        </p:nvSpPr>
        <p:spPr/>
        <p:txBody>
          <a:bodyPr/>
          <a:lstStyle/>
          <a:p>
            <a:fld id="{11364B19-607B-B942-B14B-DB932692D378}" type="slidenum">
              <a:rPr lang="en-US" smtClean="0"/>
              <a:t>20</a:t>
            </a:fld>
            <a:endParaRPr lang="en-US"/>
          </a:p>
        </p:txBody>
      </p:sp>
    </p:spTree>
    <p:extLst>
      <p:ext uri="{BB962C8B-B14F-4D97-AF65-F5344CB8AC3E}">
        <p14:creationId xmlns:p14="http://schemas.microsoft.com/office/powerpoint/2010/main" val="777894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21</a:t>
            </a:fld>
            <a:endParaRPr lang="en-US"/>
          </a:p>
        </p:txBody>
      </p:sp>
    </p:spTree>
    <p:extLst>
      <p:ext uri="{BB962C8B-B14F-4D97-AF65-F5344CB8AC3E}">
        <p14:creationId xmlns:p14="http://schemas.microsoft.com/office/powerpoint/2010/main" val="3800642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1364B19-607B-B942-B14B-DB932692D378}" type="slidenum">
              <a:rPr lang="en-US" smtClean="0"/>
              <a:t>22</a:t>
            </a:fld>
            <a:endParaRPr lang="en-US"/>
          </a:p>
        </p:txBody>
      </p:sp>
    </p:spTree>
    <p:extLst>
      <p:ext uri="{BB962C8B-B14F-4D97-AF65-F5344CB8AC3E}">
        <p14:creationId xmlns:p14="http://schemas.microsoft.com/office/powerpoint/2010/main" val="3349850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1364B19-607B-B942-B14B-DB932692D378}" type="slidenum">
              <a:rPr lang="en-US" smtClean="0"/>
              <a:t>23</a:t>
            </a:fld>
            <a:endParaRPr lang="en-US"/>
          </a:p>
        </p:txBody>
      </p:sp>
    </p:spTree>
    <p:extLst>
      <p:ext uri="{BB962C8B-B14F-4D97-AF65-F5344CB8AC3E}">
        <p14:creationId xmlns:p14="http://schemas.microsoft.com/office/powerpoint/2010/main" val="3497465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1364B19-607B-B942-B14B-DB932692D378}" type="slidenum">
              <a:rPr lang="en-US" smtClean="0"/>
              <a:t>24</a:t>
            </a:fld>
            <a:endParaRPr lang="en-US"/>
          </a:p>
        </p:txBody>
      </p:sp>
    </p:spTree>
    <p:extLst>
      <p:ext uri="{BB962C8B-B14F-4D97-AF65-F5344CB8AC3E}">
        <p14:creationId xmlns:p14="http://schemas.microsoft.com/office/powerpoint/2010/main" val="2414128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 </a:t>
            </a:r>
          </a:p>
          <a:p>
            <a:pPr fontAlgn="t"/>
            <a:r>
              <a:rPr lang="en-AU" b="1" dirty="0">
                <a:effectLst/>
              </a:rPr>
              <a:t>YOUR VIEW</a:t>
            </a:r>
          </a:p>
          <a:p>
            <a:pPr fontAlgn="t"/>
            <a:r>
              <a:rPr lang="en-AU" sz="1200" kern="1200" dirty="0">
                <a:solidFill>
                  <a:schemeClr val="tx1"/>
                </a:solidFill>
                <a:effectLst/>
                <a:latin typeface="+mn-lt"/>
                <a:ea typeface="+mn-ea"/>
                <a:cs typeface="+mn-cs"/>
              </a:rPr>
              <a:t>Do you agree or disagree with the overall message? Why?</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How does this text relate to your assignment?</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What are some connections you can make between ideas in this text and other texts you’ve read for this assignment?</a:t>
            </a:r>
          </a:p>
          <a:p>
            <a:pPr fontAlgn="t"/>
            <a:r>
              <a:rPr lang="en-AU" sz="1200" i="1" kern="1200" dirty="0">
                <a:solidFill>
                  <a:schemeClr val="tx1"/>
                </a:solidFill>
                <a:effectLst/>
                <a:latin typeface="+mn-lt"/>
                <a:ea typeface="+mn-ea"/>
                <a:cs typeface="+mn-cs"/>
              </a:rPr>
              <a:t>There seems to be a lot of evidence that supports the idea that regular short study periods are an effective way of revising materials.</a:t>
            </a:r>
            <a:endParaRPr lang="en-AU" sz="1200" kern="1200" dirty="0">
              <a:solidFill>
                <a:schemeClr val="tx1"/>
              </a:solidFill>
              <a:effectLst/>
              <a:latin typeface="+mn-lt"/>
              <a:ea typeface="+mn-ea"/>
              <a:cs typeface="+mn-cs"/>
            </a:endParaRPr>
          </a:p>
          <a:p>
            <a:pPr fontAlgn="t"/>
            <a:r>
              <a:rPr lang="en-AU" sz="1200" kern="1200" dirty="0">
                <a:solidFill>
                  <a:schemeClr val="tx1"/>
                </a:solidFill>
                <a:effectLst/>
                <a:latin typeface="+mn-lt"/>
                <a:ea typeface="+mn-ea"/>
                <a:cs typeface="+mn-cs"/>
              </a:rPr>
              <a:t> </a:t>
            </a:r>
          </a:p>
          <a:p>
            <a:pPr fontAlgn="t"/>
            <a:r>
              <a:rPr lang="en-AU" sz="1200" i="1" kern="1200" dirty="0">
                <a:solidFill>
                  <a:schemeClr val="tx1"/>
                </a:solidFill>
                <a:effectLst/>
                <a:latin typeface="+mn-lt"/>
                <a:ea typeface="+mn-ea"/>
                <a:cs typeface="+mn-cs"/>
              </a:rPr>
              <a:t>This article will help support my claim that studying regularly over a period of time is an effective method.</a:t>
            </a:r>
            <a:endParaRPr lang="en-AU" sz="1200" kern="1200" dirty="0">
              <a:solidFill>
                <a:schemeClr val="tx1"/>
              </a:solidFill>
              <a:effectLst/>
              <a:latin typeface="+mn-lt"/>
              <a:ea typeface="+mn-ea"/>
              <a:cs typeface="+mn-cs"/>
            </a:endParaRPr>
          </a:p>
          <a:p>
            <a:pPr fontAlgn="t"/>
            <a:r>
              <a:rPr lang="en-AU" sz="1200" kern="1200" dirty="0">
                <a:solidFill>
                  <a:schemeClr val="tx1"/>
                </a:solidFill>
                <a:effectLst/>
                <a:latin typeface="+mn-lt"/>
                <a:ea typeface="+mn-ea"/>
                <a:cs typeface="+mn-cs"/>
              </a:rPr>
              <a:t> </a:t>
            </a:r>
          </a:p>
          <a:p>
            <a:pPr fontAlgn="t"/>
            <a:r>
              <a:rPr lang="en-AU" sz="1200" i="1" kern="1200" dirty="0">
                <a:solidFill>
                  <a:schemeClr val="tx1"/>
                </a:solidFill>
                <a:effectLst/>
                <a:latin typeface="+mn-lt"/>
                <a:ea typeface="+mn-ea"/>
                <a:cs typeface="+mn-cs"/>
              </a:rPr>
              <a:t>Smith (2018) and Wang (2016) did similar studies and obtained similar results, although both with smaller sample sizes. Williamson's (2013) findings contradict this study, but the students self-selected their study method, so the results are less valid.</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11364B19-607B-B942-B14B-DB932692D378}" type="slidenum">
              <a:rPr lang="en-US" smtClean="0"/>
              <a:t>25</a:t>
            </a:fld>
            <a:endParaRPr lang="en-US"/>
          </a:p>
        </p:txBody>
      </p:sp>
    </p:spTree>
    <p:extLst>
      <p:ext uri="{BB962C8B-B14F-4D97-AF65-F5344CB8AC3E}">
        <p14:creationId xmlns:p14="http://schemas.microsoft.com/office/powerpoint/2010/main" val="764607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1364B19-607B-B942-B14B-DB932692D378}" type="slidenum">
              <a:rPr lang="en-US" smtClean="0"/>
              <a:t>26</a:t>
            </a:fld>
            <a:endParaRPr lang="en-US"/>
          </a:p>
        </p:txBody>
      </p:sp>
    </p:spTree>
    <p:extLst>
      <p:ext uri="{BB962C8B-B14F-4D97-AF65-F5344CB8AC3E}">
        <p14:creationId xmlns:p14="http://schemas.microsoft.com/office/powerpoint/2010/main" val="1441916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1364B19-607B-B942-B14B-DB932692D378}" type="slidenum">
              <a:rPr lang="en-US" smtClean="0"/>
              <a:t>27</a:t>
            </a:fld>
            <a:endParaRPr lang="en-US"/>
          </a:p>
        </p:txBody>
      </p:sp>
    </p:spTree>
    <p:extLst>
      <p:ext uri="{BB962C8B-B14F-4D97-AF65-F5344CB8AC3E}">
        <p14:creationId xmlns:p14="http://schemas.microsoft.com/office/powerpoint/2010/main" val="2337938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28</a:t>
            </a:fld>
            <a:endParaRPr lang="en-US"/>
          </a:p>
        </p:txBody>
      </p:sp>
    </p:spTree>
    <p:extLst>
      <p:ext uri="{BB962C8B-B14F-4D97-AF65-F5344CB8AC3E}">
        <p14:creationId xmlns:p14="http://schemas.microsoft.com/office/powerpoint/2010/main" val="772170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29</a:t>
            </a:fld>
            <a:endParaRPr lang="en-US"/>
          </a:p>
        </p:txBody>
      </p:sp>
    </p:spTree>
    <p:extLst>
      <p:ext uri="{BB962C8B-B14F-4D97-AF65-F5344CB8AC3E}">
        <p14:creationId xmlns:p14="http://schemas.microsoft.com/office/powerpoint/2010/main" val="3215847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AU" b="1" dirty="0" err="1">
                <a:effectLst/>
              </a:rPr>
              <a:t>PURPOSE</a:t>
            </a:r>
            <a:r>
              <a:rPr lang="en-AU" sz="1200" kern="1200" dirty="0" err="1">
                <a:solidFill>
                  <a:schemeClr val="tx1"/>
                </a:solidFill>
                <a:effectLst/>
                <a:latin typeface="+mn-lt"/>
                <a:ea typeface="+mn-ea"/>
                <a:cs typeface="+mn-cs"/>
              </a:rPr>
              <a:t>What</a:t>
            </a:r>
            <a:r>
              <a:rPr lang="en-AU" sz="1200" kern="1200" dirty="0">
                <a:solidFill>
                  <a:schemeClr val="tx1"/>
                </a:solidFill>
                <a:effectLst/>
                <a:latin typeface="+mn-lt"/>
                <a:ea typeface="+mn-ea"/>
                <a:cs typeface="+mn-cs"/>
              </a:rPr>
              <a:t> is the purpose of the text?</a:t>
            </a:r>
          </a:p>
          <a:p>
            <a:pPr fontAlgn="t"/>
            <a:r>
              <a:rPr lang="en-AU" sz="1200" i="1" kern="1200" dirty="0">
                <a:solidFill>
                  <a:schemeClr val="tx1"/>
                </a:solidFill>
                <a:effectLst/>
                <a:latin typeface="+mn-lt"/>
                <a:ea typeface="+mn-ea"/>
                <a:cs typeface="+mn-cs"/>
              </a:rPr>
              <a:t>Journal article presenting the results of a recent research study.</a:t>
            </a:r>
            <a:endParaRPr lang="en-AU" sz="1200" kern="1200" dirty="0">
              <a:solidFill>
                <a:schemeClr val="tx1"/>
              </a:solidFill>
              <a:effectLst/>
              <a:latin typeface="+mn-lt"/>
              <a:ea typeface="+mn-ea"/>
              <a:cs typeface="+mn-cs"/>
            </a:endParaRPr>
          </a:p>
          <a:p>
            <a:pPr fontAlgn="t"/>
            <a:r>
              <a:rPr lang="en-AU" b="1" dirty="0" err="1">
                <a:effectLst/>
              </a:rPr>
              <a:t>CONTENT</a:t>
            </a:r>
            <a:r>
              <a:rPr lang="en-AU" sz="1200" kern="1200" dirty="0" err="1">
                <a:solidFill>
                  <a:schemeClr val="tx1"/>
                </a:solidFill>
                <a:effectLst/>
                <a:latin typeface="+mn-lt"/>
                <a:ea typeface="+mn-ea"/>
                <a:cs typeface="+mn-cs"/>
              </a:rPr>
              <a:t>What</a:t>
            </a:r>
            <a:r>
              <a:rPr lang="en-AU" sz="1200" kern="1200" dirty="0">
                <a:solidFill>
                  <a:schemeClr val="tx1"/>
                </a:solidFill>
                <a:effectLst/>
                <a:latin typeface="+mn-lt"/>
                <a:ea typeface="+mn-ea"/>
                <a:cs typeface="+mn-cs"/>
              </a:rPr>
              <a:t> is the overall message (or what is the writer trying to convince me of)?</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What evidence is given to support the message?</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Are there any problems with the evidence given to support the message?</a:t>
            </a:r>
          </a:p>
          <a:p>
            <a:pPr fontAlgn="t"/>
            <a:r>
              <a:rPr lang="en-AU" sz="1200" i="1" kern="1200" dirty="0">
                <a:solidFill>
                  <a:schemeClr val="tx1"/>
                </a:solidFill>
                <a:effectLst/>
                <a:latin typeface="+mn-lt"/>
                <a:ea typeface="+mn-ea"/>
                <a:cs typeface="+mn-cs"/>
              </a:rPr>
              <a:t>Students who revise over regular short study periods perform much better in exams than students who study in one long session.</a:t>
            </a:r>
            <a:endParaRPr lang="en-AU" sz="1200" kern="1200" dirty="0">
              <a:solidFill>
                <a:schemeClr val="tx1"/>
              </a:solidFill>
              <a:effectLst/>
              <a:latin typeface="+mn-lt"/>
              <a:ea typeface="+mn-ea"/>
              <a:cs typeface="+mn-cs"/>
            </a:endParaRPr>
          </a:p>
          <a:p>
            <a:pPr fontAlgn="t"/>
            <a:r>
              <a:rPr lang="en-AU" sz="1200" kern="1200" dirty="0">
                <a:solidFill>
                  <a:schemeClr val="tx1"/>
                </a:solidFill>
                <a:effectLst/>
                <a:latin typeface="+mn-lt"/>
                <a:ea typeface="+mn-ea"/>
                <a:cs typeface="+mn-cs"/>
              </a:rPr>
              <a:t> </a:t>
            </a:r>
          </a:p>
          <a:p>
            <a:pPr fontAlgn="t"/>
            <a:r>
              <a:rPr lang="en-AU" sz="1200" i="1" kern="1200" dirty="0">
                <a:solidFill>
                  <a:schemeClr val="tx1"/>
                </a:solidFill>
                <a:effectLst/>
                <a:latin typeface="+mn-lt"/>
                <a:ea typeface="+mn-ea"/>
                <a:cs typeface="+mn-cs"/>
              </a:rPr>
              <a:t>120 students from an Accounting subject split into two groups. One group revised for 30 minutes per day for 4 weeks; the other group revised for one full day. The students who studied every day got higher grades.</a:t>
            </a:r>
            <a:endParaRPr lang="en-AU" sz="1200" kern="1200" dirty="0">
              <a:solidFill>
                <a:schemeClr val="tx1"/>
              </a:solidFill>
              <a:effectLst/>
              <a:latin typeface="+mn-lt"/>
              <a:ea typeface="+mn-ea"/>
              <a:cs typeface="+mn-cs"/>
            </a:endParaRPr>
          </a:p>
          <a:p>
            <a:pPr fontAlgn="t"/>
            <a:r>
              <a:rPr lang="en-AU" sz="1200" kern="1200" dirty="0">
                <a:solidFill>
                  <a:schemeClr val="tx1"/>
                </a:solidFill>
                <a:effectLst/>
                <a:latin typeface="+mn-lt"/>
                <a:ea typeface="+mn-ea"/>
                <a:cs typeface="+mn-cs"/>
              </a:rPr>
              <a:t> </a:t>
            </a:r>
          </a:p>
          <a:p>
            <a:pPr fontAlgn="t"/>
            <a:r>
              <a:rPr lang="en-AU" sz="1200" i="1" kern="1200" dirty="0">
                <a:solidFill>
                  <a:schemeClr val="tx1"/>
                </a:solidFill>
                <a:effectLst/>
                <a:latin typeface="+mn-lt"/>
                <a:ea typeface="+mn-ea"/>
                <a:cs typeface="+mn-cs"/>
              </a:rPr>
              <a:t>The research didn't examine which study methods the students used when studying.</a:t>
            </a:r>
            <a:endParaRPr lang="en-AU" sz="1200" kern="1200" dirty="0">
              <a:solidFill>
                <a:schemeClr val="tx1"/>
              </a:solidFill>
              <a:effectLst/>
              <a:latin typeface="+mn-lt"/>
              <a:ea typeface="+mn-ea"/>
              <a:cs typeface="+mn-cs"/>
            </a:endParaRPr>
          </a:p>
          <a:p>
            <a:pPr fontAlgn="t"/>
            <a:r>
              <a:rPr lang="en-AU" sz="1200" i="1" kern="1200" dirty="0">
                <a:solidFill>
                  <a:schemeClr val="tx1"/>
                </a:solidFill>
                <a:effectLst/>
                <a:latin typeface="+mn-lt"/>
                <a:ea typeface="+mn-ea"/>
                <a:cs typeface="+mn-cs"/>
              </a:rPr>
              <a:t>Only looked at Accounting - the results may not apply to subjects that require more critical interpretation of concepts.</a:t>
            </a:r>
            <a:endParaRPr lang="en-AU" sz="1200" kern="1200" dirty="0">
              <a:solidFill>
                <a:schemeClr val="tx1"/>
              </a:solidFill>
              <a:effectLst/>
              <a:latin typeface="+mn-lt"/>
              <a:ea typeface="+mn-ea"/>
              <a:cs typeface="+mn-cs"/>
            </a:endParaRPr>
          </a:p>
          <a:p>
            <a:pPr fontAlgn="t"/>
            <a:r>
              <a:rPr lang="en-AU" b="1" dirty="0">
                <a:effectLst/>
              </a:rPr>
              <a:t>YOUR </a:t>
            </a:r>
            <a:r>
              <a:rPr lang="en-AU" b="1" dirty="0" err="1">
                <a:effectLst/>
              </a:rPr>
              <a:t>VIEW</a:t>
            </a:r>
            <a:r>
              <a:rPr lang="en-AU" sz="1200" kern="1200" dirty="0" err="1">
                <a:solidFill>
                  <a:schemeClr val="tx1"/>
                </a:solidFill>
                <a:effectLst/>
                <a:latin typeface="+mn-lt"/>
                <a:ea typeface="+mn-ea"/>
                <a:cs typeface="+mn-cs"/>
              </a:rPr>
              <a:t>Do</a:t>
            </a:r>
            <a:r>
              <a:rPr lang="en-AU" sz="1200" kern="1200" dirty="0">
                <a:solidFill>
                  <a:schemeClr val="tx1"/>
                </a:solidFill>
                <a:effectLst/>
                <a:latin typeface="+mn-lt"/>
                <a:ea typeface="+mn-ea"/>
                <a:cs typeface="+mn-cs"/>
              </a:rPr>
              <a:t> you agree or disagree with the overall message? Why?</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How does this text relate to your assignment?</a:t>
            </a:r>
          </a:p>
          <a:p>
            <a:pPr fontAlgn="t"/>
            <a:r>
              <a:rPr lang="en-AU" sz="1200" kern="1200" dirty="0">
                <a:solidFill>
                  <a:schemeClr val="tx1"/>
                </a:solidFill>
                <a:effectLst/>
                <a:latin typeface="+mn-lt"/>
                <a:ea typeface="+mn-ea"/>
                <a:cs typeface="+mn-cs"/>
              </a:rPr>
              <a:t> </a:t>
            </a:r>
          </a:p>
          <a:p>
            <a:pPr fontAlgn="t"/>
            <a:r>
              <a:rPr lang="en-AU" sz="1200" kern="1200" dirty="0">
                <a:solidFill>
                  <a:schemeClr val="tx1"/>
                </a:solidFill>
                <a:effectLst/>
                <a:latin typeface="+mn-lt"/>
                <a:ea typeface="+mn-ea"/>
                <a:cs typeface="+mn-cs"/>
              </a:rPr>
              <a:t>What are some connections you can make between ideas in this text and other texts you’ve read for this assignment?</a:t>
            </a:r>
          </a:p>
          <a:p>
            <a:pPr fontAlgn="t"/>
            <a:r>
              <a:rPr lang="en-AU" sz="1200" i="1" kern="1200" dirty="0">
                <a:solidFill>
                  <a:schemeClr val="tx1"/>
                </a:solidFill>
                <a:effectLst/>
                <a:latin typeface="+mn-lt"/>
                <a:ea typeface="+mn-ea"/>
                <a:cs typeface="+mn-cs"/>
              </a:rPr>
              <a:t>There seems to be a lot of evidence that supports the idea that regular short study periods are an effective way of revising materials.</a:t>
            </a:r>
            <a:endParaRPr lang="en-AU" sz="1200" kern="1200" dirty="0">
              <a:solidFill>
                <a:schemeClr val="tx1"/>
              </a:solidFill>
              <a:effectLst/>
              <a:latin typeface="+mn-lt"/>
              <a:ea typeface="+mn-ea"/>
              <a:cs typeface="+mn-cs"/>
            </a:endParaRPr>
          </a:p>
          <a:p>
            <a:pPr fontAlgn="t"/>
            <a:r>
              <a:rPr lang="en-AU" sz="1200" kern="1200" dirty="0">
                <a:solidFill>
                  <a:schemeClr val="tx1"/>
                </a:solidFill>
                <a:effectLst/>
                <a:latin typeface="+mn-lt"/>
                <a:ea typeface="+mn-ea"/>
                <a:cs typeface="+mn-cs"/>
              </a:rPr>
              <a:t> </a:t>
            </a:r>
          </a:p>
          <a:p>
            <a:pPr fontAlgn="t"/>
            <a:r>
              <a:rPr lang="en-AU" sz="1200" i="1" kern="1200" dirty="0">
                <a:solidFill>
                  <a:schemeClr val="tx1"/>
                </a:solidFill>
                <a:effectLst/>
                <a:latin typeface="+mn-lt"/>
                <a:ea typeface="+mn-ea"/>
                <a:cs typeface="+mn-cs"/>
              </a:rPr>
              <a:t>This article will help support my claim that studying regularly over a period of time is an effective method.</a:t>
            </a:r>
            <a:endParaRPr lang="en-AU" sz="1200" kern="1200" dirty="0">
              <a:solidFill>
                <a:schemeClr val="tx1"/>
              </a:solidFill>
              <a:effectLst/>
              <a:latin typeface="+mn-lt"/>
              <a:ea typeface="+mn-ea"/>
              <a:cs typeface="+mn-cs"/>
            </a:endParaRPr>
          </a:p>
          <a:p>
            <a:pPr fontAlgn="t"/>
            <a:r>
              <a:rPr lang="en-AU" sz="1200" kern="1200" dirty="0">
                <a:solidFill>
                  <a:schemeClr val="tx1"/>
                </a:solidFill>
                <a:effectLst/>
                <a:latin typeface="+mn-lt"/>
                <a:ea typeface="+mn-ea"/>
                <a:cs typeface="+mn-cs"/>
              </a:rPr>
              <a:t> </a:t>
            </a:r>
          </a:p>
          <a:p>
            <a:pPr fontAlgn="t"/>
            <a:r>
              <a:rPr lang="en-AU" sz="1200" i="1" kern="1200" dirty="0">
                <a:solidFill>
                  <a:schemeClr val="tx1"/>
                </a:solidFill>
                <a:effectLst/>
                <a:latin typeface="+mn-lt"/>
                <a:ea typeface="+mn-ea"/>
                <a:cs typeface="+mn-cs"/>
              </a:rPr>
              <a:t>Smith (2018) and Wang (2016) did similar studies and obtained similar results, although both with smaller sample sizes. Williamson's (2013) findings contradict this study, but the students self-selected their study method, so the results are less valid.</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a:t>
            </a:fld>
            <a:endParaRPr lang="en-US"/>
          </a:p>
        </p:txBody>
      </p:sp>
    </p:spTree>
    <p:extLst>
      <p:ext uri="{BB962C8B-B14F-4D97-AF65-F5344CB8AC3E}">
        <p14:creationId xmlns:p14="http://schemas.microsoft.com/office/powerpoint/2010/main" val="3420940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30</a:t>
            </a:fld>
            <a:endParaRPr lang="en-US"/>
          </a:p>
        </p:txBody>
      </p:sp>
    </p:spTree>
    <p:extLst>
      <p:ext uri="{BB962C8B-B14F-4D97-AF65-F5344CB8AC3E}">
        <p14:creationId xmlns:p14="http://schemas.microsoft.com/office/powerpoint/2010/main" val="2835373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We’ll look at each of these aspects of reading effectively in more detail, starting with evaluating your sources.</a:t>
            </a:r>
          </a:p>
        </p:txBody>
      </p:sp>
      <p:sp>
        <p:nvSpPr>
          <p:cNvPr id="4" name="Slide Number Placeholder 3"/>
          <p:cNvSpPr>
            <a:spLocks noGrp="1"/>
          </p:cNvSpPr>
          <p:nvPr>
            <p:ph type="sldNum" sz="quarter" idx="10"/>
          </p:nvPr>
        </p:nvSpPr>
        <p:spPr/>
        <p:txBody>
          <a:bodyPr/>
          <a:lstStyle/>
          <a:p>
            <a:fld id="{11364B19-607B-B942-B14B-DB932692D378}" type="slidenum">
              <a:rPr lang="en-US" smtClean="0"/>
              <a:t>4</a:t>
            </a:fld>
            <a:endParaRPr lang="en-US"/>
          </a:p>
        </p:txBody>
      </p:sp>
    </p:spTree>
    <p:extLst>
      <p:ext uri="{BB962C8B-B14F-4D97-AF65-F5344CB8AC3E}">
        <p14:creationId xmlns:p14="http://schemas.microsoft.com/office/powerpoint/2010/main" val="3789456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As a general rule, websites and blogs are usually best avoided.</a:t>
            </a:r>
            <a:r>
              <a:rPr lang="en-AU" sz="1200" kern="1200" baseline="0" dirty="0">
                <a:solidFill>
                  <a:schemeClr val="tx1"/>
                </a:solidFill>
                <a:effectLst/>
                <a:latin typeface="+mn-lt"/>
                <a:ea typeface="+mn-ea"/>
                <a:cs typeface="+mn-cs"/>
              </a:rPr>
              <a:t> Books are usually ok, but check the expertise of the author. Government reports are good sources of information, and peer-reviewed journal articles are the best source of all.</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5</a:t>
            </a:fld>
            <a:endParaRPr lang="en-US"/>
          </a:p>
        </p:txBody>
      </p:sp>
    </p:spTree>
    <p:extLst>
      <p:ext uri="{BB962C8B-B14F-4D97-AF65-F5344CB8AC3E}">
        <p14:creationId xmlns:p14="http://schemas.microsoft.com/office/powerpoint/2010/main" val="376755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600" b="1" dirty="0">
                <a:solidFill>
                  <a:schemeClr val="accent1">
                    <a:lumMod val="50000"/>
                  </a:schemeClr>
                </a:solidFill>
                <a:latin typeface="Calibri" pitchFamily="34" charset="0"/>
                <a:ea typeface="ＭＳ Ｐゴシック" pitchFamily="34" charset="-128"/>
                <a:cs typeface="Century Gothic" pitchFamily="34" charset="0"/>
              </a:rPr>
              <a:t>Look at the following sources:</a:t>
            </a:r>
          </a:p>
          <a:p>
            <a:pPr>
              <a:lnSpc>
                <a:spcPct val="80000"/>
              </a:lnSpc>
            </a:pPr>
            <a:endParaRPr lang="en-US" altLang="en-US" sz="1600" b="1" dirty="0">
              <a:solidFill>
                <a:schemeClr val="accent1">
                  <a:lumMod val="50000"/>
                </a:schemeClr>
              </a:solidFill>
              <a:latin typeface="Calibri" pitchFamily="34" charset="0"/>
              <a:ea typeface="ＭＳ Ｐゴシック" pitchFamily="34" charset="-128"/>
              <a:cs typeface="Century Gothic" pitchFamily="34" charset="0"/>
            </a:endParaRPr>
          </a:p>
          <a:p>
            <a:pPr marL="457200" indent="-457200">
              <a:lnSpc>
                <a:spcPct val="80000"/>
              </a:lnSpc>
              <a:buFont typeface="Arial" panose="020B0604020202020204" pitchFamily="34" charset="0"/>
              <a:buChar char="•"/>
            </a:pPr>
            <a:r>
              <a:rPr lang="en-AU" sz="1200" dirty="0">
                <a:hlinkClick r:id="rId3"/>
              </a:rPr>
              <a:t>https://www.trueeducationpartnerships.com/schools/science-of-learning-six-strategies/</a:t>
            </a:r>
            <a:endParaRPr lang="en-AU" sz="1200" dirty="0"/>
          </a:p>
          <a:p>
            <a:pPr marL="0" indent="0">
              <a:lnSpc>
                <a:spcPct val="80000"/>
              </a:lnSpc>
              <a:buFont typeface="Arial" panose="020B0604020202020204" pitchFamily="34" charset="0"/>
              <a:buNone/>
            </a:pPr>
            <a:r>
              <a:rPr lang="en-AU" sz="1200" dirty="0"/>
              <a:t>This is not a good academic source because the author is</a:t>
            </a:r>
            <a:r>
              <a:rPr lang="en-AU" sz="1200" baseline="0" dirty="0"/>
              <a:t> a trainee teacher, and therefore not an expert on the topic, and also we don’t know anything about whether the information was reviewed, and therefore we don’t know if the information is valid and reliable.</a:t>
            </a:r>
            <a:endParaRPr lang="en-AU" sz="1200" dirty="0"/>
          </a:p>
          <a:p>
            <a:pPr marL="457200" indent="-457200">
              <a:lnSpc>
                <a:spcPct val="80000"/>
              </a:lnSpc>
              <a:buFont typeface="Arial" panose="020B0604020202020204" pitchFamily="34" charset="0"/>
              <a:buChar char="•"/>
            </a:pPr>
            <a:endParaRPr lang="en-AU" sz="1200" dirty="0"/>
          </a:p>
          <a:p>
            <a:pPr marL="457200" indent="-457200">
              <a:lnSpc>
                <a:spcPct val="80000"/>
              </a:lnSpc>
              <a:buFont typeface="Arial" panose="020B0604020202020204" pitchFamily="34" charset="0"/>
              <a:buChar char="•"/>
            </a:pPr>
            <a:r>
              <a:rPr lang="en-AU" sz="1200" dirty="0">
                <a:hlinkClick r:id="rId4"/>
              </a:rPr>
              <a:t>https://srcd-onlinelibrary-wiley-com.ezproxy.lib.uts.edu.au/doi/full/10.1111/cdev.13393</a:t>
            </a:r>
            <a:endParaRPr lang="en-AU" sz="1200" dirty="0"/>
          </a:p>
          <a:p>
            <a:pPr marL="0" indent="0">
              <a:lnSpc>
                <a:spcPct val="80000"/>
              </a:lnSpc>
              <a:buFont typeface="Arial" panose="020B0604020202020204" pitchFamily="34" charset="0"/>
              <a:buNone/>
            </a:pPr>
            <a:r>
              <a:rPr lang="en-AU" sz="1200" dirty="0"/>
              <a:t>This is a good academic source because it is a peer-reviewed journal article, so we know it is written by an expert and has been reviewed by several experts to ensure its relevance, validity and reliability</a:t>
            </a:r>
          </a:p>
          <a:p>
            <a:pPr marL="457200" indent="-457200">
              <a:lnSpc>
                <a:spcPct val="80000"/>
              </a:lnSpc>
              <a:buFont typeface="Arial" panose="020B0604020202020204" pitchFamily="34" charset="0"/>
              <a:buChar char="•"/>
            </a:pPr>
            <a:r>
              <a:rPr lang="en-AU" sz="1200" dirty="0">
                <a:hlinkClick r:id="rId5"/>
              </a:rPr>
              <a:t>https://ebookcentral.proquest.com/lib/uts/reader.action?docID=4438568&amp;ppg=108</a:t>
            </a:r>
            <a:endParaRPr lang="en-AU" sz="1200" dirty="0"/>
          </a:p>
          <a:p>
            <a:pPr marL="0" indent="0">
              <a:lnSpc>
                <a:spcPct val="80000"/>
              </a:lnSpc>
              <a:buFont typeface="Arial" panose="020B0604020202020204" pitchFamily="34" charset="0"/>
              <a:buNone/>
            </a:pPr>
            <a:r>
              <a:rPr lang="en-AU" sz="1200" dirty="0"/>
              <a:t>This is a reasonable academic source. The author is a professor in a related area, and therefore has credibility, although the book itself is focused on  teaching rather than learning, so we would have</a:t>
            </a:r>
            <a:r>
              <a:rPr lang="en-AU" sz="1200" baseline="0" dirty="0"/>
              <a:t> to be careful how it is used.</a:t>
            </a:r>
            <a:endParaRPr lang="en-AU" sz="1200" dirty="0"/>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6</a:t>
            </a:fld>
            <a:endParaRPr lang="en-AU"/>
          </a:p>
        </p:txBody>
      </p:sp>
    </p:spTree>
    <p:extLst>
      <p:ext uri="{BB962C8B-B14F-4D97-AF65-F5344CB8AC3E}">
        <p14:creationId xmlns:p14="http://schemas.microsoft.com/office/powerpoint/2010/main" val="433879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7</a:t>
            </a:fld>
            <a:endParaRPr lang="en-US"/>
          </a:p>
        </p:txBody>
      </p:sp>
    </p:spTree>
    <p:extLst>
      <p:ext uri="{BB962C8B-B14F-4D97-AF65-F5344CB8AC3E}">
        <p14:creationId xmlns:p14="http://schemas.microsoft.com/office/powerpoint/2010/main" val="3994962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ＭＳ Ｐゴシック" pitchFamily="34" charset="-128"/>
              </a:rPr>
              <a:t>Can you locate the part of the text that tells the reader the main ideas and points in the text? </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ＭＳ Ｐゴシック" pitchFamily="34" charset="-128"/>
              </a:rPr>
              <a:t>Use the introduction and conclusion to identify the position being presented/hypothesis being tested/problem being examined.</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ＭＳ Ｐゴシック" pitchFamily="34" charset="-128"/>
              </a:rPr>
              <a:t>Use the topic sentences to identify the way the argument develops, the main points being made and the type of evidence presented.</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ＭＳ Ｐゴシック" pitchFamily="34" charset="-128"/>
              </a:rPr>
              <a:t>Can you locate the ‘thesis’?</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ＭＳ Ｐゴシック" pitchFamily="34" charset="-128"/>
              </a:rPr>
              <a:t>What do headings, diagrams, graphs, tables, charts or any other visuals tell you?</a:t>
            </a:r>
          </a:p>
          <a:p>
            <a:endParaRPr lang="en-AU" dirty="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8</a:t>
            </a:fld>
            <a:endParaRPr lang="en-US"/>
          </a:p>
        </p:txBody>
      </p:sp>
    </p:spTree>
    <p:extLst>
      <p:ext uri="{BB962C8B-B14F-4D97-AF65-F5344CB8AC3E}">
        <p14:creationId xmlns:p14="http://schemas.microsoft.com/office/powerpoint/2010/main" val="110971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Connecting new information to what you already know is one of the most powerful ways to learn, so always prepare for a new reading by thinking about, or revising, what you already know about the topic.</a:t>
            </a:r>
          </a:p>
        </p:txBody>
      </p:sp>
      <p:sp>
        <p:nvSpPr>
          <p:cNvPr id="4" name="Slide Number Placeholder 3"/>
          <p:cNvSpPr>
            <a:spLocks noGrp="1"/>
          </p:cNvSpPr>
          <p:nvPr>
            <p:ph type="sldNum" sz="quarter" idx="10"/>
          </p:nvPr>
        </p:nvSpPr>
        <p:spPr/>
        <p:txBody>
          <a:bodyPr/>
          <a:lstStyle/>
          <a:p>
            <a:fld id="{11364B19-607B-B942-B14B-DB932692D378}" type="slidenum">
              <a:rPr lang="en-US" smtClean="0"/>
              <a:t>9</a:t>
            </a:fld>
            <a:endParaRPr lang="en-US"/>
          </a:p>
        </p:txBody>
      </p:sp>
    </p:spTree>
    <p:extLst>
      <p:ext uri="{BB962C8B-B14F-4D97-AF65-F5344CB8AC3E}">
        <p14:creationId xmlns:p14="http://schemas.microsoft.com/office/powerpoint/2010/main" val="2126733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2400" cy="1600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16000" y="685800"/>
            <a:ext cx="1005840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31200" y="6208714"/>
            <a:ext cx="2844800" cy="365125"/>
          </a:xfrm>
          <a:prstGeom prst="rect">
            <a:avLst/>
          </a:prstGeom>
        </p:spPr>
        <p:txBody>
          <a:bodyPr/>
          <a:lstStyle>
            <a:lvl1pPr fontAlgn="auto">
              <a:spcBef>
                <a:spcPts val="0"/>
              </a:spcBef>
              <a:spcAft>
                <a:spcPts val="0"/>
              </a:spcAft>
              <a:defRPr>
                <a:latin typeface="+mn-lt"/>
                <a:cs typeface="+mn-cs"/>
              </a:defRPr>
            </a:lvl1pPr>
          </a:lstStyle>
          <a:p>
            <a:pPr>
              <a:defRPr/>
            </a:pPr>
            <a:fld id="{F9E3B388-630A-4658-A027-0F4972C1972C}" type="datetime1">
              <a:rPr lang="en-AU"/>
              <a:pPr>
                <a:defRPr/>
              </a:pPr>
              <a:t>28/01/2022</a:t>
            </a:fld>
            <a:endParaRPr lang="en-US"/>
          </a:p>
        </p:txBody>
      </p:sp>
      <p:sp>
        <p:nvSpPr>
          <p:cNvPr id="5" name="Footer Placeholder 4"/>
          <p:cNvSpPr>
            <a:spLocks noGrp="1"/>
          </p:cNvSpPr>
          <p:nvPr>
            <p:ph type="ftr" sz="quarter" idx="11"/>
          </p:nvPr>
        </p:nvSpPr>
        <p:spPr>
          <a:xfrm>
            <a:off x="1016001" y="6208714"/>
            <a:ext cx="6498167" cy="365125"/>
          </a:xfrm>
          <a:prstGeom prst="rect">
            <a:avLst/>
          </a:prstGeom>
        </p:spPr>
        <p:txBody>
          <a:bodyPr/>
          <a:lstStyle>
            <a:lvl1pPr>
              <a:defRPr/>
            </a:lvl1pPr>
          </a:lstStyle>
          <a:p>
            <a:pPr>
              <a:defRPr/>
            </a:pPr>
            <a:r>
              <a:rPr lang="en-US"/>
              <a:t>UTS:HELPS</a:t>
            </a:r>
          </a:p>
        </p:txBody>
      </p:sp>
      <p:sp>
        <p:nvSpPr>
          <p:cNvPr id="6" name="Slide Number Placeholder 5"/>
          <p:cNvSpPr>
            <a:spLocks noGrp="1"/>
          </p:cNvSpPr>
          <p:nvPr>
            <p:ph type="sldNum" sz="quarter" idx="12"/>
          </p:nvPr>
        </p:nvSpPr>
        <p:spPr>
          <a:xfrm>
            <a:off x="10160000" y="6205539"/>
            <a:ext cx="1016000" cy="365125"/>
          </a:xfrm>
          <a:prstGeom prst="rect">
            <a:avLst/>
          </a:prstGeom>
        </p:spPr>
        <p:txBody>
          <a:bodyPr/>
          <a:lstStyle>
            <a:lvl1pPr>
              <a:defRPr/>
            </a:lvl1pPr>
          </a:lstStyle>
          <a:p>
            <a:fld id="{859DF306-B1D6-4A7E-A39E-AA38445258EF}" type="slidenum">
              <a:rPr lang="en-US"/>
              <a:pPr/>
              <a:t>‹#›</a:t>
            </a:fld>
            <a:endParaRPr lang="en-US"/>
          </a:p>
        </p:txBody>
      </p:sp>
    </p:spTree>
    <p:extLst>
      <p:ext uri="{BB962C8B-B14F-4D97-AF65-F5344CB8AC3E}">
        <p14:creationId xmlns:p14="http://schemas.microsoft.com/office/powerpoint/2010/main" val="1331004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1/28/2022</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 id="2147483715" r:id="rId23"/>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hyperlink" Target="https://www.uts.edu.au/current-students/support/helps/self-help-resources/academic-skills/how-read-critically" TargetMode="External"/><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hyperlink" Target="https://www.lib.uts.edu.au/get-help/getting-started" TargetMode="External"/><Relationship Id="rId4" Type="http://schemas.openxmlformats.org/officeDocument/2006/relationships/hyperlink" Target="https://www.uts.edu.au/current-students/support/helps/assignment-suppor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www.trueeducationpartnerships.com/schools/science-of-learning-six-strategies/"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hyperlink" Target="https://srcd-onlinelibrary-wiley-com.ezproxy.lib.uts.edu.au/doi/full/10.1111/cdev.13393"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3" y="4170049"/>
            <a:ext cx="9141789" cy="1848130"/>
          </a:xfrm>
        </p:spPr>
        <p:txBody>
          <a:bodyPr/>
          <a:lstStyle/>
          <a:p>
            <a:pPr>
              <a:lnSpc>
                <a:spcPct val="100000"/>
              </a:lnSpc>
            </a:pPr>
            <a:r>
              <a:rPr lang="en-AU" sz="5400" b="1" dirty="0"/>
              <a:t>How to Manage </a:t>
            </a:r>
            <a:br>
              <a:rPr lang="en-AU" sz="5400" b="1" dirty="0"/>
            </a:br>
            <a:r>
              <a:rPr lang="en-AU" sz="5400" b="1" dirty="0"/>
              <a:t>Course Readings</a:t>
            </a:r>
            <a:endParaRPr lang="en-AU" sz="5400" dirty="0"/>
          </a:p>
        </p:txBody>
      </p:sp>
    </p:spTree>
    <p:extLst>
      <p:ext uri="{BB962C8B-B14F-4D97-AF65-F5344CB8AC3E}">
        <p14:creationId xmlns:p14="http://schemas.microsoft.com/office/powerpoint/2010/main" val="18016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246" y="487190"/>
            <a:ext cx="10326658" cy="1000685"/>
          </a:xfrm>
        </p:spPr>
        <p:txBody>
          <a:bodyPr/>
          <a:lstStyle/>
          <a:p>
            <a:pPr algn="ctr"/>
            <a:r>
              <a:rPr lang="en-AU" sz="4400" b="1" dirty="0">
                <a:solidFill>
                  <a:schemeClr val="accent1">
                    <a:lumMod val="75000"/>
                  </a:schemeClr>
                </a:solidFill>
                <a:cs typeface="Calibri"/>
              </a:rPr>
              <a:t>Before You Read</a:t>
            </a:r>
          </a:p>
        </p:txBody>
      </p:sp>
      <p:sp>
        <p:nvSpPr>
          <p:cNvPr id="5" name="Text Placeholder 2">
            <a:extLst>
              <a:ext uri="{FF2B5EF4-FFF2-40B4-BE49-F238E27FC236}">
                <a16:creationId xmlns:a16="http://schemas.microsoft.com/office/drawing/2014/main" id="{C66DB8E1-8D59-40F1-A23E-5900C8AE01BB}"/>
              </a:ext>
            </a:extLst>
          </p:cNvPr>
          <p:cNvSpPr txBox="1">
            <a:spLocks/>
          </p:cNvSpPr>
          <p:nvPr/>
        </p:nvSpPr>
        <p:spPr>
          <a:xfrm>
            <a:off x="817944" y="1714665"/>
            <a:ext cx="10556111" cy="3900960"/>
          </a:xfrm>
          <a:prstGeom prst="rect">
            <a:avLst/>
          </a:prstGeom>
          <a:solidFill>
            <a:schemeClr val="accent6">
              <a:lumMod val="20000"/>
              <a:lumOff val="80000"/>
            </a:schemeClr>
          </a:solidFill>
        </p:spPr>
        <p:txBody>
          <a:bodyPr vert="horz" lIns="91440" tIns="45720" rIns="91440" bIns="45720" rtlCol="0" anchor="t">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lgn="ctr">
              <a:lnSpc>
                <a:spcPct val="150000"/>
              </a:lnSpc>
              <a:buNone/>
            </a:pPr>
            <a:r>
              <a:rPr lang="en-US" sz="3400" b="1" dirty="0">
                <a:solidFill>
                  <a:schemeClr val="accent1">
                    <a:lumMod val="75000"/>
                  </a:schemeClr>
                </a:solidFill>
                <a:latin typeface="Calibri"/>
                <a:cs typeface="Calibri"/>
              </a:rPr>
              <a:t>Reading for assignments</a:t>
            </a:r>
            <a:endParaRPr lang="en-US" sz="3400" b="1" dirty="0">
              <a:solidFill>
                <a:schemeClr val="accent1">
                  <a:lumMod val="75000"/>
                </a:schemeClr>
              </a:solidFill>
              <a:latin typeface="Calibri" panose="020F0502020204030204" pitchFamily="34" charset="0"/>
              <a:cs typeface="Calibri" panose="020F0502020204030204" pitchFamily="34" charset="0"/>
            </a:endParaRPr>
          </a:p>
          <a:p>
            <a:pPr>
              <a:buFontTx/>
              <a:buChar char="-"/>
            </a:pPr>
            <a:r>
              <a:rPr lang="en-US" sz="2800" dirty="0">
                <a:solidFill>
                  <a:schemeClr val="accent1">
                    <a:lumMod val="75000"/>
                  </a:schemeClr>
                </a:solidFill>
                <a:latin typeface="Calibri" panose="020F0502020204030204" pitchFamily="34" charset="0"/>
                <a:cs typeface="Calibri" panose="020F0502020204030204" pitchFamily="34" charset="0"/>
              </a:rPr>
              <a:t>Always keep your assignment question in front of you.</a:t>
            </a:r>
          </a:p>
          <a:p>
            <a:pPr>
              <a:buFontTx/>
              <a:buChar char="-"/>
            </a:pPr>
            <a:endParaRPr lang="en-US" sz="1800" dirty="0">
              <a:solidFill>
                <a:schemeClr val="accent1">
                  <a:lumMod val="75000"/>
                </a:schemeClr>
              </a:solidFill>
              <a:latin typeface="Calibri" panose="020F0502020204030204" pitchFamily="34" charset="0"/>
              <a:cs typeface="Calibri" panose="020F0502020204030204" pitchFamily="34" charset="0"/>
            </a:endParaRPr>
          </a:p>
          <a:p>
            <a:pPr>
              <a:buFontTx/>
              <a:buChar char="-"/>
            </a:pPr>
            <a:r>
              <a:rPr lang="en-US" sz="2800" dirty="0">
                <a:solidFill>
                  <a:schemeClr val="accent1">
                    <a:lumMod val="75000"/>
                  </a:schemeClr>
                </a:solidFill>
                <a:latin typeface="Calibri" panose="020F0502020204030204" pitchFamily="34" charset="0"/>
                <a:cs typeface="Calibri" panose="020F0502020204030204" pitchFamily="34" charset="0"/>
              </a:rPr>
              <a:t>What type of information are you looking for?</a:t>
            </a:r>
          </a:p>
          <a:p>
            <a:pPr marL="914400" lvl="1" indent="-457200">
              <a:lnSpc>
                <a:spcPct val="100000"/>
              </a:lnSpc>
              <a:buFont typeface="Arial" panose="020B0604020202020204" pitchFamily="34" charset="0"/>
              <a:buChar char="•"/>
            </a:pPr>
            <a:r>
              <a:rPr lang="en-US" sz="2400" dirty="0">
                <a:solidFill>
                  <a:schemeClr val="accent1">
                    <a:lumMod val="75000"/>
                  </a:schemeClr>
                </a:solidFill>
                <a:latin typeface="Calibri" panose="020F0502020204030204" pitchFamily="34" charset="0"/>
                <a:cs typeface="Calibri" panose="020F0502020204030204" pitchFamily="34" charset="0"/>
              </a:rPr>
              <a:t>Something to help explain the topic or define a key term? </a:t>
            </a:r>
          </a:p>
          <a:p>
            <a:pPr marL="914400" lvl="1" indent="-457200">
              <a:lnSpc>
                <a:spcPct val="100000"/>
              </a:lnSpc>
              <a:buFont typeface="Arial" panose="020B0604020202020204" pitchFamily="34" charset="0"/>
              <a:buChar char="•"/>
            </a:pPr>
            <a:r>
              <a:rPr lang="en-US" sz="2400" dirty="0">
                <a:solidFill>
                  <a:schemeClr val="accent1">
                    <a:lumMod val="75000"/>
                  </a:schemeClr>
                </a:solidFill>
                <a:latin typeface="Calibri" panose="020F0502020204030204" pitchFamily="34" charset="0"/>
                <a:cs typeface="Calibri" panose="020F0502020204030204" pitchFamily="34" charset="0"/>
              </a:rPr>
              <a:t>Evidence to help you decide your perspective on the topic?</a:t>
            </a:r>
          </a:p>
          <a:p>
            <a:pPr marL="914400" lvl="1" indent="-457200">
              <a:lnSpc>
                <a:spcPct val="100000"/>
              </a:lnSpc>
              <a:buFont typeface="Arial" panose="020B0604020202020204" pitchFamily="34" charset="0"/>
              <a:buChar char="•"/>
            </a:pPr>
            <a:r>
              <a:rPr lang="en-US" sz="2400" dirty="0">
                <a:solidFill>
                  <a:schemeClr val="accent1">
                    <a:lumMod val="75000"/>
                  </a:schemeClr>
                </a:solidFill>
                <a:latin typeface="Calibri" panose="020F0502020204030204" pitchFamily="34" charset="0"/>
                <a:cs typeface="Calibri" panose="020F0502020204030204" pitchFamily="34" charset="0"/>
              </a:rPr>
              <a:t>Alternative perspectives to provide a counter-argument? </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642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146" y="493315"/>
            <a:ext cx="10326658" cy="1000685"/>
          </a:xfrm>
        </p:spPr>
        <p:txBody>
          <a:bodyPr/>
          <a:lstStyle/>
          <a:p>
            <a:pPr algn="ctr"/>
            <a:r>
              <a:rPr lang="en-AU" sz="4400" b="1" dirty="0">
                <a:solidFill>
                  <a:schemeClr val="accent1">
                    <a:lumMod val="75000"/>
                  </a:schemeClr>
                </a:solidFill>
                <a:cs typeface="Calibri" panose="020F0502020204030204" pitchFamily="34" charset="0"/>
              </a:rPr>
              <a:t>Reading effectively</a:t>
            </a:r>
            <a:endParaRPr lang="en-AU" sz="4400" b="1" dirty="0">
              <a:solidFill>
                <a:schemeClr val="tx1"/>
              </a:solidFill>
              <a:cs typeface="Calibri" panose="020F0502020204030204" pitchFamily="34" charset="0"/>
            </a:endParaRPr>
          </a:p>
        </p:txBody>
      </p:sp>
      <p:sp>
        <p:nvSpPr>
          <p:cNvPr id="3" name="Text Placeholder 2"/>
          <p:cNvSpPr>
            <a:spLocks noGrp="1"/>
          </p:cNvSpPr>
          <p:nvPr>
            <p:ph type="body" idx="12"/>
          </p:nvPr>
        </p:nvSpPr>
        <p:spPr>
          <a:xfrm>
            <a:off x="1659468" y="1879598"/>
            <a:ext cx="9184996" cy="4211052"/>
          </a:xfrm>
        </p:spPr>
        <p:txBody>
          <a:bodyPr/>
          <a:lstStyle/>
          <a:p>
            <a:pPr marL="0" indent="0">
              <a:lnSpc>
                <a:spcPct val="150000"/>
              </a:lnSpc>
              <a:buNone/>
            </a:pPr>
            <a:r>
              <a:rPr lang="en-AU" sz="2800" dirty="0">
                <a:solidFill>
                  <a:schemeClr val="tx2">
                    <a:lumMod val="50000"/>
                    <a:lumOff val="50000"/>
                  </a:schemeClr>
                </a:solidFill>
                <a:latin typeface="Calibri" panose="020F0502020204030204" pitchFamily="34" charset="0"/>
                <a:cs typeface="Calibri" panose="020F0502020204030204" pitchFamily="34" charset="0"/>
              </a:rPr>
              <a:t>1. Find appropriate texts to use in your assignments</a:t>
            </a:r>
          </a:p>
          <a:p>
            <a:pPr>
              <a:lnSpc>
                <a:spcPct val="150000"/>
              </a:lnSpc>
            </a:pPr>
            <a:endParaRPr lang="en-AU" sz="200" dirty="0">
              <a:solidFill>
                <a:schemeClr val="accent1">
                  <a:lumMod val="75000"/>
                </a:schemeClr>
              </a:solidFill>
              <a:latin typeface="Calibri" panose="020F0502020204030204" pitchFamily="34" charset="0"/>
              <a:cs typeface="Calibri" panose="020F0502020204030204" pitchFamily="34" charset="0"/>
            </a:endParaRPr>
          </a:p>
          <a:p>
            <a:pPr marL="0" indent="0">
              <a:lnSpc>
                <a:spcPct val="150000"/>
              </a:lnSpc>
              <a:buNone/>
            </a:pPr>
            <a:r>
              <a:rPr lang="en-AU" sz="2800" dirty="0">
                <a:solidFill>
                  <a:schemeClr val="tx2">
                    <a:lumMod val="50000"/>
                    <a:lumOff val="50000"/>
                  </a:schemeClr>
                </a:solidFill>
                <a:latin typeface="Calibri" panose="020F0502020204030204" pitchFamily="34" charset="0"/>
                <a:cs typeface="Calibri" panose="020F0502020204030204" pitchFamily="34" charset="0"/>
              </a:rPr>
              <a:t>2. Have a clear purpose for your reading</a:t>
            </a:r>
          </a:p>
          <a:p>
            <a:pPr>
              <a:lnSpc>
                <a:spcPct val="150000"/>
              </a:lnSpc>
            </a:pPr>
            <a:endParaRPr lang="en-AU" sz="200" dirty="0">
              <a:solidFill>
                <a:schemeClr val="tx2">
                  <a:lumMod val="50000"/>
                  <a:lumOff val="50000"/>
                </a:schemeClr>
              </a:solidFill>
              <a:latin typeface="Calibri" panose="020F0502020204030204" pitchFamily="34" charset="0"/>
              <a:cs typeface="Calibri" panose="020F0502020204030204" pitchFamily="34" charset="0"/>
            </a:endParaRPr>
          </a:p>
          <a:p>
            <a:pPr marL="0" indent="0">
              <a:lnSpc>
                <a:spcPct val="150000"/>
              </a:lnSpc>
              <a:buNone/>
            </a:pPr>
            <a:r>
              <a:rPr lang="en-AU" sz="2800" b="1" dirty="0">
                <a:solidFill>
                  <a:schemeClr val="accent1">
                    <a:lumMod val="75000"/>
                  </a:schemeClr>
                </a:solidFill>
                <a:latin typeface="Calibri" panose="020F0502020204030204" pitchFamily="34" charset="0"/>
                <a:cs typeface="Calibri" panose="020F0502020204030204" pitchFamily="34" charset="0"/>
              </a:rPr>
              <a:t>3. Use good reading strategies</a:t>
            </a:r>
          </a:p>
          <a:p>
            <a:pPr>
              <a:lnSpc>
                <a:spcPct val="150000"/>
              </a:lnSpc>
            </a:pPr>
            <a:endParaRPr lang="en-AU" sz="200" dirty="0">
              <a:solidFill>
                <a:schemeClr val="tx2">
                  <a:lumMod val="50000"/>
                  <a:lumOff val="50000"/>
                </a:schemeClr>
              </a:solidFill>
              <a:latin typeface="Calibri" panose="020F0502020204030204" pitchFamily="34" charset="0"/>
              <a:cs typeface="Calibri" panose="020F0502020204030204" pitchFamily="34" charset="0"/>
            </a:endParaRPr>
          </a:p>
          <a:p>
            <a:pPr marL="0" indent="0">
              <a:lnSpc>
                <a:spcPct val="150000"/>
              </a:lnSpc>
              <a:buNone/>
            </a:pPr>
            <a:r>
              <a:rPr lang="en-AU" sz="2800" dirty="0">
                <a:solidFill>
                  <a:schemeClr val="tx2">
                    <a:lumMod val="50000"/>
                    <a:lumOff val="50000"/>
                  </a:schemeClr>
                </a:solidFill>
                <a:latin typeface="Calibri" panose="020F0502020204030204" pitchFamily="34" charset="0"/>
                <a:cs typeface="Calibri" panose="020F0502020204030204" pitchFamily="34" charset="0"/>
              </a:rPr>
              <a:t>4. Take notes of key points</a:t>
            </a:r>
          </a:p>
          <a:p>
            <a:pPr marL="0" indent="0">
              <a:lnSpc>
                <a:spcPct val="150000"/>
              </a:lnSpc>
              <a:buNone/>
            </a:pPr>
            <a:endParaRPr lang="en-AU"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0829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187" y="451489"/>
            <a:ext cx="10326658" cy="1000685"/>
          </a:xfrm>
        </p:spPr>
        <p:txBody>
          <a:bodyPr/>
          <a:lstStyle/>
          <a:p>
            <a:pPr algn="ctr"/>
            <a:r>
              <a:rPr lang="en-AU" sz="4400" b="1" dirty="0">
                <a:solidFill>
                  <a:schemeClr val="accent1">
                    <a:lumMod val="75000"/>
                  </a:schemeClr>
                </a:solidFill>
                <a:cs typeface="Calibri" panose="020F0502020204030204" pitchFamily="34" charset="0"/>
              </a:rPr>
              <a:t>Skimming</a:t>
            </a:r>
            <a:endParaRPr lang="en-AU" sz="4400" b="1" dirty="0">
              <a:solidFill>
                <a:schemeClr val="tx1"/>
              </a:solidFill>
              <a:cs typeface="Calibri" panose="020F0502020204030204" pitchFamily="34" charset="0"/>
            </a:endParaRPr>
          </a:p>
        </p:txBody>
      </p:sp>
      <p:sp>
        <p:nvSpPr>
          <p:cNvPr id="3" name="Text Placeholder 2"/>
          <p:cNvSpPr>
            <a:spLocks noGrp="1"/>
          </p:cNvSpPr>
          <p:nvPr>
            <p:ph type="body" idx="12"/>
          </p:nvPr>
        </p:nvSpPr>
        <p:spPr>
          <a:xfrm>
            <a:off x="1188204" y="1540538"/>
            <a:ext cx="11122329" cy="4501094"/>
          </a:xfrm>
        </p:spPr>
        <p:txBody>
          <a:bodyPr vert="horz" lIns="91440" tIns="45720" rIns="91440" bIns="45720" rtlCol="0" anchor="t">
            <a:noAutofit/>
          </a:bodyPr>
          <a:lstStyle/>
          <a:p>
            <a:pPr marL="0" indent="0">
              <a:lnSpc>
                <a:spcPct val="150000"/>
              </a:lnSpc>
              <a:buNone/>
            </a:pPr>
            <a:r>
              <a:rPr lang="en-AU" sz="400" b="1" dirty="0">
                <a:solidFill>
                  <a:schemeClr val="accent1">
                    <a:lumMod val="75000"/>
                  </a:schemeClr>
                </a:solidFill>
                <a:latin typeface="Calibri" panose="020F0502020204030204" pitchFamily="34" charset="0"/>
                <a:cs typeface="Calibri" panose="020F0502020204030204" pitchFamily="34" charset="0"/>
              </a:rPr>
              <a:t> </a:t>
            </a:r>
          </a:p>
          <a:p>
            <a:pPr marL="514350" indent="-514350">
              <a:buAutoNum type="arabicPeriod"/>
            </a:pPr>
            <a:r>
              <a:rPr lang="en-AU" sz="2800" b="1" dirty="0">
                <a:solidFill>
                  <a:schemeClr val="accent1">
                    <a:lumMod val="75000"/>
                  </a:schemeClr>
                </a:solidFill>
                <a:latin typeface="Calibri"/>
                <a:cs typeface="Calibri"/>
              </a:rPr>
              <a:t>What</a:t>
            </a:r>
            <a:r>
              <a:rPr lang="en-AU" sz="2800" dirty="0">
                <a:solidFill>
                  <a:schemeClr val="accent1">
                    <a:lumMod val="75000"/>
                  </a:schemeClr>
                </a:solidFill>
                <a:latin typeface="Calibri"/>
                <a:cs typeface="Calibri"/>
              </a:rPr>
              <a:t> </a:t>
            </a:r>
            <a:r>
              <a:rPr lang="en-AU" sz="2800" b="1" dirty="0">
                <a:solidFill>
                  <a:schemeClr val="accent1">
                    <a:lumMod val="75000"/>
                  </a:schemeClr>
                </a:solidFill>
                <a:latin typeface="Calibri"/>
                <a:cs typeface="Calibri"/>
              </a:rPr>
              <a:t>is the text about?</a:t>
            </a:r>
          </a:p>
          <a:p>
            <a:pPr marL="1371600" lvl="2" indent="-457200">
              <a:lnSpc>
                <a:spcPct val="100000"/>
              </a:lnSpc>
              <a:buFont typeface="Arial" panose="020B0604020202020204" pitchFamily="34" charset="0"/>
              <a:buChar char="•"/>
            </a:pPr>
            <a:r>
              <a:rPr lang="en-AU" sz="2500" dirty="0">
                <a:solidFill>
                  <a:schemeClr val="accent1">
                    <a:lumMod val="75000"/>
                  </a:schemeClr>
                </a:solidFill>
                <a:latin typeface="Calibri" panose="020F0502020204030204" pitchFamily="34" charset="0"/>
                <a:cs typeface="Calibri" panose="020F0502020204030204" pitchFamily="34" charset="0"/>
              </a:rPr>
              <a:t>And how does it relate to what you’re learning?</a:t>
            </a:r>
          </a:p>
          <a:p>
            <a:pPr marL="1371600" lvl="2" indent="-457200">
              <a:lnSpc>
                <a:spcPct val="100000"/>
              </a:lnSpc>
              <a:buFont typeface="Arial" panose="020B0604020202020204" pitchFamily="34" charset="0"/>
              <a:buChar char="•"/>
            </a:pPr>
            <a:endParaRPr lang="en-AU" sz="1200" dirty="0">
              <a:solidFill>
                <a:schemeClr val="accent1">
                  <a:lumMod val="75000"/>
                </a:schemeClr>
              </a:solidFill>
              <a:latin typeface="Calibri" panose="020F0502020204030204" pitchFamily="34" charset="0"/>
              <a:cs typeface="Calibri" panose="020F0502020204030204" pitchFamily="34" charset="0"/>
            </a:endParaRPr>
          </a:p>
          <a:p>
            <a:pPr marL="1371600" lvl="2" indent="-457200">
              <a:lnSpc>
                <a:spcPct val="100000"/>
              </a:lnSpc>
              <a:buFont typeface="Arial" panose="020B0604020202020204" pitchFamily="34" charset="0"/>
              <a:buChar char="•"/>
            </a:pPr>
            <a:endParaRPr lang="en-AU" sz="1200" dirty="0">
              <a:solidFill>
                <a:schemeClr val="accent1">
                  <a:lumMod val="75000"/>
                </a:schemeClr>
              </a:solidFill>
              <a:latin typeface="Calibri" panose="020F0502020204030204" pitchFamily="34" charset="0"/>
              <a:cs typeface="Calibri" panose="020F0502020204030204" pitchFamily="34" charset="0"/>
            </a:endParaRPr>
          </a:p>
          <a:p>
            <a:pPr marL="514350" indent="-514350">
              <a:buAutoNum type="arabicPeriod" startAt="2"/>
            </a:pPr>
            <a:r>
              <a:rPr lang="en-AU" sz="2800" b="1" dirty="0">
                <a:solidFill>
                  <a:schemeClr val="accent1">
                    <a:lumMod val="75000"/>
                  </a:schemeClr>
                </a:solidFill>
                <a:latin typeface="Calibri"/>
                <a:cs typeface="Calibri"/>
              </a:rPr>
              <a:t>How</a:t>
            </a:r>
            <a:r>
              <a:rPr lang="en-AU" sz="2800" dirty="0">
                <a:solidFill>
                  <a:schemeClr val="accent1">
                    <a:lumMod val="75000"/>
                  </a:schemeClr>
                </a:solidFill>
                <a:latin typeface="Calibri"/>
                <a:cs typeface="Calibri"/>
              </a:rPr>
              <a:t> </a:t>
            </a:r>
            <a:r>
              <a:rPr lang="en-AU" sz="2800" b="1" dirty="0">
                <a:solidFill>
                  <a:schemeClr val="accent1">
                    <a:lumMod val="75000"/>
                  </a:schemeClr>
                </a:solidFill>
                <a:latin typeface="Calibri"/>
                <a:cs typeface="Calibri"/>
              </a:rPr>
              <a:t>is the text organised?</a:t>
            </a:r>
          </a:p>
          <a:p>
            <a:pPr marL="1158240" lvl="2" indent="-514350">
              <a:lnSpc>
                <a:spcPct val="100000"/>
              </a:lnSpc>
              <a:buFont typeface="Arial" panose="020B0604020202020204" pitchFamily="34" charset="0"/>
              <a:buChar char="•"/>
            </a:pPr>
            <a:r>
              <a:rPr lang="en-AU" sz="2500" dirty="0">
                <a:solidFill>
                  <a:schemeClr val="accent1">
                    <a:lumMod val="75000"/>
                  </a:schemeClr>
                </a:solidFill>
                <a:latin typeface="Calibri" panose="020F0502020204030204" pitchFamily="34" charset="0"/>
                <a:cs typeface="Calibri" panose="020F0502020204030204" pitchFamily="34" charset="0"/>
              </a:rPr>
              <a:t>   Use the headings and sub-headings to understand the main sections.</a:t>
            </a:r>
          </a:p>
          <a:p>
            <a:pPr marL="1158240" lvl="2" indent="-514350">
              <a:lnSpc>
                <a:spcPct val="100000"/>
              </a:lnSpc>
              <a:buFont typeface="Arial" panose="020B0604020202020204" pitchFamily="34" charset="0"/>
              <a:buChar char="•"/>
            </a:pPr>
            <a:endParaRPr lang="en-AU" sz="1200" dirty="0">
              <a:solidFill>
                <a:schemeClr val="accent1">
                  <a:lumMod val="75000"/>
                </a:schemeClr>
              </a:solidFill>
              <a:latin typeface="Calibri" panose="020F0502020204030204" pitchFamily="34" charset="0"/>
              <a:cs typeface="Calibri" panose="020F0502020204030204" pitchFamily="34" charset="0"/>
            </a:endParaRPr>
          </a:p>
          <a:p>
            <a:pPr marL="1158240" lvl="2" indent="-514350">
              <a:lnSpc>
                <a:spcPct val="100000"/>
              </a:lnSpc>
              <a:buFont typeface="Arial" panose="020B0604020202020204" pitchFamily="34" charset="0"/>
              <a:buChar char="•"/>
            </a:pPr>
            <a:endParaRPr lang="en-AU" sz="1200" dirty="0">
              <a:solidFill>
                <a:schemeClr val="accent1">
                  <a:lumMod val="75000"/>
                </a:schemeClr>
              </a:solidFill>
              <a:latin typeface="Calibri" panose="020F0502020204030204" pitchFamily="34" charset="0"/>
              <a:cs typeface="Calibri" panose="020F0502020204030204" pitchFamily="34" charset="0"/>
            </a:endParaRPr>
          </a:p>
          <a:p>
            <a:pPr marL="514350" indent="-514350">
              <a:buAutoNum type="arabicPeriod" startAt="3"/>
            </a:pPr>
            <a:r>
              <a:rPr lang="en-AU" sz="2800" b="1" dirty="0">
                <a:solidFill>
                  <a:schemeClr val="accent1">
                    <a:lumMod val="75000"/>
                  </a:schemeClr>
                </a:solidFill>
                <a:latin typeface="Calibri" panose="020F0502020204030204" pitchFamily="34" charset="0"/>
                <a:cs typeface="Calibri" panose="020F0502020204030204" pitchFamily="34" charset="0"/>
              </a:rPr>
              <a:t>What is the author’s main message/argument?</a:t>
            </a:r>
          </a:p>
          <a:p>
            <a:pPr marL="1371600" lvl="2" indent="-457200">
              <a:lnSpc>
                <a:spcPct val="100000"/>
              </a:lnSpc>
              <a:buFont typeface="Arial" panose="020B0604020202020204" pitchFamily="34" charset="0"/>
              <a:buChar char="•"/>
            </a:pPr>
            <a:r>
              <a:rPr lang="en-AU" sz="2500" dirty="0">
                <a:solidFill>
                  <a:schemeClr val="accent1">
                    <a:lumMod val="75000"/>
                  </a:schemeClr>
                </a:solidFill>
                <a:latin typeface="Calibri" panose="020F0502020204030204" pitchFamily="34" charset="0"/>
                <a:cs typeface="Calibri" panose="020F0502020204030204" pitchFamily="34" charset="0"/>
              </a:rPr>
              <a:t>What point are they trying to make (or convince you of)?</a:t>
            </a:r>
          </a:p>
        </p:txBody>
      </p:sp>
    </p:spTree>
    <p:extLst>
      <p:ext uri="{BB962C8B-B14F-4D97-AF65-F5344CB8AC3E}">
        <p14:creationId xmlns:p14="http://schemas.microsoft.com/office/powerpoint/2010/main" val="3303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187" y="451489"/>
            <a:ext cx="10326658" cy="1000685"/>
          </a:xfrm>
        </p:spPr>
        <p:txBody>
          <a:bodyPr/>
          <a:lstStyle/>
          <a:p>
            <a:pPr algn="ctr"/>
            <a:r>
              <a:rPr lang="en-AU" sz="4400" b="1" dirty="0">
                <a:solidFill>
                  <a:schemeClr val="accent1">
                    <a:lumMod val="75000"/>
                  </a:schemeClr>
                </a:solidFill>
                <a:cs typeface="Calibri" panose="020F0502020204030204" pitchFamily="34" charset="0"/>
              </a:rPr>
              <a:t>Scanning</a:t>
            </a:r>
            <a:endParaRPr lang="en-AU" sz="4400" b="1" dirty="0">
              <a:solidFill>
                <a:schemeClr val="tx1"/>
              </a:solidFill>
              <a:cs typeface="Calibri" panose="020F0502020204030204" pitchFamily="34" charset="0"/>
            </a:endParaRPr>
          </a:p>
        </p:txBody>
      </p:sp>
      <p:sp>
        <p:nvSpPr>
          <p:cNvPr id="3" name="Text Placeholder 2"/>
          <p:cNvSpPr>
            <a:spLocks noGrp="1"/>
          </p:cNvSpPr>
          <p:nvPr>
            <p:ph type="body" idx="12"/>
          </p:nvPr>
        </p:nvSpPr>
        <p:spPr>
          <a:xfrm>
            <a:off x="787187" y="1476428"/>
            <a:ext cx="11122329" cy="4501094"/>
          </a:xfrm>
        </p:spPr>
        <p:txBody>
          <a:bodyPr vert="horz" lIns="91440" tIns="45720" rIns="91440" bIns="45720" rtlCol="0" anchor="t">
            <a:noAutofit/>
          </a:bodyPr>
          <a:lstStyle/>
          <a:p>
            <a:pPr marL="0" indent="0">
              <a:lnSpc>
                <a:spcPct val="150000"/>
              </a:lnSpc>
              <a:buNone/>
            </a:pPr>
            <a:r>
              <a:rPr lang="en-AU" sz="400" b="1" dirty="0">
                <a:solidFill>
                  <a:schemeClr val="accent1">
                    <a:lumMod val="75000"/>
                  </a:schemeClr>
                </a:solidFill>
                <a:latin typeface="Calibri" panose="020F0502020204030204" pitchFamily="34" charset="0"/>
                <a:cs typeface="Calibri" panose="020F0502020204030204" pitchFamily="34" charset="0"/>
              </a:rPr>
              <a:t> </a:t>
            </a:r>
          </a:p>
          <a:p>
            <a:pPr marL="0" indent="0">
              <a:buNone/>
            </a:pPr>
            <a:r>
              <a:rPr lang="en-AU" sz="2800" b="1" dirty="0">
                <a:solidFill>
                  <a:schemeClr val="accent1">
                    <a:lumMod val="75000"/>
                  </a:schemeClr>
                </a:solidFill>
                <a:latin typeface="Calibri"/>
                <a:cs typeface="Calibri"/>
              </a:rPr>
              <a:t>Which particular aspect of the topic do you need to know more about?</a:t>
            </a:r>
          </a:p>
          <a:p>
            <a:pPr marL="1371600" lvl="2" indent="-457200">
              <a:lnSpc>
                <a:spcPct val="100000"/>
              </a:lnSpc>
              <a:buFont typeface="Courier New" panose="02070309020205020404" pitchFamily="49" charset="0"/>
              <a:buChar char="o"/>
            </a:pPr>
            <a:r>
              <a:rPr lang="en-AU" sz="2500" dirty="0">
                <a:solidFill>
                  <a:schemeClr val="accent1">
                    <a:lumMod val="75000"/>
                  </a:schemeClr>
                </a:solidFill>
                <a:latin typeface="Calibri" panose="020F0502020204030204" pitchFamily="34" charset="0"/>
                <a:cs typeface="Calibri" panose="020F0502020204030204" pitchFamily="34" charset="0"/>
              </a:rPr>
              <a:t>Scanning means looking through the text for keywords (i.e. important sub-topics) and then reading those sections in more detail.</a:t>
            </a:r>
          </a:p>
          <a:p>
            <a:pPr marL="1371600" lvl="2" indent="-457200">
              <a:lnSpc>
                <a:spcPct val="100000"/>
              </a:lnSpc>
              <a:buFont typeface="Courier New" panose="02070309020205020404" pitchFamily="49" charset="0"/>
              <a:buChar char="o"/>
            </a:pPr>
            <a:endParaRPr lang="en-AU" sz="1200" dirty="0">
              <a:solidFill>
                <a:schemeClr val="accent1">
                  <a:lumMod val="75000"/>
                </a:schemeClr>
              </a:solidFill>
              <a:latin typeface="Calibri" panose="020F0502020204030204" pitchFamily="34" charset="0"/>
              <a:cs typeface="Calibri" panose="020F0502020204030204" pitchFamily="34" charset="0"/>
            </a:endParaRPr>
          </a:p>
          <a:p>
            <a:pPr marL="1371600" lvl="2" indent="-457200">
              <a:lnSpc>
                <a:spcPct val="100000"/>
              </a:lnSpc>
              <a:buFont typeface="Courier New" panose="02070309020205020404" pitchFamily="49" charset="0"/>
              <a:buChar char="o"/>
            </a:pPr>
            <a:r>
              <a:rPr lang="en-AU" sz="2500" dirty="0">
                <a:solidFill>
                  <a:schemeClr val="accent1">
                    <a:lumMod val="75000"/>
                  </a:schemeClr>
                </a:solidFill>
                <a:latin typeface="Calibri" panose="020F0502020204030204" pitchFamily="34" charset="0"/>
                <a:cs typeface="Calibri" panose="020F0502020204030204" pitchFamily="34" charset="0"/>
              </a:rPr>
              <a:t>You may be looking for:</a:t>
            </a:r>
          </a:p>
          <a:p>
            <a:pPr marL="1371600" lvl="2" indent="-457200">
              <a:lnSpc>
                <a:spcPct val="100000"/>
              </a:lnSpc>
              <a:buFont typeface="Courier New" panose="02070309020205020404" pitchFamily="49" charset="0"/>
              <a:buChar char="o"/>
            </a:pPr>
            <a:endParaRPr lang="en-AU" sz="800" dirty="0">
              <a:solidFill>
                <a:schemeClr val="accent1">
                  <a:lumMod val="75000"/>
                </a:schemeClr>
              </a:solidFill>
              <a:latin typeface="Calibri" panose="020F0502020204030204" pitchFamily="34" charset="0"/>
              <a:cs typeface="Calibri" panose="020F0502020204030204" pitchFamily="34" charset="0"/>
            </a:endParaRPr>
          </a:p>
          <a:p>
            <a:pPr marL="1828800" lvl="3" indent="-457200">
              <a:lnSpc>
                <a:spcPct val="100000"/>
              </a:lnSpc>
              <a:buFont typeface="Wingdings" panose="05000000000000000000" pitchFamily="2" charset="2"/>
              <a:buChar char="Ø"/>
            </a:pPr>
            <a:r>
              <a:rPr lang="en-AU" sz="2400" dirty="0">
                <a:solidFill>
                  <a:schemeClr val="accent1">
                    <a:lumMod val="75000"/>
                  </a:schemeClr>
                </a:solidFill>
                <a:latin typeface="Calibri" panose="020F0502020204030204" pitchFamily="34" charset="0"/>
                <a:cs typeface="Calibri" panose="020F0502020204030204" pitchFamily="34" charset="0"/>
              </a:rPr>
              <a:t>A particular concept (e.g. ‘opportunity cost’ or ‘treatment methods’)</a:t>
            </a:r>
          </a:p>
          <a:p>
            <a:pPr marL="1828800" lvl="3" indent="-457200">
              <a:lnSpc>
                <a:spcPct val="100000"/>
              </a:lnSpc>
              <a:buFont typeface="Wingdings" panose="05000000000000000000" pitchFamily="2" charset="2"/>
              <a:buChar char="Ø"/>
            </a:pPr>
            <a:endParaRPr lang="en-AU" sz="800" dirty="0">
              <a:solidFill>
                <a:schemeClr val="accent1">
                  <a:lumMod val="75000"/>
                </a:schemeClr>
              </a:solidFill>
              <a:latin typeface="Calibri" panose="020F0502020204030204" pitchFamily="34" charset="0"/>
              <a:cs typeface="Calibri" panose="020F0502020204030204" pitchFamily="34" charset="0"/>
            </a:endParaRPr>
          </a:p>
          <a:p>
            <a:pPr marL="1828800" lvl="3" indent="-457200">
              <a:lnSpc>
                <a:spcPct val="100000"/>
              </a:lnSpc>
              <a:buFont typeface="Wingdings" panose="05000000000000000000" pitchFamily="2" charset="2"/>
              <a:buChar char="Ø"/>
            </a:pPr>
            <a:r>
              <a:rPr lang="en-AU" sz="2400" dirty="0">
                <a:solidFill>
                  <a:schemeClr val="accent1">
                    <a:lumMod val="75000"/>
                  </a:schemeClr>
                </a:solidFill>
                <a:latin typeface="Calibri" panose="020F0502020204030204" pitchFamily="34" charset="0"/>
                <a:cs typeface="Calibri" panose="020F0502020204030204" pitchFamily="34" charset="0"/>
              </a:rPr>
              <a:t>The name of a person (e.g. a famous researcher in that field)</a:t>
            </a:r>
          </a:p>
          <a:p>
            <a:pPr marL="1828800" lvl="3" indent="-457200">
              <a:lnSpc>
                <a:spcPct val="100000"/>
              </a:lnSpc>
              <a:buFont typeface="Wingdings" panose="05000000000000000000" pitchFamily="2" charset="2"/>
              <a:buChar char="Ø"/>
            </a:pPr>
            <a:endParaRPr lang="en-AU" sz="800" dirty="0">
              <a:solidFill>
                <a:schemeClr val="accent1">
                  <a:lumMod val="75000"/>
                </a:schemeClr>
              </a:solidFill>
              <a:latin typeface="Calibri" panose="020F0502020204030204" pitchFamily="34" charset="0"/>
              <a:cs typeface="Calibri" panose="020F0502020204030204" pitchFamily="34" charset="0"/>
            </a:endParaRPr>
          </a:p>
          <a:p>
            <a:pPr marL="1828800" lvl="3" indent="-457200">
              <a:lnSpc>
                <a:spcPct val="100000"/>
              </a:lnSpc>
              <a:buFont typeface="Wingdings" panose="05000000000000000000" pitchFamily="2" charset="2"/>
              <a:buChar char="Ø"/>
            </a:pPr>
            <a:r>
              <a:rPr lang="en-AU" sz="2400" dirty="0">
                <a:solidFill>
                  <a:schemeClr val="accent1">
                    <a:lumMod val="75000"/>
                  </a:schemeClr>
                </a:solidFill>
                <a:latin typeface="Calibri" panose="020F0502020204030204" pitchFamily="34" charset="0"/>
                <a:cs typeface="Calibri" panose="020F0502020204030204" pitchFamily="34" charset="0"/>
              </a:rPr>
              <a:t>Different theoretical frameworks to explain an issue (e.g. ‘behaviourism’ versus ‘constructivism’)</a:t>
            </a:r>
          </a:p>
          <a:p>
            <a:pPr marL="1371600" lvl="2" indent="-457200">
              <a:lnSpc>
                <a:spcPct val="100000"/>
              </a:lnSpc>
              <a:buFont typeface="Arial" panose="020B0604020202020204" pitchFamily="34" charset="0"/>
              <a:buChar char="•"/>
            </a:pPr>
            <a:endParaRPr lang="en-AU" sz="1200"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940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649" y="501861"/>
            <a:ext cx="10326658" cy="1000685"/>
          </a:xfrm>
        </p:spPr>
        <p:txBody>
          <a:bodyPr/>
          <a:lstStyle/>
          <a:p>
            <a:pPr algn="ctr"/>
            <a:r>
              <a:rPr lang="en-AU" sz="4400" b="1" dirty="0">
                <a:solidFill>
                  <a:schemeClr val="accent1">
                    <a:lumMod val="75000"/>
                  </a:schemeClr>
                </a:solidFill>
                <a:latin typeface="+mn-lt"/>
                <a:cs typeface="Calibri" panose="020F0502020204030204" pitchFamily="34" charset="0"/>
              </a:rPr>
              <a:t>Focused Reading</a:t>
            </a:r>
            <a:endParaRPr lang="en-AU" sz="4400" b="1" dirty="0">
              <a:solidFill>
                <a:schemeClr val="tx1"/>
              </a:solidFill>
              <a:latin typeface="+mn-lt"/>
              <a:cs typeface="Calibri" panose="020F0502020204030204" pitchFamily="34" charset="0"/>
            </a:endParaRPr>
          </a:p>
        </p:txBody>
      </p:sp>
      <p:sp>
        <p:nvSpPr>
          <p:cNvPr id="3" name="Text Placeholder 2"/>
          <p:cNvSpPr>
            <a:spLocks noGrp="1"/>
          </p:cNvSpPr>
          <p:nvPr>
            <p:ph type="body" idx="12"/>
          </p:nvPr>
        </p:nvSpPr>
        <p:spPr>
          <a:xfrm>
            <a:off x="699382" y="1668880"/>
            <a:ext cx="11052351" cy="4020720"/>
          </a:xfrm>
        </p:spPr>
        <p:txBody>
          <a:bodyPr/>
          <a:lstStyle/>
          <a:p>
            <a:r>
              <a:rPr lang="en-AU" sz="2800" dirty="0">
                <a:solidFill>
                  <a:schemeClr val="accent1">
                    <a:lumMod val="75000"/>
                  </a:schemeClr>
                </a:solidFill>
                <a:latin typeface="Calibri" panose="020F0502020204030204" pitchFamily="34" charset="0"/>
                <a:cs typeface="Calibri" panose="020F0502020204030204" pitchFamily="34" charset="0"/>
              </a:rPr>
              <a:t>You often don’t have to read the whole text but you’ll need to read some parts closely and </a:t>
            </a:r>
            <a:r>
              <a:rPr lang="en-AU" sz="2800" b="1" dirty="0">
                <a:solidFill>
                  <a:schemeClr val="accent1">
                    <a:lumMod val="75000"/>
                  </a:schemeClr>
                </a:solidFill>
                <a:latin typeface="Calibri" panose="020F0502020204030204" pitchFamily="34" charset="0"/>
                <a:cs typeface="Calibri" panose="020F0502020204030204" pitchFamily="34" charset="0"/>
              </a:rPr>
              <a:t>take notes</a:t>
            </a:r>
            <a:r>
              <a:rPr lang="en-AU" sz="2800" dirty="0">
                <a:solidFill>
                  <a:schemeClr val="accent1">
                    <a:lumMod val="75000"/>
                  </a:schemeClr>
                </a:solidFill>
                <a:latin typeface="Calibri" panose="020F0502020204030204" pitchFamily="34" charset="0"/>
                <a:cs typeface="Calibri" panose="020F0502020204030204" pitchFamily="34" charset="0"/>
              </a:rPr>
              <a:t>.</a:t>
            </a:r>
          </a:p>
          <a:p>
            <a:endParaRPr lang="en-AU" sz="1800" dirty="0">
              <a:solidFill>
                <a:schemeClr val="accent1">
                  <a:lumMod val="75000"/>
                </a:schemeClr>
              </a:solidFill>
              <a:latin typeface="Calibri" panose="020F0502020204030204" pitchFamily="34" charset="0"/>
              <a:cs typeface="Calibri" panose="020F0502020204030204" pitchFamily="34" charset="0"/>
            </a:endParaRPr>
          </a:p>
          <a:p>
            <a:r>
              <a:rPr lang="en-US" altLang="en-US" sz="2800" dirty="0">
                <a:solidFill>
                  <a:schemeClr val="accent1">
                    <a:lumMod val="75000"/>
                  </a:schemeClr>
                </a:solidFill>
                <a:latin typeface="Calibri" panose="020F0502020204030204" pitchFamily="34" charset="0"/>
                <a:ea typeface="ＭＳ Ｐゴシック" pitchFamily="34" charset="-128"/>
                <a:cs typeface="Calibri" panose="020F0502020204030204" pitchFamily="34" charset="0"/>
              </a:rPr>
              <a:t>Keep asking yourself: </a:t>
            </a:r>
            <a:r>
              <a:rPr lang="en-US" altLang="ja-JP" sz="2800" b="1"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How will I use this information?</a:t>
            </a:r>
          </a:p>
          <a:p>
            <a:endParaRPr lang="en-US" altLang="ja-JP" sz="1800"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endParaRPr>
          </a:p>
          <a:p>
            <a:r>
              <a:rPr lang="en-US" altLang="en-US" sz="2800" dirty="0">
                <a:solidFill>
                  <a:schemeClr val="accent1">
                    <a:lumMod val="75000"/>
                  </a:schemeClr>
                </a:solidFill>
                <a:latin typeface="Calibri" panose="020F0502020204030204" pitchFamily="34" charset="0"/>
                <a:ea typeface="ＭＳ Ｐゴシック" pitchFamily="34" charset="-128"/>
                <a:cs typeface="Calibri" panose="020F0502020204030204" pitchFamily="34" charset="0"/>
              </a:rPr>
              <a:t>30 mins of quiet reading is better than 3 hours of constant distractions</a:t>
            </a:r>
            <a:r>
              <a:rPr lang="en-US" altLang="ja-JP" sz="2800" dirty="0">
                <a:solidFill>
                  <a:schemeClr val="accent1">
                    <a:lumMod val="75000"/>
                  </a:schemeClr>
                </a:solidFill>
                <a:latin typeface="Calibri" panose="020F0502020204030204" pitchFamily="34" charset="0"/>
                <a:cs typeface="Calibri" panose="020F0502020204030204" pitchFamily="34" charset="0"/>
              </a:rPr>
              <a:t>.</a:t>
            </a:r>
          </a:p>
          <a:p>
            <a:endParaRPr lang="en-US" altLang="ja-JP" sz="1800" dirty="0">
              <a:solidFill>
                <a:schemeClr val="accent1">
                  <a:lumMod val="75000"/>
                </a:schemeClr>
              </a:solidFill>
              <a:latin typeface="Calibri" panose="020F0502020204030204" pitchFamily="34" charset="0"/>
              <a:cs typeface="Calibri" panose="020F0502020204030204" pitchFamily="34" charset="0"/>
            </a:endParaRPr>
          </a:p>
          <a:p>
            <a:r>
              <a:rPr lang="en-US" altLang="ja-JP" sz="2800" dirty="0">
                <a:solidFill>
                  <a:schemeClr val="accent1">
                    <a:lumMod val="75000"/>
                  </a:schemeClr>
                </a:solidFill>
                <a:latin typeface="Calibri" panose="020F0502020204030204" pitchFamily="34" charset="0"/>
                <a:cs typeface="Calibri" panose="020F0502020204030204" pitchFamily="34" charset="0"/>
              </a:rPr>
              <a:t>Schedule your reading time, set a timer and remove distractions.</a:t>
            </a:r>
          </a:p>
        </p:txBody>
      </p:sp>
    </p:spTree>
    <p:extLst>
      <p:ext uri="{BB962C8B-B14F-4D97-AF65-F5344CB8AC3E}">
        <p14:creationId xmlns:p14="http://schemas.microsoft.com/office/powerpoint/2010/main" val="52225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146" y="493315"/>
            <a:ext cx="10326658" cy="1000685"/>
          </a:xfrm>
        </p:spPr>
        <p:txBody>
          <a:bodyPr/>
          <a:lstStyle/>
          <a:p>
            <a:pPr algn="ctr"/>
            <a:r>
              <a:rPr lang="en-AU" sz="4400" b="1" dirty="0">
                <a:solidFill>
                  <a:schemeClr val="accent1">
                    <a:lumMod val="75000"/>
                  </a:schemeClr>
                </a:solidFill>
                <a:cs typeface="Calibri" panose="020F0502020204030204" pitchFamily="34" charset="0"/>
              </a:rPr>
              <a:t>Reading effectively</a:t>
            </a:r>
            <a:endParaRPr lang="en-AU" sz="4400" b="1" dirty="0">
              <a:solidFill>
                <a:schemeClr val="tx1"/>
              </a:solidFill>
              <a:cs typeface="Calibri" panose="020F0502020204030204" pitchFamily="34" charset="0"/>
            </a:endParaRPr>
          </a:p>
        </p:txBody>
      </p:sp>
      <p:sp>
        <p:nvSpPr>
          <p:cNvPr id="3" name="Text Placeholder 2"/>
          <p:cNvSpPr>
            <a:spLocks noGrp="1"/>
          </p:cNvSpPr>
          <p:nvPr>
            <p:ph type="body" idx="12"/>
          </p:nvPr>
        </p:nvSpPr>
        <p:spPr>
          <a:xfrm>
            <a:off x="1659468" y="1879598"/>
            <a:ext cx="9184996" cy="4211052"/>
          </a:xfrm>
        </p:spPr>
        <p:txBody>
          <a:bodyPr/>
          <a:lstStyle/>
          <a:p>
            <a:pPr marL="0" indent="0">
              <a:lnSpc>
                <a:spcPct val="150000"/>
              </a:lnSpc>
              <a:buNone/>
            </a:pPr>
            <a:r>
              <a:rPr lang="en-AU" sz="2800" dirty="0">
                <a:solidFill>
                  <a:schemeClr val="tx2">
                    <a:lumMod val="50000"/>
                    <a:lumOff val="50000"/>
                  </a:schemeClr>
                </a:solidFill>
                <a:latin typeface="Calibri" panose="020F0502020204030204" pitchFamily="34" charset="0"/>
                <a:cs typeface="Calibri" panose="020F0502020204030204" pitchFamily="34" charset="0"/>
              </a:rPr>
              <a:t>1. Find appropriate texts to use in your assignments</a:t>
            </a:r>
          </a:p>
          <a:p>
            <a:pPr>
              <a:lnSpc>
                <a:spcPct val="150000"/>
              </a:lnSpc>
            </a:pPr>
            <a:endParaRPr lang="en-AU" sz="200" dirty="0">
              <a:solidFill>
                <a:schemeClr val="accent1">
                  <a:lumMod val="75000"/>
                </a:schemeClr>
              </a:solidFill>
              <a:latin typeface="Calibri" panose="020F0502020204030204" pitchFamily="34" charset="0"/>
              <a:cs typeface="Calibri" panose="020F0502020204030204" pitchFamily="34" charset="0"/>
            </a:endParaRPr>
          </a:p>
          <a:p>
            <a:pPr marL="0" indent="0">
              <a:lnSpc>
                <a:spcPct val="150000"/>
              </a:lnSpc>
              <a:buNone/>
            </a:pPr>
            <a:r>
              <a:rPr lang="en-AU" sz="2800" dirty="0">
                <a:solidFill>
                  <a:schemeClr val="tx2">
                    <a:lumMod val="50000"/>
                    <a:lumOff val="50000"/>
                  </a:schemeClr>
                </a:solidFill>
                <a:latin typeface="Calibri" panose="020F0502020204030204" pitchFamily="34" charset="0"/>
                <a:cs typeface="Calibri" panose="020F0502020204030204" pitchFamily="34" charset="0"/>
              </a:rPr>
              <a:t>2. Have a clear purpose for your reading</a:t>
            </a:r>
          </a:p>
          <a:p>
            <a:pPr>
              <a:lnSpc>
                <a:spcPct val="150000"/>
              </a:lnSpc>
            </a:pPr>
            <a:endParaRPr lang="en-AU" sz="200" dirty="0">
              <a:solidFill>
                <a:schemeClr val="tx2">
                  <a:lumMod val="50000"/>
                  <a:lumOff val="50000"/>
                </a:schemeClr>
              </a:solidFill>
              <a:latin typeface="Calibri" panose="020F0502020204030204" pitchFamily="34" charset="0"/>
              <a:cs typeface="Calibri" panose="020F0502020204030204" pitchFamily="34" charset="0"/>
            </a:endParaRPr>
          </a:p>
          <a:p>
            <a:pPr marL="0" indent="0">
              <a:lnSpc>
                <a:spcPct val="150000"/>
              </a:lnSpc>
              <a:buNone/>
            </a:pPr>
            <a:r>
              <a:rPr lang="en-AU" sz="2800" dirty="0">
                <a:solidFill>
                  <a:schemeClr val="tx2">
                    <a:lumMod val="50000"/>
                    <a:lumOff val="50000"/>
                  </a:schemeClr>
                </a:solidFill>
                <a:latin typeface="Calibri" panose="020F0502020204030204" pitchFamily="34" charset="0"/>
                <a:cs typeface="Calibri" panose="020F0502020204030204" pitchFamily="34" charset="0"/>
              </a:rPr>
              <a:t>3. Use good reading strategies</a:t>
            </a:r>
          </a:p>
          <a:p>
            <a:pPr>
              <a:lnSpc>
                <a:spcPct val="150000"/>
              </a:lnSpc>
            </a:pPr>
            <a:endParaRPr lang="en-AU" sz="200" dirty="0">
              <a:solidFill>
                <a:schemeClr val="tx2">
                  <a:lumMod val="50000"/>
                  <a:lumOff val="50000"/>
                </a:schemeClr>
              </a:solidFill>
              <a:latin typeface="Calibri" panose="020F0502020204030204" pitchFamily="34" charset="0"/>
              <a:cs typeface="Calibri" panose="020F0502020204030204" pitchFamily="34" charset="0"/>
            </a:endParaRPr>
          </a:p>
          <a:p>
            <a:pPr marL="0" indent="0">
              <a:lnSpc>
                <a:spcPct val="150000"/>
              </a:lnSpc>
              <a:buNone/>
            </a:pPr>
            <a:r>
              <a:rPr lang="en-AU" sz="2800" b="1" dirty="0">
                <a:solidFill>
                  <a:schemeClr val="accent1">
                    <a:lumMod val="75000"/>
                  </a:schemeClr>
                </a:solidFill>
                <a:latin typeface="Calibri" panose="020F0502020204030204" pitchFamily="34" charset="0"/>
                <a:cs typeface="Calibri" panose="020F0502020204030204" pitchFamily="34" charset="0"/>
              </a:rPr>
              <a:t>4. Take notes of key points</a:t>
            </a:r>
          </a:p>
          <a:p>
            <a:pPr marL="0" indent="0">
              <a:lnSpc>
                <a:spcPct val="150000"/>
              </a:lnSpc>
              <a:buNone/>
            </a:pPr>
            <a:endParaRPr lang="en-AU"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2628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77" y="541635"/>
            <a:ext cx="10326658" cy="1000685"/>
          </a:xfrm>
        </p:spPr>
        <p:txBody>
          <a:bodyPr/>
          <a:lstStyle/>
          <a:p>
            <a:pPr algn="ctr"/>
            <a:r>
              <a:rPr lang="en-AU" sz="4400" b="1" dirty="0">
                <a:solidFill>
                  <a:schemeClr val="accent1">
                    <a:lumMod val="75000"/>
                  </a:schemeClr>
                </a:solidFill>
                <a:cs typeface="Calibri" panose="020F0502020204030204" pitchFamily="34" charset="0"/>
              </a:rPr>
              <a:t>Taking Effective Notes</a:t>
            </a:r>
          </a:p>
        </p:txBody>
      </p:sp>
      <p:sp>
        <p:nvSpPr>
          <p:cNvPr id="3" name="Text Placeholder 2"/>
          <p:cNvSpPr>
            <a:spLocks noGrp="1"/>
          </p:cNvSpPr>
          <p:nvPr>
            <p:ph type="body" idx="12"/>
          </p:nvPr>
        </p:nvSpPr>
        <p:spPr>
          <a:xfrm>
            <a:off x="753087" y="1843951"/>
            <a:ext cx="5055046" cy="4235116"/>
          </a:xfrm>
          <a:solidFill>
            <a:schemeClr val="bg2">
              <a:lumMod val="20000"/>
              <a:lumOff val="80000"/>
            </a:schemeClr>
          </a:solidFill>
        </p:spPr>
        <p:txBody>
          <a:bodyPr/>
          <a:lstStyle/>
          <a:p>
            <a:pPr marL="0" indent="0" algn="ctr" fontAlgn="t">
              <a:buNone/>
            </a:pPr>
            <a:r>
              <a:rPr lang="en-AU" sz="2800" b="1" dirty="0">
                <a:solidFill>
                  <a:schemeClr val="accent1">
                    <a:lumMod val="75000"/>
                  </a:schemeClr>
                </a:solidFill>
              </a:rPr>
              <a:t>THE CONTENT</a:t>
            </a:r>
          </a:p>
          <a:p>
            <a:pPr marL="0" indent="0" fontAlgn="t">
              <a:buNone/>
            </a:pPr>
            <a:endParaRPr lang="en-AU" sz="1400" b="1" dirty="0">
              <a:solidFill>
                <a:schemeClr val="accent1">
                  <a:lumMod val="75000"/>
                </a:schemeClr>
              </a:solidFill>
            </a:endParaRPr>
          </a:p>
          <a:p>
            <a:pPr fontAlgn="t"/>
            <a:r>
              <a:rPr lang="en-AU" sz="2800" dirty="0">
                <a:solidFill>
                  <a:schemeClr val="accent1">
                    <a:lumMod val="75000"/>
                  </a:schemeClr>
                </a:solidFill>
              </a:rPr>
              <a:t>What is the overall message (or what is the writer trying to convince me of)?</a:t>
            </a:r>
          </a:p>
          <a:p>
            <a:pPr marL="0" indent="0" fontAlgn="t">
              <a:buNone/>
            </a:pPr>
            <a:endParaRPr lang="en-AU" sz="2800" dirty="0">
              <a:solidFill>
                <a:schemeClr val="accent1">
                  <a:lumMod val="75000"/>
                </a:schemeClr>
              </a:solidFill>
            </a:endParaRPr>
          </a:p>
          <a:p>
            <a:pPr fontAlgn="t"/>
            <a:r>
              <a:rPr lang="en-AU" sz="2800" dirty="0">
                <a:solidFill>
                  <a:schemeClr val="accent1">
                    <a:lumMod val="75000"/>
                  </a:schemeClr>
                </a:solidFill>
              </a:rPr>
              <a:t>What evidence is given to support the message?</a:t>
            </a:r>
          </a:p>
          <a:p>
            <a:pPr marL="0" indent="0" fontAlgn="t">
              <a:buNone/>
            </a:pPr>
            <a:endParaRPr lang="en-AU" sz="1400" dirty="0">
              <a:solidFill>
                <a:schemeClr val="accent1">
                  <a:lumMod val="75000"/>
                </a:schemeClr>
              </a:solidFill>
            </a:endParaRPr>
          </a:p>
        </p:txBody>
      </p:sp>
      <p:sp>
        <p:nvSpPr>
          <p:cNvPr id="4" name="Text Placeholder 2">
            <a:extLst>
              <a:ext uri="{FF2B5EF4-FFF2-40B4-BE49-F238E27FC236}">
                <a16:creationId xmlns:a16="http://schemas.microsoft.com/office/drawing/2014/main" id="{703FCD57-5EB4-4D8D-86D5-83AFF27D5AC1}"/>
              </a:ext>
            </a:extLst>
          </p:cNvPr>
          <p:cNvSpPr txBox="1">
            <a:spLocks/>
          </p:cNvSpPr>
          <p:nvPr/>
        </p:nvSpPr>
        <p:spPr>
          <a:xfrm>
            <a:off x="6824135" y="1843951"/>
            <a:ext cx="4784113" cy="4235116"/>
          </a:xfrm>
          <a:prstGeom prst="rect">
            <a:avLst/>
          </a:prstGeom>
          <a:solidFill>
            <a:schemeClr val="accent6">
              <a:lumMod val="20000"/>
              <a:lumOff val="80000"/>
            </a:schemeClr>
          </a:solidFill>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lgn="ctr" fontAlgn="t">
              <a:buFont typeface="Arial" panose="020B0604020202020204" pitchFamily="34" charset="0"/>
              <a:buNone/>
            </a:pPr>
            <a:r>
              <a:rPr lang="en-AU" sz="2800" b="1" dirty="0">
                <a:solidFill>
                  <a:schemeClr val="accent1">
                    <a:lumMod val="75000"/>
                  </a:schemeClr>
                </a:solidFill>
              </a:rPr>
              <a:t>YOUR VIEW</a:t>
            </a:r>
          </a:p>
          <a:p>
            <a:pPr marL="0" indent="0" fontAlgn="t">
              <a:buFont typeface="Arial" panose="020B0604020202020204" pitchFamily="34" charset="0"/>
              <a:buNone/>
            </a:pPr>
            <a:endParaRPr lang="en-AU" sz="1400" b="1" dirty="0">
              <a:solidFill>
                <a:schemeClr val="accent1">
                  <a:lumMod val="75000"/>
                </a:schemeClr>
              </a:solidFill>
            </a:endParaRPr>
          </a:p>
          <a:p>
            <a:pPr fontAlgn="t"/>
            <a:r>
              <a:rPr lang="en-AU" sz="2800" dirty="0">
                <a:solidFill>
                  <a:schemeClr val="accent1">
                    <a:lumMod val="75000"/>
                  </a:schemeClr>
                </a:solidFill>
              </a:rPr>
              <a:t>Do you agree or disagree with the overall message? Why?</a:t>
            </a:r>
          </a:p>
          <a:p>
            <a:pPr marL="0" indent="0" fontAlgn="t">
              <a:buFont typeface="Arial" panose="020B0604020202020204" pitchFamily="34" charset="0"/>
              <a:buNone/>
            </a:pPr>
            <a:endParaRPr lang="en-AU" sz="2800" dirty="0">
              <a:solidFill>
                <a:schemeClr val="accent1">
                  <a:lumMod val="75000"/>
                </a:schemeClr>
              </a:solidFill>
            </a:endParaRPr>
          </a:p>
          <a:p>
            <a:pPr fontAlgn="t"/>
            <a:r>
              <a:rPr lang="en-AU" sz="2800" dirty="0">
                <a:solidFill>
                  <a:schemeClr val="accent1">
                    <a:lumMod val="75000"/>
                  </a:schemeClr>
                </a:solidFill>
              </a:rPr>
              <a:t>How does this text relate to other texts you’ve read?</a:t>
            </a:r>
          </a:p>
        </p:txBody>
      </p:sp>
    </p:spTree>
    <p:extLst>
      <p:ext uri="{BB962C8B-B14F-4D97-AF65-F5344CB8AC3E}">
        <p14:creationId xmlns:p14="http://schemas.microsoft.com/office/powerpoint/2010/main" val="358880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25BB257-AA21-4C62-8DFB-B60B20267AA6}"/>
              </a:ext>
            </a:extLst>
          </p:cNvPr>
          <p:cNvGraphicFramePr>
            <a:graphicFrameLocks noGrp="1"/>
          </p:cNvGraphicFramePr>
          <p:nvPr>
            <p:extLst>
              <p:ext uri="{D42A27DB-BD31-4B8C-83A1-F6EECF244321}">
                <p14:modId xmlns:p14="http://schemas.microsoft.com/office/powerpoint/2010/main" val="1116496020"/>
              </p:ext>
            </p:extLst>
          </p:nvPr>
        </p:nvGraphicFramePr>
        <p:xfrm>
          <a:off x="237067" y="135464"/>
          <a:ext cx="11700934" cy="6487668"/>
        </p:xfrm>
        <a:graphic>
          <a:graphicData uri="http://schemas.openxmlformats.org/drawingml/2006/table">
            <a:tbl>
              <a:tblPr firstRow="1" bandRow="1">
                <a:tableStyleId>{5C22544A-7EE6-4342-B048-85BDC9FD1C3A}</a:tableStyleId>
              </a:tblPr>
              <a:tblGrid>
                <a:gridCol w="7941733">
                  <a:extLst>
                    <a:ext uri="{9D8B030D-6E8A-4147-A177-3AD203B41FA5}">
                      <a16:colId xmlns:a16="http://schemas.microsoft.com/office/drawing/2014/main" val="3687335086"/>
                    </a:ext>
                  </a:extLst>
                </a:gridCol>
                <a:gridCol w="3759201">
                  <a:extLst>
                    <a:ext uri="{9D8B030D-6E8A-4147-A177-3AD203B41FA5}">
                      <a16:colId xmlns:a16="http://schemas.microsoft.com/office/drawing/2014/main" val="3664438069"/>
                    </a:ext>
                  </a:extLst>
                </a:gridCol>
              </a:tblGrid>
              <a:tr h="4588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bg1"/>
                          </a:solidFill>
                        </a:rPr>
                        <a:t>NOTES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solidFill>
                            <a:schemeClr val="bg1"/>
                          </a:solidFill>
                        </a:rPr>
                        <a:t>MY COMMENTS</a:t>
                      </a:r>
                    </a:p>
                  </a:txBody>
                  <a:tcPr/>
                </a:tc>
                <a:extLst>
                  <a:ext uri="{0D108BD9-81ED-4DB2-BD59-A6C34878D82A}">
                    <a16:rowId xmlns:a16="http://schemas.microsoft.com/office/drawing/2014/main" val="1890092751"/>
                  </a:ext>
                </a:extLst>
              </a:tr>
              <a:tr h="189873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accent1">
                              <a:lumMod val="50000"/>
                            </a:schemeClr>
                          </a:solidFill>
                        </a:rPr>
                        <a:t>SUMMARY</a:t>
                      </a:r>
                    </a:p>
                  </a:txBody>
                  <a:tcPr/>
                </a:tc>
                <a:tc hMerge="1">
                  <a:txBody>
                    <a:bodyPr/>
                    <a:lstStyle/>
                    <a:p>
                      <a:endParaRPr lang="en-AU" sz="2400" dirty="0">
                        <a:solidFill>
                          <a:schemeClr val="accent1">
                            <a:lumMod val="75000"/>
                          </a:schemeClr>
                        </a:solidFill>
                      </a:endParaRPr>
                    </a:p>
                  </a:txBody>
                  <a:tcPr/>
                </a:tc>
                <a:extLst>
                  <a:ext uri="{0D108BD9-81ED-4DB2-BD59-A6C34878D82A}">
                    <a16:rowId xmlns:a16="http://schemas.microsoft.com/office/drawing/2014/main" val="1123980445"/>
                  </a:ext>
                </a:extLst>
              </a:tr>
            </a:tbl>
          </a:graphicData>
        </a:graphic>
      </p:graphicFrame>
    </p:spTree>
    <p:extLst>
      <p:ext uri="{BB962C8B-B14F-4D97-AF65-F5344CB8AC3E}">
        <p14:creationId xmlns:p14="http://schemas.microsoft.com/office/powerpoint/2010/main" val="2942861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25BB257-AA21-4C62-8DFB-B60B20267AA6}"/>
              </a:ext>
            </a:extLst>
          </p:cNvPr>
          <p:cNvGraphicFramePr>
            <a:graphicFrameLocks noGrp="1"/>
          </p:cNvGraphicFramePr>
          <p:nvPr>
            <p:extLst>
              <p:ext uri="{D42A27DB-BD31-4B8C-83A1-F6EECF244321}">
                <p14:modId xmlns:p14="http://schemas.microsoft.com/office/powerpoint/2010/main" val="71767276"/>
              </p:ext>
            </p:extLst>
          </p:nvPr>
        </p:nvGraphicFramePr>
        <p:xfrm>
          <a:off x="237067" y="135467"/>
          <a:ext cx="11700934" cy="6570133"/>
        </p:xfrm>
        <a:graphic>
          <a:graphicData uri="http://schemas.openxmlformats.org/drawingml/2006/table">
            <a:tbl>
              <a:tblPr firstRow="1" bandRow="1">
                <a:tableStyleId>{5C22544A-7EE6-4342-B048-85BDC9FD1C3A}</a:tableStyleId>
              </a:tblPr>
              <a:tblGrid>
                <a:gridCol w="7941733">
                  <a:extLst>
                    <a:ext uri="{9D8B030D-6E8A-4147-A177-3AD203B41FA5}">
                      <a16:colId xmlns:a16="http://schemas.microsoft.com/office/drawing/2014/main" val="3687335086"/>
                    </a:ext>
                  </a:extLst>
                </a:gridCol>
                <a:gridCol w="3759201">
                  <a:extLst>
                    <a:ext uri="{9D8B030D-6E8A-4147-A177-3AD203B41FA5}">
                      <a16:colId xmlns:a16="http://schemas.microsoft.com/office/drawing/2014/main" val="3664438069"/>
                    </a:ext>
                  </a:extLst>
                </a:gridCol>
              </a:tblGrid>
              <a:tr h="48649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bg1"/>
                          </a:solidFill>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600" b="1" dirty="0">
                        <a:solidFill>
                          <a:schemeClr val="bg1"/>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600" b="1" dirty="0">
                          <a:solidFill>
                            <a:schemeClr val="bg1"/>
                          </a:solidFill>
                        </a:rPr>
                        <a:t>Interleaving - switching between different topics in the same study session.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2200" b="1" dirty="0">
                        <a:solidFill>
                          <a:schemeClr val="bg1"/>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600" b="1" dirty="0">
                          <a:solidFill>
                            <a:schemeClr val="bg1"/>
                          </a:solidFill>
                        </a:rPr>
                        <a:t>Several studies show better exam results using interleaving compared with studying the same topic throughout each study session.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2200" b="1" dirty="0">
                        <a:solidFill>
                          <a:schemeClr val="bg1"/>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600" b="1" dirty="0">
                          <a:solidFill>
                            <a:schemeClr val="bg1"/>
                          </a:solidFill>
                        </a:rPr>
                        <a:t>Several theories proposed to explain this, including…..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solidFill>
                            <a:schemeClr val="bg1"/>
                          </a:solidFill>
                        </a:rPr>
                        <a:t>MY COMMENTS</a:t>
                      </a:r>
                    </a:p>
                  </a:txBody>
                  <a:tcPr/>
                </a:tc>
                <a:extLst>
                  <a:ext uri="{0D108BD9-81ED-4DB2-BD59-A6C34878D82A}">
                    <a16:rowId xmlns:a16="http://schemas.microsoft.com/office/drawing/2014/main" val="1890092751"/>
                  </a:ext>
                </a:extLst>
              </a:tr>
              <a:tr h="170513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accent1">
                              <a:lumMod val="50000"/>
                            </a:schemeClr>
                          </a:solidFill>
                        </a:rPr>
                        <a:t>SUMMARY</a:t>
                      </a:r>
                    </a:p>
                  </a:txBody>
                  <a:tcPr/>
                </a:tc>
                <a:tc hMerge="1">
                  <a:txBody>
                    <a:bodyPr/>
                    <a:lstStyle/>
                    <a:p>
                      <a:endParaRPr lang="en-AU" sz="2400" dirty="0">
                        <a:solidFill>
                          <a:schemeClr val="accent1">
                            <a:lumMod val="75000"/>
                          </a:schemeClr>
                        </a:solidFill>
                      </a:endParaRPr>
                    </a:p>
                  </a:txBody>
                  <a:tcPr/>
                </a:tc>
                <a:extLst>
                  <a:ext uri="{0D108BD9-81ED-4DB2-BD59-A6C34878D82A}">
                    <a16:rowId xmlns:a16="http://schemas.microsoft.com/office/drawing/2014/main" val="1123980445"/>
                  </a:ext>
                </a:extLst>
              </a:tr>
            </a:tbl>
          </a:graphicData>
        </a:graphic>
      </p:graphicFrame>
    </p:spTree>
    <p:extLst>
      <p:ext uri="{BB962C8B-B14F-4D97-AF65-F5344CB8AC3E}">
        <p14:creationId xmlns:p14="http://schemas.microsoft.com/office/powerpoint/2010/main" val="1342622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25BB257-AA21-4C62-8DFB-B60B20267AA6}"/>
              </a:ext>
            </a:extLst>
          </p:cNvPr>
          <p:cNvGraphicFramePr>
            <a:graphicFrameLocks noGrp="1"/>
          </p:cNvGraphicFramePr>
          <p:nvPr>
            <p:extLst>
              <p:ext uri="{D42A27DB-BD31-4B8C-83A1-F6EECF244321}">
                <p14:modId xmlns:p14="http://schemas.microsoft.com/office/powerpoint/2010/main" val="2534568285"/>
              </p:ext>
            </p:extLst>
          </p:nvPr>
        </p:nvGraphicFramePr>
        <p:xfrm>
          <a:off x="237067" y="135467"/>
          <a:ext cx="11700934" cy="6570133"/>
        </p:xfrm>
        <a:graphic>
          <a:graphicData uri="http://schemas.openxmlformats.org/drawingml/2006/table">
            <a:tbl>
              <a:tblPr firstRow="1" bandRow="1">
                <a:tableStyleId>{5C22544A-7EE6-4342-B048-85BDC9FD1C3A}</a:tableStyleId>
              </a:tblPr>
              <a:tblGrid>
                <a:gridCol w="7941733">
                  <a:extLst>
                    <a:ext uri="{9D8B030D-6E8A-4147-A177-3AD203B41FA5}">
                      <a16:colId xmlns:a16="http://schemas.microsoft.com/office/drawing/2014/main" val="3687335086"/>
                    </a:ext>
                  </a:extLst>
                </a:gridCol>
                <a:gridCol w="3759201">
                  <a:extLst>
                    <a:ext uri="{9D8B030D-6E8A-4147-A177-3AD203B41FA5}">
                      <a16:colId xmlns:a16="http://schemas.microsoft.com/office/drawing/2014/main" val="3664438069"/>
                    </a:ext>
                  </a:extLst>
                </a:gridCol>
              </a:tblGrid>
              <a:tr h="48649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bg1"/>
                          </a:solidFill>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600" b="1" dirty="0">
                        <a:solidFill>
                          <a:schemeClr val="bg1"/>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600" b="1" dirty="0">
                          <a:solidFill>
                            <a:schemeClr val="bg1">
                              <a:lumMod val="75000"/>
                            </a:schemeClr>
                          </a:solidFill>
                        </a:rPr>
                        <a:t>Interleaving is switching between different topics in the same study session.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2200" b="1" dirty="0">
                        <a:solidFill>
                          <a:schemeClr val="bg1">
                            <a:lumMod val="75000"/>
                          </a:schemeClr>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600" b="1" dirty="0">
                          <a:solidFill>
                            <a:schemeClr val="bg1">
                              <a:lumMod val="75000"/>
                            </a:schemeClr>
                          </a:solidFill>
                        </a:rPr>
                        <a:t>Several studies show better exam results using interleaving compared with studying the same topic throughout each study session.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2200" b="1" dirty="0">
                        <a:solidFill>
                          <a:schemeClr val="bg1">
                            <a:lumMod val="75000"/>
                          </a:schemeClr>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600" b="1" dirty="0">
                          <a:solidFill>
                            <a:schemeClr val="bg1">
                              <a:lumMod val="75000"/>
                            </a:schemeClr>
                          </a:solidFill>
                        </a:rPr>
                        <a:t>Several theories proposed to explain this, including…..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solidFill>
                            <a:schemeClr val="bg1"/>
                          </a:solidFill>
                        </a:rPr>
                        <a:t>MY COMMENTS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solidFill>
                            <a:schemeClr val="bg1"/>
                          </a:solidFill>
                        </a:rPr>
                        <a:t>Need to look for a source that explains why interleaving works</a:t>
                      </a:r>
                    </a:p>
                  </a:txBody>
                  <a:tcPr/>
                </a:tc>
                <a:extLst>
                  <a:ext uri="{0D108BD9-81ED-4DB2-BD59-A6C34878D82A}">
                    <a16:rowId xmlns:a16="http://schemas.microsoft.com/office/drawing/2014/main" val="1890092751"/>
                  </a:ext>
                </a:extLst>
              </a:tr>
              <a:tr h="170513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accent1">
                              <a:lumMod val="50000"/>
                            </a:schemeClr>
                          </a:solidFill>
                        </a:rPr>
                        <a:t>SUMMARY</a:t>
                      </a:r>
                    </a:p>
                  </a:txBody>
                  <a:tcPr/>
                </a:tc>
                <a:tc hMerge="1">
                  <a:txBody>
                    <a:bodyPr/>
                    <a:lstStyle/>
                    <a:p>
                      <a:endParaRPr lang="en-AU" sz="2400" dirty="0">
                        <a:solidFill>
                          <a:schemeClr val="accent1">
                            <a:lumMod val="75000"/>
                          </a:schemeClr>
                        </a:solidFill>
                      </a:endParaRPr>
                    </a:p>
                  </a:txBody>
                  <a:tcPr/>
                </a:tc>
                <a:extLst>
                  <a:ext uri="{0D108BD9-81ED-4DB2-BD59-A6C34878D82A}">
                    <a16:rowId xmlns:a16="http://schemas.microsoft.com/office/drawing/2014/main" val="1123980445"/>
                  </a:ext>
                </a:extLst>
              </a:tr>
            </a:tbl>
          </a:graphicData>
        </a:graphic>
      </p:graphicFrame>
    </p:spTree>
    <p:extLst>
      <p:ext uri="{BB962C8B-B14F-4D97-AF65-F5344CB8AC3E}">
        <p14:creationId xmlns:p14="http://schemas.microsoft.com/office/powerpoint/2010/main" val="2490056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4" y="1219200"/>
            <a:ext cx="7574314" cy="1524000"/>
          </a:xfrm>
        </p:spPr>
        <p:txBody>
          <a:bodyPr/>
          <a:lstStyle/>
          <a:p>
            <a:pPr>
              <a:lnSpc>
                <a:spcPct val="150000"/>
              </a:lnSpc>
            </a:pPr>
            <a:r>
              <a:rPr lang="en-US" sz="4400" b="1" dirty="0">
                <a:latin typeface="Calibri" panose="020F0502020204030204" pitchFamily="34" charset="0"/>
                <a:cs typeface="Calibri" panose="020F0502020204030204" pitchFamily="34" charset="0"/>
              </a:rPr>
              <a:t>Workshop Objectives </a:t>
            </a:r>
            <a:br>
              <a:rPr lang="en-US" sz="4400" b="1" dirty="0">
                <a:latin typeface="Calibri" panose="020F0502020204030204" pitchFamily="34" charset="0"/>
                <a:cs typeface="Calibri" panose="020F0502020204030204" pitchFamily="34" charset="0"/>
              </a:rPr>
            </a:br>
            <a:endParaRPr lang="en-US" sz="2000" dirty="0">
              <a:solidFill>
                <a:schemeClr val="bg1"/>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627854" y="2646948"/>
            <a:ext cx="6697506" cy="3612401"/>
          </a:xfrm>
        </p:spPr>
        <p:txBody>
          <a:bodyPr vert="horz" lIns="91440" tIns="45720" rIns="91440" bIns="45720" rtlCol="0" anchor="t">
            <a:noAutofit/>
          </a:bodyPr>
          <a:lstStyle/>
          <a:p>
            <a:pPr marL="457200" indent="-457200">
              <a:lnSpc>
                <a:spcPct val="100000"/>
              </a:lnSpc>
              <a:buFont typeface="Arial" panose="020B0604020202020204" pitchFamily="34" charset="0"/>
              <a:buChar char="•"/>
            </a:pPr>
            <a:r>
              <a:rPr lang="en-AU" sz="3200" dirty="0">
                <a:latin typeface="Calibri" panose="020F0502020204030204" pitchFamily="34" charset="0"/>
                <a:cs typeface="Calibri" panose="020F0502020204030204" pitchFamily="34" charset="0"/>
              </a:rPr>
              <a:t>To examine </a:t>
            </a:r>
            <a:r>
              <a:rPr lang="en-AU" sz="3200" b="1" dirty="0">
                <a:latin typeface="Calibri" panose="020F0502020204030204" pitchFamily="34" charset="0"/>
                <a:cs typeface="Calibri" panose="020F0502020204030204" pitchFamily="34" charset="0"/>
              </a:rPr>
              <a:t>effective reading strategies</a:t>
            </a:r>
          </a:p>
          <a:p>
            <a:pPr>
              <a:lnSpc>
                <a:spcPct val="150000"/>
              </a:lnSpc>
            </a:pPr>
            <a:endParaRPr lang="en-AU" sz="1400" b="1"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AU" sz="3200" dirty="0">
                <a:latin typeface="Calibri" panose="020F0502020204030204" pitchFamily="34" charset="0"/>
                <a:cs typeface="Calibri" panose="020F0502020204030204" pitchFamily="34" charset="0"/>
              </a:rPr>
              <a:t>To </a:t>
            </a:r>
            <a:r>
              <a:rPr lang="en-AU" sz="3200" b="1" dirty="0">
                <a:latin typeface="Calibri" panose="020F0502020204030204" pitchFamily="34" charset="0"/>
                <a:cs typeface="Calibri" panose="020F0502020204030204" pitchFamily="34" charset="0"/>
              </a:rPr>
              <a:t>practise evaluating sources</a:t>
            </a:r>
          </a:p>
          <a:p>
            <a:pPr marL="457200" indent="-457200">
              <a:lnSpc>
                <a:spcPct val="150000"/>
              </a:lnSpc>
              <a:buFont typeface="Arial" panose="020B0604020202020204" pitchFamily="34" charset="0"/>
              <a:buChar char="•"/>
            </a:pPr>
            <a:endParaRPr lang="en-AU" sz="1400" b="1"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AU" sz="3200" dirty="0">
                <a:latin typeface="Calibri" panose="020F0502020204030204" pitchFamily="34" charset="0"/>
                <a:cs typeface="Calibri" panose="020F0502020204030204" pitchFamily="34" charset="0"/>
              </a:rPr>
              <a:t>To </a:t>
            </a:r>
            <a:r>
              <a:rPr lang="en-AU" sz="3200" b="1" dirty="0">
                <a:latin typeface="Calibri" panose="020F0502020204030204" pitchFamily="34" charset="0"/>
                <a:cs typeface="Calibri" panose="020F0502020204030204" pitchFamily="34" charset="0"/>
              </a:rPr>
              <a:t>discuss note-taking techniques</a:t>
            </a:r>
            <a:endParaRPr lang="en-AU"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60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25BB257-AA21-4C62-8DFB-B60B20267AA6}"/>
              </a:ext>
            </a:extLst>
          </p:cNvPr>
          <p:cNvGraphicFramePr>
            <a:graphicFrameLocks noGrp="1"/>
          </p:cNvGraphicFramePr>
          <p:nvPr>
            <p:extLst>
              <p:ext uri="{D42A27DB-BD31-4B8C-83A1-F6EECF244321}">
                <p14:modId xmlns:p14="http://schemas.microsoft.com/office/powerpoint/2010/main" val="2718082630"/>
              </p:ext>
            </p:extLst>
          </p:nvPr>
        </p:nvGraphicFramePr>
        <p:xfrm>
          <a:off x="237067" y="135467"/>
          <a:ext cx="11700934" cy="6570133"/>
        </p:xfrm>
        <a:graphic>
          <a:graphicData uri="http://schemas.openxmlformats.org/drawingml/2006/table">
            <a:tbl>
              <a:tblPr firstRow="1" bandRow="1">
                <a:tableStyleId>{5C22544A-7EE6-4342-B048-85BDC9FD1C3A}</a:tableStyleId>
              </a:tblPr>
              <a:tblGrid>
                <a:gridCol w="7941733">
                  <a:extLst>
                    <a:ext uri="{9D8B030D-6E8A-4147-A177-3AD203B41FA5}">
                      <a16:colId xmlns:a16="http://schemas.microsoft.com/office/drawing/2014/main" val="3687335086"/>
                    </a:ext>
                  </a:extLst>
                </a:gridCol>
                <a:gridCol w="3759201">
                  <a:extLst>
                    <a:ext uri="{9D8B030D-6E8A-4147-A177-3AD203B41FA5}">
                      <a16:colId xmlns:a16="http://schemas.microsoft.com/office/drawing/2014/main" val="3664438069"/>
                    </a:ext>
                  </a:extLst>
                </a:gridCol>
              </a:tblGrid>
              <a:tr h="48649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bg1"/>
                          </a:solidFill>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600" b="1" dirty="0">
                        <a:solidFill>
                          <a:schemeClr val="bg1"/>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600" b="1" dirty="0">
                          <a:solidFill>
                            <a:schemeClr val="bg1">
                              <a:lumMod val="75000"/>
                            </a:schemeClr>
                          </a:solidFill>
                        </a:rPr>
                        <a:t>Interleaving is switching between different topics in the same study session.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2200" b="1" dirty="0">
                        <a:solidFill>
                          <a:schemeClr val="bg1">
                            <a:lumMod val="75000"/>
                          </a:schemeClr>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600" b="1" dirty="0">
                          <a:solidFill>
                            <a:schemeClr val="bg1">
                              <a:lumMod val="75000"/>
                            </a:schemeClr>
                          </a:solidFill>
                        </a:rPr>
                        <a:t>Several studies show better exam results using interleaving compared with studying the same topic throughout each study session.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2200" b="1" dirty="0">
                        <a:solidFill>
                          <a:schemeClr val="bg1">
                            <a:lumMod val="75000"/>
                          </a:schemeClr>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600" b="1" dirty="0">
                          <a:solidFill>
                            <a:schemeClr val="bg1">
                              <a:lumMod val="75000"/>
                            </a:schemeClr>
                          </a:solidFill>
                        </a:rPr>
                        <a:t>Several theories proposed to explain this, including…..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solidFill>
                            <a:schemeClr val="bg1"/>
                          </a:solidFill>
                        </a:rPr>
                        <a:t>MY COMMENTS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solidFill>
                            <a:schemeClr val="bg1">
                              <a:lumMod val="75000"/>
                            </a:schemeClr>
                          </a:solidFill>
                        </a:rPr>
                        <a:t>Need to look for a source that explains why interleaving works</a:t>
                      </a:r>
                    </a:p>
                  </a:txBody>
                  <a:tcPr/>
                </a:tc>
                <a:extLst>
                  <a:ext uri="{0D108BD9-81ED-4DB2-BD59-A6C34878D82A}">
                    <a16:rowId xmlns:a16="http://schemas.microsoft.com/office/drawing/2014/main" val="1890092751"/>
                  </a:ext>
                </a:extLst>
              </a:tr>
              <a:tr h="170513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accent1">
                              <a:lumMod val="50000"/>
                            </a:schemeClr>
                          </a:solidFill>
                        </a:rPr>
                        <a:t>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600" b="1"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accent1">
                              <a:lumMod val="50000"/>
                            </a:schemeClr>
                          </a:solidFill>
                        </a:rPr>
                        <a:t>Interleaving is an effective study strategy but no-one is quite sure why it works so well.</a:t>
                      </a:r>
                    </a:p>
                  </a:txBody>
                  <a:tcPr/>
                </a:tc>
                <a:tc hMerge="1">
                  <a:txBody>
                    <a:bodyPr/>
                    <a:lstStyle/>
                    <a:p>
                      <a:endParaRPr lang="en-AU" sz="2400" dirty="0">
                        <a:solidFill>
                          <a:schemeClr val="accent1">
                            <a:lumMod val="75000"/>
                          </a:schemeClr>
                        </a:solidFill>
                      </a:endParaRPr>
                    </a:p>
                  </a:txBody>
                  <a:tcPr/>
                </a:tc>
                <a:extLst>
                  <a:ext uri="{0D108BD9-81ED-4DB2-BD59-A6C34878D82A}">
                    <a16:rowId xmlns:a16="http://schemas.microsoft.com/office/drawing/2014/main" val="1123980445"/>
                  </a:ext>
                </a:extLst>
              </a:tr>
            </a:tbl>
          </a:graphicData>
        </a:graphic>
      </p:graphicFrame>
    </p:spTree>
    <p:extLst>
      <p:ext uri="{BB962C8B-B14F-4D97-AF65-F5344CB8AC3E}">
        <p14:creationId xmlns:p14="http://schemas.microsoft.com/office/powerpoint/2010/main" val="1182952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055" y="232539"/>
            <a:ext cx="10326658" cy="1000685"/>
          </a:xfrm>
        </p:spPr>
        <p:txBody>
          <a:bodyPr/>
          <a:lstStyle/>
          <a:p>
            <a:pPr algn="ctr"/>
            <a:r>
              <a:rPr lang="en-AU" sz="4400" b="1" dirty="0">
                <a:solidFill>
                  <a:schemeClr val="accent1">
                    <a:lumMod val="75000"/>
                  </a:schemeClr>
                </a:solidFill>
              </a:rPr>
              <a:t>Annotating the Text</a:t>
            </a:r>
          </a:p>
        </p:txBody>
      </p:sp>
      <p:pic>
        <p:nvPicPr>
          <p:cNvPr id="19" name="Content Placeholder 4" descr="text book p2.jpg"/>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a:xfrm>
            <a:off x="1419638" y="1000980"/>
            <a:ext cx="9700598" cy="5143146"/>
          </a:xfrm>
          <a:prstGeom prst="rect">
            <a:avLst/>
          </a:prstGeom>
        </p:spPr>
      </p:pic>
      <p:grpSp>
        <p:nvGrpSpPr>
          <p:cNvPr id="29" name="Group 28"/>
          <p:cNvGrpSpPr/>
          <p:nvPr/>
        </p:nvGrpSpPr>
        <p:grpSpPr>
          <a:xfrm>
            <a:off x="919183" y="1465469"/>
            <a:ext cx="11272816" cy="4391551"/>
            <a:chOff x="919183" y="1465469"/>
            <a:chExt cx="11272816" cy="4391551"/>
          </a:xfrm>
        </p:grpSpPr>
        <p:sp>
          <p:nvSpPr>
            <p:cNvPr id="21" name="Rounded Rectangular Callout 20"/>
            <p:cNvSpPr/>
            <p:nvPr/>
          </p:nvSpPr>
          <p:spPr>
            <a:xfrm>
              <a:off x="919183" y="3606800"/>
              <a:ext cx="1997951" cy="1154086"/>
            </a:xfrm>
            <a:prstGeom prst="wedgeRoundRectCallout">
              <a:avLst>
                <a:gd name="adj1" fmla="val 77022"/>
                <a:gd name="adj2" fmla="val 92246"/>
                <a:gd name="adj3" fmla="val 16667"/>
              </a:avLst>
            </a:prstGeom>
            <a:solidFill>
              <a:srgbClr val="BAE2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Calibri" panose="020F0502020204030204" pitchFamily="34" charset="0"/>
                  <a:cs typeface="Calibri" panose="020F0502020204030204" pitchFamily="34" charset="0"/>
                </a:rPr>
                <a:t>This section disagrees with other authors I have read</a:t>
              </a:r>
            </a:p>
          </p:txBody>
        </p:sp>
        <p:sp>
          <p:nvSpPr>
            <p:cNvPr id="22" name="Rounded Rectangular Callout 21"/>
            <p:cNvSpPr/>
            <p:nvPr/>
          </p:nvSpPr>
          <p:spPr>
            <a:xfrm>
              <a:off x="4752610" y="1465469"/>
              <a:ext cx="1868323" cy="1413198"/>
            </a:xfrm>
            <a:prstGeom prst="wedgeRoundRectCallout">
              <a:avLst>
                <a:gd name="adj1" fmla="val -79421"/>
                <a:gd name="adj2" fmla="val 83725"/>
                <a:gd name="adj3" fmla="val 16667"/>
              </a:avLst>
            </a:prstGeom>
            <a:solidFill>
              <a:srgbClr val="BAE2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Calibri" panose="020F0502020204030204" pitchFamily="34" charset="0"/>
                  <a:cs typeface="Calibri" panose="020F0502020204030204" pitchFamily="34" charset="0"/>
                </a:rPr>
                <a:t>This information seems to focus only on one perspective</a:t>
              </a:r>
            </a:p>
          </p:txBody>
        </p:sp>
        <p:sp>
          <p:nvSpPr>
            <p:cNvPr id="26" name="Rounded Rectangular Callout 25"/>
            <p:cNvSpPr/>
            <p:nvPr/>
          </p:nvSpPr>
          <p:spPr>
            <a:xfrm>
              <a:off x="10670919" y="2172534"/>
              <a:ext cx="1361661" cy="773334"/>
            </a:xfrm>
            <a:prstGeom prst="wedgeRoundRectCallout">
              <a:avLst>
                <a:gd name="adj1" fmla="val -111453"/>
                <a:gd name="adj2" fmla="val 65865"/>
                <a:gd name="adj3" fmla="val 16667"/>
              </a:avLst>
            </a:prstGeom>
            <a:solidFill>
              <a:srgbClr val="BAE2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Calibri" panose="020F0502020204030204" pitchFamily="34" charset="0"/>
                  <a:cs typeface="Calibri" panose="020F0502020204030204" pitchFamily="34" charset="0"/>
                </a:rPr>
                <a:t>Useful quote here</a:t>
              </a:r>
            </a:p>
          </p:txBody>
        </p:sp>
        <p:sp>
          <p:nvSpPr>
            <p:cNvPr id="27" name="Rounded Rectangular Callout 26"/>
            <p:cNvSpPr/>
            <p:nvPr/>
          </p:nvSpPr>
          <p:spPr>
            <a:xfrm>
              <a:off x="9714100" y="4402201"/>
              <a:ext cx="2477899" cy="1454819"/>
            </a:xfrm>
            <a:prstGeom prst="wedgeRoundRectCallout">
              <a:avLst>
                <a:gd name="adj1" fmla="val -120326"/>
                <a:gd name="adj2" fmla="val -73951"/>
                <a:gd name="adj3" fmla="val 16667"/>
              </a:avLst>
            </a:prstGeom>
            <a:solidFill>
              <a:srgbClr val="BAE2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Calibri" panose="020F0502020204030204" pitchFamily="34" charset="0"/>
                  <a:cs typeface="Calibri" panose="020F0502020204030204" pitchFamily="34" charset="0"/>
                </a:rPr>
                <a:t>This theory is the same as Smith (2017) and Allen (2019)</a:t>
              </a:r>
            </a:p>
          </p:txBody>
        </p:sp>
      </p:grpSp>
    </p:spTree>
    <p:extLst>
      <p:ext uri="{BB962C8B-B14F-4D97-AF65-F5344CB8AC3E}">
        <p14:creationId xmlns:p14="http://schemas.microsoft.com/office/powerpoint/2010/main" val="2339537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25BB257-AA21-4C62-8DFB-B60B20267AA6}"/>
              </a:ext>
            </a:extLst>
          </p:cNvPr>
          <p:cNvGraphicFramePr>
            <a:graphicFrameLocks noGrp="1"/>
          </p:cNvGraphicFramePr>
          <p:nvPr>
            <p:extLst>
              <p:ext uri="{D42A27DB-BD31-4B8C-83A1-F6EECF244321}">
                <p14:modId xmlns:p14="http://schemas.microsoft.com/office/powerpoint/2010/main" val="324852498"/>
              </p:ext>
            </p:extLst>
          </p:nvPr>
        </p:nvGraphicFramePr>
        <p:xfrm>
          <a:off x="254000" y="1524000"/>
          <a:ext cx="11700934" cy="1718039"/>
        </p:xfrm>
        <a:graphic>
          <a:graphicData uri="http://schemas.openxmlformats.org/drawingml/2006/table">
            <a:tbl>
              <a:tblPr firstRow="1" bandRow="1">
                <a:tableStyleId>{5C22544A-7EE6-4342-B048-85BDC9FD1C3A}</a:tableStyleId>
              </a:tblPr>
              <a:tblGrid>
                <a:gridCol w="4097867">
                  <a:extLst>
                    <a:ext uri="{9D8B030D-6E8A-4147-A177-3AD203B41FA5}">
                      <a16:colId xmlns:a16="http://schemas.microsoft.com/office/drawing/2014/main" val="3687335086"/>
                    </a:ext>
                  </a:extLst>
                </a:gridCol>
                <a:gridCol w="7603067">
                  <a:extLst>
                    <a:ext uri="{9D8B030D-6E8A-4147-A177-3AD203B41FA5}">
                      <a16:colId xmlns:a16="http://schemas.microsoft.com/office/drawing/2014/main" val="3664438069"/>
                    </a:ext>
                  </a:extLst>
                </a:gridCol>
              </a:tblGrid>
              <a:tr h="439268">
                <a:tc>
                  <a:txBody>
                    <a:bodyPr/>
                    <a:lstStyle/>
                    <a:p>
                      <a:endParaRPr lang="en-AU" dirty="0"/>
                    </a:p>
                  </a:txBody>
                  <a:tcPr/>
                </a:tc>
                <a:tc>
                  <a:txBody>
                    <a:bodyPr/>
                    <a:lstStyle/>
                    <a:p>
                      <a:pPr algn="ctr"/>
                      <a:r>
                        <a:rPr lang="en-AU" sz="3000" dirty="0"/>
                        <a:t>My Notes</a:t>
                      </a:r>
                    </a:p>
                  </a:txBody>
                  <a:tcPr/>
                </a:tc>
                <a:extLst>
                  <a:ext uri="{0D108BD9-81ED-4DB2-BD59-A6C34878D82A}">
                    <a16:rowId xmlns:a16="http://schemas.microsoft.com/office/drawing/2014/main" val="1343577943"/>
                  </a:ext>
                </a:extLst>
              </a:tr>
              <a:tr h="11693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accent1">
                              <a:lumMod val="75000"/>
                            </a:schemeClr>
                          </a:solidFill>
                        </a:rPr>
                        <a:t>Author’s main point/argument</a:t>
                      </a:r>
                      <a:endParaRPr lang="en-AU" sz="2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i="1" dirty="0">
                          <a:solidFill>
                            <a:schemeClr val="accent1">
                              <a:lumMod val="75000"/>
                            </a:schemeClr>
                          </a:solidFill>
                        </a:rPr>
                        <a:t>Claims that regular short study sessions are more effective for learning than one long study session.</a:t>
                      </a:r>
                      <a:endParaRPr lang="en-AU" sz="2600" dirty="0">
                        <a:solidFill>
                          <a:schemeClr val="accent1">
                            <a:lumMod val="75000"/>
                          </a:schemeClr>
                        </a:solidFill>
                      </a:endParaRPr>
                    </a:p>
                    <a:p>
                      <a:endParaRPr lang="en-AU" dirty="0"/>
                    </a:p>
                  </a:txBody>
                  <a:tcPr/>
                </a:tc>
                <a:extLst>
                  <a:ext uri="{0D108BD9-81ED-4DB2-BD59-A6C34878D82A}">
                    <a16:rowId xmlns:a16="http://schemas.microsoft.com/office/drawing/2014/main" val="1890092751"/>
                  </a:ext>
                </a:extLst>
              </a:tr>
            </a:tbl>
          </a:graphicData>
        </a:graphic>
      </p:graphicFrame>
      <p:sp>
        <p:nvSpPr>
          <p:cNvPr id="2" name="TextBox 1">
            <a:extLst>
              <a:ext uri="{FF2B5EF4-FFF2-40B4-BE49-F238E27FC236}">
                <a16:creationId xmlns:a16="http://schemas.microsoft.com/office/drawing/2014/main" id="{298EE7E6-7EC0-4B5F-8907-C40A27D61F2F}"/>
              </a:ext>
            </a:extLst>
          </p:cNvPr>
          <p:cNvSpPr txBox="1"/>
          <p:nvPr/>
        </p:nvSpPr>
        <p:spPr>
          <a:xfrm>
            <a:off x="2336800" y="169334"/>
            <a:ext cx="7518400" cy="769441"/>
          </a:xfrm>
          <a:prstGeom prst="rect">
            <a:avLst/>
          </a:prstGeom>
          <a:noFill/>
        </p:spPr>
        <p:txBody>
          <a:bodyPr wrap="square" rtlCol="0">
            <a:spAutoFit/>
          </a:bodyPr>
          <a:lstStyle/>
          <a:p>
            <a:pPr algn="ctr"/>
            <a:r>
              <a:rPr lang="en-AU" sz="4400" b="1" dirty="0">
                <a:solidFill>
                  <a:schemeClr val="accent1">
                    <a:lumMod val="50000"/>
                  </a:schemeClr>
                </a:solidFill>
                <a:latin typeface="+mj-lt"/>
                <a:cs typeface="Calibri" panose="020F0502020204030204" pitchFamily="34" charset="0"/>
              </a:rPr>
              <a:t>Reading Log</a:t>
            </a:r>
          </a:p>
        </p:txBody>
      </p:sp>
    </p:spTree>
    <p:extLst>
      <p:ext uri="{BB962C8B-B14F-4D97-AF65-F5344CB8AC3E}">
        <p14:creationId xmlns:p14="http://schemas.microsoft.com/office/powerpoint/2010/main" val="1986285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25BB257-AA21-4C62-8DFB-B60B20267AA6}"/>
              </a:ext>
            </a:extLst>
          </p:cNvPr>
          <p:cNvGraphicFramePr>
            <a:graphicFrameLocks noGrp="1"/>
          </p:cNvGraphicFramePr>
          <p:nvPr>
            <p:extLst>
              <p:ext uri="{D42A27DB-BD31-4B8C-83A1-F6EECF244321}">
                <p14:modId xmlns:p14="http://schemas.microsoft.com/office/powerpoint/2010/main" val="1987864344"/>
              </p:ext>
            </p:extLst>
          </p:nvPr>
        </p:nvGraphicFramePr>
        <p:xfrm>
          <a:off x="254000" y="1505375"/>
          <a:ext cx="11700934" cy="3648071"/>
        </p:xfrm>
        <a:graphic>
          <a:graphicData uri="http://schemas.openxmlformats.org/drawingml/2006/table">
            <a:tbl>
              <a:tblPr firstRow="1" bandRow="1">
                <a:tableStyleId>{5C22544A-7EE6-4342-B048-85BDC9FD1C3A}</a:tableStyleId>
              </a:tblPr>
              <a:tblGrid>
                <a:gridCol w="4097867">
                  <a:extLst>
                    <a:ext uri="{9D8B030D-6E8A-4147-A177-3AD203B41FA5}">
                      <a16:colId xmlns:a16="http://schemas.microsoft.com/office/drawing/2014/main" val="3687335086"/>
                    </a:ext>
                  </a:extLst>
                </a:gridCol>
                <a:gridCol w="7603067">
                  <a:extLst>
                    <a:ext uri="{9D8B030D-6E8A-4147-A177-3AD203B41FA5}">
                      <a16:colId xmlns:a16="http://schemas.microsoft.com/office/drawing/2014/main" val="3664438069"/>
                    </a:ext>
                  </a:extLst>
                </a:gridCol>
              </a:tblGrid>
              <a:tr h="394230">
                <a:tc>
                  <a:txBody>
                    <a:bodyPr/>
                    <a:lstStyle/>
                    <a:p>
                      <a:endParaRPr lang="en-AU" dirty="0"/>
                    </a:p>
                  </a:txBody>
                  <a:tcPr/>
                </a:tc>
                <a:tc>
                  <a:txBody>
                    <a:bodyPr/>
                    <a:lstStyle/>
                    <a:p>
                      <a:pPr algn="ctr"/>
                      <a:r>
                        <a:rPr lang="en-AU" sz="3000" dirty="0"/>
                        <a:t>My Notes</a:t>
                      </a:r>
                    </a:p>
                  </a:txBody>
                  <a:tcPr/>
                </a:tc>
                <a:extLst>
                  <a:ext uri="{0D108BD9-81ED-4DB2-BD59-A6C34878D82A}">
                    <a16:rowId xmlns:a16="http://schemas.microsoft.com/office/drawing/2014/main" val="1343577943"/>
                  </a:ext>
                </a:extLst>
              </a:tr>
              <a:tr h="11791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accent1">
                              <a:lumMod val="75000"/>
                            </a:schemeClr>
                          </a:solidFill>
                        </a:rPr>
                        <a:t>Author’s main point/argument</a:t>
                      </a:r>
                      <a:endParaRPr lang="en-AU" sz="2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i="1" dirty="0">
                          <a:solidFill>
                            <a:schemeClr val="accent1">
                              <a:lumMod val="75000"/>
                            </a:schemeClr>
                          </a:solidFill>
                        </a:rPr>
                        <a:t>Claims that regular short study sessions are more effective for learning than one long study session.</a:t>
                      </a:r>
                      <a:endParaRPr lang="en-AU" sz="2600" dirty="0">
                        <a:solidFill>
                          <a:schemeClr val="accent1">
                            <a:lumMod val="75000"/>
                          </a:schemeClr>
                        </a:solidFill>
                      </a:endParaRPr>
                    </a:p>
                    <a:p>
                      <a:endParaRPr lang="en-AU" dirty="0"/>
                    </a:p>
                  </a:txBody>
                  <a:tcPr/>
                </a:tc>
                <a:extLst>
                  <a:ext uri="{0D108BD9-81ED-4DB2-BD59-A6C34878D82A}">
                    <a16:rowId xmlns:a16="http://schemas.microsoft.com/office/drawing/2014/main" val="1890092751"/>
                  </a:ext>
                </a:extLst>
              </a:tr>
              <a:tr h="14605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accent1">
                              <a:lumMod val="75000"/>
                            </a:schemeClr>
                          </a:solidFill>
                        </a:rPr>
                        <a:t>Supporting evidence</a:t>
                      </a:r>
                    </a:p>
                  </a:txBody>
                  <a:tcPr/>
                </a:tc>
                <a:tc>
                  <a:txBody>
                    <a:bodyPr/>
                    <a:lstStyle/>
                    <a:p>
                      <a:r>
                        <a:rPr lang="en-AU" sz="2400" dirty="0">
                          <a:solidFill>
                            <a:schemeClr val="accent1">
                              <a:lumMod val="75000"/>
                            </a:schemeClr>
                          </a:solidFill>
                        </a:rPr>
                        <a:t>A study based on a sample of 100 high school students found that those who revised regularly for short periods got average grades 12.5 percent higher than those who studies the same content once for a whole day.</a:t>
                      </a:r>
                    </a:p>
                  </a:txBody>
                  <a:tcPr/>
                </a:tc>
                <a:extLst>
                  <a:ext uri="{0D108BD9-81ED-4DB2-BD59-A6C34878D82A}">
                    <a16:rowId xmlns:a16="http://schemas.microsoft.com/office/drawing/2014/main" val="3429471057"/>
                  </a:ext>
                </a:extLst>
              </a:tr>
            </a:tbl>
          </a:graphicData>
        </a:graphic>
      </p:graphicFrame>
      <p:sp>
        <p:nvSpPr>
          <p:cNvPr id="3" name="TextBox 2">
            <a:extLst>
              <a:ext uri="{FF2B5EF4-FFF2-40B4-BE49-F238E27FC236}">
                <a16:creationId xmlns:a16="http://schemas.microsoft.com/office/drawing/2014/main" id="{B63CD559-604E-4580-B911-D1FF0C271074}"/>
              </a:ext>
            </a:extLst>
          </p:cNvPr>
          <p:cNvSpPr txBox="1"/>
          <p:nvPr/>
        </p:nvSpPr>
        <p:spPr>
          <a:xfrm>
            <a:off x="2336800" y="169334"/>
            <a:ext cx="7518400" cy="769441"/>
          </a:xfrm>
          <a:prstGeom prst="rect">
            <a:avLst/>
          </a:prstGeom>
          <a:noFill/>
        </p:spPr>
        <p:txBody>
          <a:bodyPr wrap="square" rtlCol="0">
            <a:spAutoFit/>
          </a:bodyPr>
          <a:lstStyle/>
          <a:p>
            <a:pPr algn="ctr"/>
            <a:r>
              <a:rPr lang="en-AU" sz="4400" b="1" dirty="0">
                <a:solidFill>
                  <a:schemeClr val="accent1">
                    <a:lumMod val="50000"/>
                  </a:schemeClr>
                </a:solidFill>
                <a:latin typeface="+mj-lt"/>
                <a:cs typeface="Calibri" panose="020F0502020204030204" pitchFamily="34" charset="0"/>
              </a:rPr>
              <a:t>Reading Log</a:t>
            </a:r>
          </a:p>
        </p:txBody>
      </p:sp>
    </p:spTree>
    <p:extLst>
      <p:ext uri="{BB962C8B-B14F-4D97-AF65-F5344CB8AC3E}">
        <p14:creationId xmlns:p14="http://schemas.microsoft.com/office/powerpoint/2010/main" val="1713474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25BB257-AA21-4C62-8DFB-B60B20267AA6}"/>
              </a:ext>
            </a:extLst>
          </p:cNvPr>
          <p:cNvGraphicFramePr>
            <a:graphicFrameLocks noGrp="1"/>
          </p:cNvGraphicFramePr>
          <p:nvPr>
            <p:extLst>
              <p:ext uri="{D42A27DB-BD31-4B8C-83A1-F6EECF244321}">
                <p14:modId xmlns:p14="http://schemas.microsoft.com/office/powerpoint/2010/main" val="1270213179"/>
              </p:ext>
            </p:extLst>
          </p:nvPr>
        </p:nvGraphicFramePr>
        <p:xfrm>
          <a:off x="254000" y="1518338"/>
          <a:ext cx="11700934" cy="5200522"/>
        </p:xfrm>
        <a:graphic>
          <a:graphicData uri="http://schemas.openxmlformats.org/drawingml/2006/table">
            <a:tbl>
              <a:tblPr firstRow="1" bandRow="1">
                <a:tableStyleId>{5C22544A-7EE6-4342-B048-85BDC9FD1C3A}</a:tableStyleId>
              </a:tblPr>
              <a:tblGrid>
                <a:gridCol w="4097867">
                  <a:extLst>
                    <a:ext uri="{9D8B030D-6E8A-4147-A177-3AD203B41FA5}">
                      <a16:colId xmlns:a16="http://schemas.microsoft.com/office/drawing/2014/main" val="3687335086"/>
                    </a:ext>
                  </a:extLst>
                </a:gridCol>
                <a:gridCol w="7603067">
                  <a:extLst>
                    <a:ext uri="{9D8B030D-6E8A-4147-A177-3AD203B41FA5}">
                      <a16:colId xmlns:a16="http://schemas.microsoft.com/office/drawing/2014/main" val="3664438069"/>
                    </a:ext>
                  </a:extLst>
                </a:gridCol>
              </a:tblGrid>
              <a:tr h="522606">
                <a:tc>
                  <a:txBody>
                    <a:bodyPr/>
                    <a:lstStyle/>
                    <a:p>
                      <a:endParaRPr lang="en-AU" dirty="0"/>
                    </a:p>
                  </a:txBody>
                  <a:tcPr/>
                </a:tc>
                <a:tc>
                  <a:txBody>
                    <a:bodyPr/>
                    <a:lstStyle/>
                    <a:p>
                      <a:pPr algn="ctr"/>
                      <a:r>
                        <a:rPr lang="en-AU" sz="3000" dirty="0"/>
                        <a:t>My Notes</a:t>
                      </a:r>
                    </a:p>
                  </a:txBody>
                  <a:tcPr/>
                </a:tc>
                <a:extLst>
                  <a:ext uri="{0D108BD9-81ED-4DB2-BD59-A6C34878D82A}">
                    <a16:rowId xmlns:a16="http://schemas.microsoft.com/office/drawing/2014/main" val="1343577943"/>
                  </a:ext>
                </a:extLst>
              </a:tr>
              <a:tr h="11032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accent1">
                              <a:lumMod val="75000"/>
                            </a:schemeClr>
                          </a:solidFill>
                        </a:rPr>
                        <a:t>Author’s main point/argument</a:t>
                      </a:r>
                      <a:endParaRPr lang="en-AU" sz="2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i="1" dirty="0">
                          <a:solidFill>
                            <a:schemeClr val="accent1">
                              <a:lumMod val="75000"/>
                            </a:schemeClr>
                          </a:solidFill>
                        </a:rPr>
                        <a:t>Claims that regular short study sessions are more effective for learning than one long study session.</a:t>
                      </a:r>
                      <a:endParaRPr lang="en-AU" sz="2600" dirty="0">
                        <a:solidFill>
                          <a:schemeClr val="accent1">
                            <a:lumMod val="75000"/>
                          </a:schemeClr>
                        </a:solidFill>
                      </a:endParaRPr>
                    </a:p>
                    <a:p>
                      <a:endParaRPr lang="en-AU" dirty="0"/>
                    </a:p>
                  </a:txBody>
                  <a:tcPr/>
                </a:tc>
                <a:extLst>
                  <a:ext uri="{0D108BD9-81ED-4DB2-BD59-A6C34878D82A}">
                    <a16:rowId xmlns:a16="http://schemas.microsoft.com/office/drawing/2014/main" val="1890092751"/>
                  </a:ext>
                </a:extLst>
              </a:tr>
              <a:tr h="17566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accent1">
                              <a:lumMod val="75000"/>
                            </a:schemeClr>
                          </a:solidFill>
                        </a:rPr>
                        <a:t>Supporting evidence</a:t>
                      </a:r>
                    </a:p>
                  </a:txBody>
                  <a:tcPr/>
                </a:tc>
                <a:tc>
                  <a:txBody>
                    <a:bodyPr/>
                    <a:lstStyle/>
                    <a:p>
                      <a:r>
                        <a:rPr lang="en-AU" sz="2400" dirty="0">
                          <a:solidFill>
                            <a:schemeClr val="accent1">
                              <a:lumMod val="75000"/>
                            </a:schemeClr>
                          </a:solidFill>
                        </a:rPr>
                        <a:t>A study based on 100 high school students found that those who revised regularly for short periods got average grades 12.5 percent higher than those who studies the same content once for a whole day.</a:t>
                      </a:r>
                    </a:p>
                  </a:txBody>
                  <a:tcPr/>
                </a:tc>
                <a:extLst>
                  <a:ext uri="{0D108BD9-81ED-4DB2-BD59-A6C34878D82A}">
                    <a16:rowId xmlns:a16="http://schemas.microsoft.com/office/drawing/2014/main" val="3429471057"/>
                  </a:ext>
                </a:extLst>
              </a:tr>
              <a:tr h="1736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accent1">
                              <a:lumMod val="75000"/>
                            </a:schemeClr>
                          </a:solidFill>
                        </a:rPr>
                        <a:t>Strength/weakness of supporting evidence</a:t>
                      </a:r>
                      <a:endParaRPr lang="en-AU" sz="2600" b="1" dirty="0"/>
                    </a:p>
                  </a:txBody>
                  <a:tcPr/>
                </a:tc>
                <a:tc>
                  <a:txBody>
                    <a:bodyPr/>
                    <a:lstStyle/>
                    <a:p>
                      <a:r>
                        <a:rPr lang="en-AU" sz="2400" dirty="0">
                          <a:solidFill>
                            <a:schemeClr val="accent1">
                              <a:lumMod val="75000"/>
                            </a:schemeClr>
                          </a:solidFill>
                        </a:rPr>
                        <a:t>+ The sample size was quite large</a:t>
                      </a:r>
                    </a:p>
                    <a:p>
                      <a:endParaRPr lang="en-AU" sz="1200" dirty="0">
                        <a:solidFill>
                          <a:schemeClr val="accent1">
                            <a:lumMod val="75000"/>
                          </a:schemeClr>
                        </a:solidFill>
                      </a:endParaRPr>
                    </a:p>
                    <a:p>
                      <a:r>
                        <a:rPr lang="en-AU" sz="2400" dirty="0">
                          <a:solidFill>
                            <a:schemeClr val="accent1">
                              <a:lumMod val="75000"/>
                            </a:schemeClr>
                          </a:solidFill>
                        </a:rPr>
                        <a:t>- There was not enough control over the type of study done within the study sessions</a:t>
                      </a:r>
                    </a:p>
                  </a:txBody>
                  <a:tcPr/>
                </a:tc>
                <a:extLst>
                  <a:ext uri="{0D108BD9-81ED-4DB2-BD59-A6C34878D82A}">
                    <a16:rowId xmlns:a16="http://schemas.microsoft.com/office/drawing/2014/main" val="1123980445"/>
                  </a:ext>
                </a:extLst>
              </a:tr>
            </a:tbl>
          </a:graphicData>
        </a:graphic>
      </p:graphicFrame>
      <p:sp>
        <p:nvSpPr>
          <p:cNvPr id="3" name="TextBox 2">
            <a:extLst>
              <a:ext uri="{FF2B5EF4-FFF2-40B4-BE49-F238E27FC236}">
                <a16:creationId xmlns:a16="http://schemas.microsoft.com/office/drawing/2014/main" id="{2D3A905F-E946-40EA-96A0-90C376A8AB55}"/>
              </a:ext>
            </a:extLst>
          </p:cNvPr>
          <p:cNvSpPr txBox="1"/>
          <p:nvPr/>
        </p:nvSpPr>
        <p:spPr>
          <a:xfrm>
            <a:off x="2336800" y="169334"/>
            <a:ext cx="7518400" cy="769441"/>
          </a:xfrm>
          <a:prstGeom prst="rect">
            <a:avLst/>
          </a:prstGeom>
          <a:noFill/>
        </p:spPr>
        <p:txBody>
          <a:bodyPr wrap="square" rtlCol="0">
            <a:spAutoFit/>
          </a:bodyPr>
          <a:lstStyle/>
          <a:p>
            <a:pPr algn="ctr"/>
            <a:r>
              <a:rPr lang="en-AU" sz="4400" b="1" dirty="0">
                <a:solidFill>
                  <a:schemeClr val="accent1">
                    <a:lumMod val="50000"/>
                  </a:schemeClr>
                </a:solidFill>
                <a:latin typeface="+mj-lt"/>
                <a:cs typeface="Calibri" panose="020F0502020204030204" pitchFamily="34" charset="0"/>
              </a:rPr>
              <a:t>Reading Log</a:t>
            </a:r>
          </a:p>
        </p:txBody>
      </p:sp>
    </p:spTree>
    <p:extLst>
      <p:ext uri="{BB962C8B-B14F-4D97-AF65-F5344CB8AC3E}">
        <p14:creationId xmlns:p14="http://schemas.microsoft.com/office/powerpoint/2010/main" val="15475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77" y="541635"/>
            <a:ext cx="10326658" cy="1000685"/>
          </a:xfrm>
        </p:spPr>
        <p:txBody>
          <a:bodyPr/>
          <a:lstStyle/>
          <a:p>
            <a:pPr algn="ctr"/>
            <a:r>
              <a:rPr lang="en-AU" sz="4400" b="1" dirty="0">
                <a:solidFill>
                  <a:schemeClr val="accent1">
                    <a:lumMod val="75000"/>
                  </a:schemeClr>
                </a:solidFill>
                <a:cs typeface="Calibri" panose="020F0502020204030204" pitchFamily="34" charset="0"/>
              </a:rPr>
              <a:t>Organising your Notes</a:t>
            </a:r>
          </a:p>
        </p:txBody>
      </p:sp>
      <p:sp>
        <p:nvSpPr>
          <p:cNvPr id="3" name="Text Placeholder 2"/>
          <p:cNvSpPr>
            <a:spLocks noGrp="1"/>
          </p:cNvSpPr>
          <p:nvPr>
            <p:ph type="body" idx="12"/>
          </p:nvPr>
        </p:nvSpPr>
        <p:spPr>
          <a:xfrm>
            <a:off x="1044523" y="1771102"/>
            <a:ext cx="10326657" cy="4235116"/>
          </a:xfrm>
        </p:spPr>
        <p:txBody>
          <a:bodyPr/>
          <a:lstStyle/>
          <a:p>
            <a:pPr marL="0" indent="0" fontAlgn="t">
              <a:buNone/>
            </a:pPr>
            <a:endParaRPr lang="en-AU" sz="100" dirty="0">
              <a:solidFill>
                <a:schemeClr val="accent1">
                  <a:lumMod val="75000"/>
                </a:schemeClr>
              </a:solidFill>
            </a:endParaRPr>
          </a:p>
          <a:p>
            <a:pPr fontAlgn="t"/>
            <a:r>
              <a:rPr lang="en-AU" sz="2800" i="1" dirty="0">
                <a:solidFill>
                  <a:schemeClr val="accent1">
                    <a:lumMod val="75000"/>
                  </a:schemeClr>
                </a:solidFill>
              </a:rPr>
              <a:t>If they’re for weekly readings:</a:t>
            </a:r>
          </a:p>
          <a:p>
            <a:pPr fontAlgn="t"/>
            <a:endParaRPr lang="en-AU" sz="1200" i="1" dirty="0">
              <a:solidFill>
                <a:schemeClr val="accent1">
                  <a:lumMod val="75000"/>
                </a:schemeClr>
              </a:solidFill>
            </a:endParaRPr>
          </a:p>
          <a:p>
            <a:pPr marL="0" indent="0" fontAlgn="t">
              <a:buNone/>
            </a:pPr>
            <a:r>
              <a:rPr lang="en-AU" sz="2800" i="1" dirty="0">
                <a:solidFill>
                  <a:schemeClr val="accent1">
                    <a:lumMod val="75000"/>
                  </a:schemeClr>
                </a:solidFill>
              </a:rPr>
              <a:t>	- </a:t>
            </a:r>
            <a:r>
              <a:rPr lang="en-AU" sz="2700" i="1" dirty="0">
                <a:solidFill>
                  <a:schemeClr val="accent1">
                    <a:lumMod val="75000"/>
                  </a:schemeClr>
                </a:solidFill>
              </a:rPr>
              <a:t>Revise them within 24 hours</a:t>
            </a:r>
          </a:p>
          <a:p>
            <a:pPr marL="0" indent="0" fontAlgn="t">
              <a:buNone/>
            </a:pPr>
            <a:endParaRPr lang="en-AU" sz="600" i="1" dirty="0">
              <a:solidFill>
                <a:schemeClr val="accent1">
                  <a:lumMod val="75000"/>
                </a:schemeClr>
              </a:solidFill>
            </a:endParaRPr>
          </a:p>
          <a:p>
            <a:pPr marL="0" indent="0" fontAlgn="t">
              <a:buNone/>
            </a:pPr>
            <a:r>
              <a:rPr lang="en-AU" sz="2800" i="1" dirty="0">
                <a:solidFill>
                  <a:schemeClr val="accent1">
                    <a:lumMod val="75000"/>
                  </a:schemeClr>
                </a:solidFill>
              </a:rPr>
              <a:t>	- Revise them again prior to the following week’s reading</a:t>
            </a:r>
          </a:p>
          <a:p>
            <a:pPr marL="0" indent="0" fontAlgn="t">
              <a:buNone/>
            </a:pPr>
            <a:endParaRPr lang="en-AU" sz="3200" dirty="0">
              <a:solidFill>
                <a:schemeClr val="accent1">
                  <a:lumMod val="75000"/>
                </a:schemeClr>
              </a:solidFill>
            </a:endParaRPr>
          </a:p>
          <a:p>
            <a:pPr fontAlgn="t"/>
            <a:r>
              <a:rPr lang="en-AU" sz="2800" i="1" dirty="0">
                <a:solidFill>
                  <a:schemeClr val="accent1">
                    <a:lumMod val="75000"/>
                  </a:schemeClr>
                </a:solidFill>
              </a:rPr>
              <a:t>If they’re for an assignment, group them according to theme (e.g. which readings have the same perspective on the topic?)</a:t>
            </a:r>
            <a:endParaRPr lang="en-AU" sz="1400" i="1" dirty="0">
              <a:solidFill>
                <a:schemeClr val="accent1">
                  <a:lumMod val="75000"/>
                </a:schemeClr>
              </a:solidFill>
            </a:endParaRPr>
          </a:p>
          <a:p>
            <a:pPr marL="0" indent="0" fontAlgn="t">
              <a:buNone/>
            </a:pPr>
            <a:endParaRPr lang="en-AU" sz="2800" dirty="0">
              <a:solidFill>
                <a:schemeClr val="accent1">
                  <a:lumMod val="75000"/>
                </a:schemeClr>
              </a:solidFill>
            </a:endParaRPr>
          </a:p>
          <a:p>
            <a:pPr marL="0" indent="0" fontAlgn="t">
              <a:buNone/>
            </a:pPr>
            <a:endParaRPr lang="en-AU" sz="2800"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383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25BB257-AA21-4C62-8DFB-B60B20267AA6}"/>
              </a:ext>
            </a:extLst>
          </p:cNvPr>
          <p:cNvGraphicFramePr>
            <a:graphicFrameLocks noGrp="1"/>
          </p:cNvGraphicFramePr>
          <p:nvPr>
            <p:extLst>
              <p:ext uri="{D42A27DB-BD31-4B8C-83A1-F6EECF244321}">
                <p14:modId xmlns:p14="http://schemas.microsoft.com/office/powerpoint/2010/main" val="2006542773"/>
              </p:ext>
            </p:extLst>
          </p:nvPr>
        </p:nvGraphicFramePr>
        <p:xfrm>
          <a:off x="103240" y="1341357"/>
          <a:ext cx="12000272" cy="1066800"/>
        </p:xfrm>
        <a:graphic>
          <a:graphicData uri="http://schemas.openxmlformats.org/drawingml/2006/table">
            <a:tbl>
              <a:tblPr firstRow="1" bandRow="1">
                <a:tableStyleId>{5C22544A-7EE6-4342-B048-85BDC9FD1C3A}</a:tableStyleId>
              </a:tblPr>
              <a:tblGrid>
                <a:gridCol w="5922714">
                  <a:extLst>
                    <a:ext uri="{9D8B030D-6E8A-4147-A177-3AD203B41FA5}">
                      <a16:colId xmlns:a16="http://schemas.microsoft.com/office/drawing/2014/main" val="3687335086"/>
                    </a:ext>
                  </a:extLst>
                </a:gridCol>
                <a:gridCol w="6077558">
                  <a:extLst>
                    <a:ext uri="{9D8B030D-6E8A-4147-A177-3AD203B41FA5}">
                      <a16:colId xmlns:a16="http://schemas.microsoft.com/office/drawing/2014/main" val="3664438069"/>
                    </a:ext>
                  </a:extLst>
                </a:gridCol>
              </a:tblGrid>
              <a:tr h="716064">
                <a:tc>
                  <a:txBody>
                    <a:bodyPr/>
                    <a:lstStyle/>
                    <a:p>
                      <a:pPr algn="ctr"/>
                      <a:r>
                        <a:rPr lang="en-AU" sz="2600" dirty="0"/>
                        <a:t>Readings that support </a:t>
                      </a:r>
                    </a:p>
                    <a:p>
                      <a:pPr algn="ctr"/>
                      <a:r>
                        <a:rPr lang="en-AU" sz="2600" dirty="0"/>
                        <a:t>Interleaving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600" dirty="0"/>
                        <a:t>Readings that question the effectiveness of Interleaving</a:t>
                      </a:r>
                      <a:endParaRPr lang="en-AU" sz="3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200" dirty="0"/>
                    </a:p>
                  </a:txBody>
                  <a:tcPr/>
                </a:tc>
                <a:extLst>
                  <a:ext uri="{0D108BD9-81ED-4DB2-BD59-A6C34878D82A}">
                    <a16:rowId xmlns:a16="http://schemas.microsoft.com/office/drawing/2014/main" val="1343577943"/>
                  </a:ext>
                </a:extLst>
              </a:tr>
            </a:tbl>
          </a:graphicData>
        </a:graphic>
      </p:graphicFrame>
      <p:sp>
        <p:nvSpPr>
          <p:cNvPr id="3" name="TextBox 2">
            <a:extLst>
              <a:ext uri="{FF2B5EF4-FFF2-40B4-BE49-F238E27FC236}">
                <a16:creationId xmlns:a16="http://schemas.microsoft.com/office/drawing/2014/main" id="{2D3A905F-E946-40EA-96A0-90C376A8AB55}"/>
              </a:ext>
            </a:extLst>
          </p:cNvPr>
          <p:cNvSpPr txBox="1"/>
          <p:nvPr/>
        </p:nvSpPr>
        <p:spPr>
          <a:xfrm>
            <a:off x="2336800" y="169334"/>
            <a:ext cx="7518400" cy="769441"/>
          </a:xfrm>
          <a:prstGeom prst="rect">
            <a:avLst/>
          </a:prstGeom>
          <a:noFill/>
        </p:spPr>
        <p:txBody>
          <a:bodyPr wrap="square" rtlCol="0">
            <a:spAutoFit/>
          </a:bodyPr>
          <a:lstStyle/>
          <a:p>
            <a:pPr algn="ctr"/>
            <a:r>
              <a:rPr lang="en-AU" sz="4400" b="1" dirty="0">
                <a:solidFill>
                  <a:schemeClr val="accent1">
                    <a:lumMod val="50000"/>
                  </a:schemeClr>
                </a:solidFill>
                <a:latin typeface="+mj-lt"/>
                <a:cs typeface="Calibri" panose="020F0502020204030204" pitchFamily="34" charset="0"/>
              </a:rPr>
              <a:t>Grouping your readings</a:t>
            </a:r>
          </a:p>
        </p:txBody>
      </p:sp>
    </p:spTree>
    <p:extLst>
      <p:ext uri="{BB962C8B-B14F-4D97-AF65-F5344CB8AC3E}">
        <p14:creationId xmlns:p14="http://schemas.microsoft.com/office/powerpoint/2010/main" val="300128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25BB257-AA21-4C62-8DFB-B60B20267AA6}"/>
              </a:ext>
            </a:extLst>
          </p:cNvPr>
          <p:cNvGraphicFramePr>
            <a:graphicFrameLocks noGrp="1"/>
          </p:cNvGraphicFramePr>
          <p:nvPr>
            <p:extLst>
              <p:ext uri="{D42A27DB-BD31-4B8C-83A1-F6EECF244321}">
                <p14:modId xmlns:p14="http://schemas.microsoft.com/office/powerpoint/2010/main" val="4186630126"/>
              </p:ext>
            </p:extLst>
          </p:nvPr>
        </p:nvGraphicFramePr>
        <p:xfrm>
          <a:off x="103240" y="1341357"/>
          <a:ext cx="12000272" cy="5242560"/>
        </p:xfrm>
        <a:graphic>
          <a:graphicData uri="http://schemas.openxmlformats.org/drawingml/2006/table">
            <a:tbl>
              <a:tblPr firstRow="1" bandRow="1">
                <a:tableStyleId>{5C22544A-7EE6-4342-B048-85BDC9FD1C3A}</a:tableStyleId>
              </a:tblPr>
              <a:tblGrid>
                <a:gridCol w="5922714">
                  <a:extLst>
                    <a:ext uri="{9D8B030D-6E8A-4147-A177-3AD203B41FA5}">
                      <a16:colId xmlns:a16="http://schemas.microsoft.com/office/drawing/2014/main" val="3687335086"/>
                    </a:ext>
                  </a:extLst>
                </a:gridCol>
                <a:gridCol w="6077558">
                  <a:extLst>
                    <a:ext uri="{9D8B030D-6E8A-4147-A177-3AD203B41FA5}">
                      <a16:colId xmlns:a16="http://schemas.microsoft.com/office/drawing/2014/main" val="3664438069"/>
                    </a:ext>
                  </a:extLst>
                </a:gridCol>
              </a:tblGrid>
              <a:tr h="716064">
                <a:tc>
                  <a:txBody>
                    <a:bodyPr/>
                    <a:lstStyle/>
                    <a:p>
                      <a:pPr algn="ctr"/>
                      <a:r>
                        <a:rPr lang="en-AU" sz="2600" dirty="0"/>
                        <a:t>Readings that support </a:t>
                      </a:r>
                    </a:p>
                    <a:p>
                      <a:pPr algn="ctr"/>
                      <a:r>
                        <a:rPr lang="en-AU" sz="2600" dirty="0"/>
                        <a:t>Interleaving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600" dirty="0"/>
                        <a:t>Readings that question the effectiveness of Interleaving</a:t>
                      </a:r>
                      <a:endParaRPr lang="en-AU" sz="3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200" dirty="0"/>
                    </a:p>
                  </a:txBody>
                  <a:tcPr/>
                </a:tc>
                <a:extLst>
                  <a:ext uri="{0D108BD9-81ED-4DB2-BD59-A6C34878D82A}">
                    <a16:rowId xmlns:a16="http://schemas.microsoft.com/office/drawing/2014/main" val="1343577943"/>
                  </a:ext>
                </a:extLst>
              </a:tr>
              <a:tr h="1307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tx2"/>
                          </a:solidFill>
                        </a:rPr>
                        <a:t>Smith &amp; Lee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dirty="0">
                          <a:solidFill>
                            <a:schemeClr val="tx2"/>
                          </a:solidFill>
                        </a:rPr>
                        <a:t>Exam results of 50 students were better than 50 students who didn’t.</a:t>
                      </a:r>
                    </a:p>
                  </a:txBody>
                  <a:tcPr>
                    <a:solidFill>
                      <a:schemeClr val="tx2">
                        <a:lumMod val="10000"/>
                        <a:lumOff val="90000"/>
                      </a:schemeClr>
                    </a:solidFill>
                  </a:tcPr>
                </a:tc>
                <a:tc>
                  <a:txBody>
                    <a:bodyPr/>
                    <a:lstStyle/>
                    <a:p>
                      <a:r>
                        <a:rPr lang="en-AU" sz="2600" b="1" dirty="0">
                          <a:solidFill>
                            <a:schemeClr val="tx2"/>
                          </a:solidFill>
                        </a:rPr>
                        <a:t>Pizzaro (2016)</a:t>
                      </a:r>
                    </a:p>
                    <a:p>
                      <a:endParaRPr lang="en-AU" sz="1200" dirty="0">
                        <a:solidFill>
                          <a:schemeClr val="tx2"/>
                        </a:solidFill>
                      </a:endParaRPr>
                    </a:p>
                    <a:p>
                      <a:r>
                        <a:rPr lang="en-AU" sz="2400" dirty="0">
                          <a:solidFill>
                            <a:schemeClr val="tx2"/>
                          </a:solidFill>
                        </a:rPr>
                        <a:t>Study found no statistical difference in exam results for students who used Interleaving compared with a control group.</a:t>
                      </a:r>
                    </a:p>
                    <a:p>
                      <a:endParaRPr lang="en-AU" sz="2400" dirty="0">
                        <a:solidFill>
                          <a:schemeClr val="tx2"/>
                        </a:solidFill>
                      </a:endParaRPr>
                    </a:p>
                  </a:txBody>
                  <a:tcPr>
                    <a:solidFill>
                      <a:schemeClr val="accent1">
                        <a:lumMod val="20000"/>
                        <a:lumOff val="80000"/>
                      </a:schemeClr>
                    </a:solidFill>
                  </a:tcPr>
                </a:tc>
                <a:extLst>
                  <a:ext uri="{0D108BD9-81ED-4DB2-BD59-A6C34878D82A}">
                    <a16:rowId xmlns:a16="http://schemas.microsoft.com/office/drawing/2014/main" val="1890092751"/>
                  </a:ext>
                </a:extLst>
              </a:tr>
              <a:tr h="17566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b="1" dirty="0">
                          <a:solidFill>
                            <a:schemeClr val="tx2"/>
                          </a:solidFill>
                        </a:rPr>
                        <a:t>Weston et al.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dirty="0" err="1">
                          <a:solidFill>
                            <a:schemeClr val="tx2"/>
                          </a:solidFill>
                        </a:rPr>
                        <a:t>Metastudy</a:t>
                      </a:r>
                      <a:r>
                        <a:rPr lang="en-AU" sz="2600" b="0" dirty="0">
                          <a:solidFill>
                            <a:schemeClr val="tx2"/>
                          </a:solidFill>
                        </a:rPr>
                        <a:t> that found the majority of studies showed that Interleaving is a successful study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dirty="0">
                        <a:solidFill>
                          <a:schemeClr val="tx2"/>
                        </a:solidFill>
                      </a:endParaRPr>
                    </a:p>
                  </a:txBody>
                  <a:tcPr>
                    <a:solidFill>
                      <a:schemeClr val="tx2">
                        <a:lumMod val="10000"/>
                        <a:lumOff val="90000"/>
                      </a:schemeClr>
                    </a:solidFill>
                  </a:tcPr>
                </a:tc>
                <a:tc>
                  <a:txBody>
                    <a:bodyPr/>
                    <a:lstStyle/>
                    <a:p>
                      <a:r>
                        <a:rPr lang="en-AU" sz="2600" b="1" dirty="0">
                          <a:solidFill>
                            <a:schemeClr val="tx2"/>
                          </a:solidFill>
                        </a:rPr>
                        <a:t>Wang et al. (2019)</a:t>
                      </a:r>
                    </a:p>
                    <a:p>
                      <a:endParaRPr lang="en-AU" sz="1200" dirty="0">
                        <a:solidFill>
                          <a:schemeClr val="tx2"/>
                        </a:solidFill>
                      </a:endParaRPr>
                    </a:p>
                    <a:p>
                      <a:r>
                        <a:rPr lang="en-AU" sz="2400" dirty="0">
                          <a:solidFill>
                            <a:schemeClr val="tx2"/>
                          </a:solidFill>
                        </a:rPr>
                        <a:t>Found that Interleaving was mildly successful but far less effective than self-testing</a:t>
                      </a:r>
                    </a:p>
                  </a:txBody>
                  <a:tcPr>
                    <a:solidFill>
                      <a:schemeClr val="accent1">
                        <a:lumMod val="20000"/>
                        <a:lumOff val="80000"/>
                      </a:schemeClr>
                    </a:solidFill>
                  </a:tcPr>
                </a:tc>
                <a:extLst>
                  <a:ext uri="{0D108BD9-81ED-4DB2-BD59-A6C34878D82A}">
                    <a16:rowId xmlns:a16="http://schemas.microsoft.com/office/drawing/2014/main" val="3429471057"/>
                  </a:ext>
                </a:extLst>
              </a:tr>
            </a:tbl>
          </a:graphicData>
        </a:graphic>
      </p:graphicFrame>
      <p:sp>
        <p:nvSpPr>
          <p:cNvPr id="3" name="TextBox 2">
            <a:extLst>
              <a:ext uri="{FF2B5EF4-FFF2-40B4-BE49-F238E27FC236}">
                <a16:creationId xmlns:a16="http://schemas.microsoft.com/office/drawing/2014/main" id="{2D3A905F-E946-40EA-96A0-90C376A8AB55}"/>
              </a:ext>
            </a:extLst>
          </p:cNvPr>
          <p:cNvSpPr txBox="1"/>
          <p:nvPr/>
        </p:nvSpPr>
        <p:spPr>
          <a:xfrm>
            <a:off x="2336800" y="169334"/>
            <a:ext cx="7518400" cy="769441"/>
          </a:xfrm>
          <a:prstGeom prst="rect">
            <a:avLst/>
          </a:prstGeom>
          <a:noFill/>
        </p:spPr>
        <p:txBody>
          <a:bodyPr wrap="square" rtlCol="0">
            <a:spAutoFit/>
          </a:bodyPr>
          <a:lstStyle/>
          <a:p>
            <a:pPr algn="ctr"/>
            <a:r>
              <a:rPr lang="en-AU" sz="4400" b="1" dirty="0">
                <a:solidFill>
                  <a:schemeClr val="accent1">
                    <a:lumMod val="50000"/>
                  </a:schemeClr>
                </a:solidFill>
                <a:latin typeface="+mj-lt"/>
                <a:cs typeface="Calibri" panose="020F0502020204030204" pitchFamily="34" charset="0"/>
              </a:rPr>
              <a:t>Grouping your readings</a:t>
            </a:r>
          </a:p>
        </p:txBody>
      </p:sp>
    </p:spTree>
    <p:extLst>
      <p:ext uri="{BB962C8B-B14F-4D97-AF65-F5344CB8AC3E}">
        <p14:creationId xmlns:p14="http://schemas.microsoft.com/office/powerpoint/2010/main" val="1177456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42" y="457381"/>
            <a:ext cx="10326658" cy="1000685"/>
          </a:xfrm>
        </p:spPr>
        <p:txBody>
          <a:bodyPr/>
          <a:lstStyle/>
          <a:p>
            <a:pPr algn="ctr"/>
            <a:r>
              <a:rPr lang="en-AU" sz="4400" b="1" dirty="0">
                <a:solidFill>
                  <a:schemeClr val="accent1">
                    <a:lumMod val="75000"/>
                  </a:schemeClr>
                </a:solidFill>
                <a:latin typeface="Calibri" panose="020F0502020204030204" pitchFamily="34" charset="0"/>
                <a:cs typeface="Calibri" panose="020F0502020204030204" pitchFamily="34" charset="0"/>
              </a:rPr>
              <a:t>SUMMARY</a:t>
            </a:r>
          </a:p>
        </p:txBody>
      </p:sp>
      <p:sp>
        <p:nvSpPr>
          <p:cNvPr id="3" name="Text Placeholder 2"/>
          <p:cNvSpPr>
            <a:spLocks noGrp="1"/>
          </p:cNvSpPr>
          <p:nvPr>
            <p:ph type="body" idx="12"/>
          </p:nvPr>
        </p:nvSpPr>
        <p:spPr>
          <a:xfrm>
            <a:off x="950942" y="1609738"/>
            <a:ext cx="10881064" cy="3019233"/>
          </a:xfrm>
          <a:ln>
            <a:noFill/>
          </a:ln>
        </p:spPr>
        <p:txBody>
          <a:bodyPr vert="horz" lIns="91440" tIns="45720" rIns="91440" bIns="45720" rtlCol="0" anchor="t">
            <a:noAutofit/>
          </a:bodyPr>
          <a:lstStyle/>
          <a:p>
            <a:pPr marL="269875" indent="-269875"/>
            <a:r>
              <a:rPr lang="en-US" altLang="en-US" sz="3200" dirty="0">
                <a:solidFill>
                  <a:schemeClr val="accent1">
                    <a:lumMod val="75000"/>
                  </a:schemeClr>
                </a:solidFill>
                <a:latin typeface="Calibri" panose="020F0502020204030204" pitchFamily="34" charset="0"/>
                <a:ea typeface="ＭＳ Ｐゴシック" pitchFamily="34" charset="-128"/>
                <a:cs typeface="Calibri" panose="020F0502020204030204" pitchFamily="34" charset="0"/>
              </a:rPr>
              <a:t>Be clear about your purpose for reading.</a:t>
            </a:r>
            <a:endParaRPr lang="en-US"/>
          </a:p>
          <a:p>
            <a:pPr marL="269875" indent="-269875"/>
            <a:endParaRPr lang="en-US" altLang="en-US" sz="1200" dirty="0">
              <a:solidFill>
                <a:schemeClr val="accent1">
                  <a:lumMod val="75000"/>
                </a:schemeClr>
              </a:solidFill>
              <a:latin typeface="Calibri" panose="020F0502020204030204" pitchFamily="34" charset="0"/>
              <a:ea typeface="ＭＳ Ｐゴシック" pitchFamily="34" charset="-128"/>
              <a:cs typeface="Calibri" panose="020F0502020204030204" pitchFamily="34" charset="0"/>
            </a:endParaRPr>
          </a:p>
          <a:p>
            <a:pPr marL="269875" indent="-269875"/>
            <a:r>
              <a:rPr lang="en-US" altLang="en-US" sz="3200" dirty="0">
                <a:solidFill>
                  <a:schemeClr val="accent1">
                    <a:lumMod val="75000"/>
                  </a:schemeClr>
                </a:solidFill>
                <a:latin typeface="Calibri" panose="020F0502020204030204" pitchFamily="34" charset="0"/>
                <a:ea typeface="ＭＳ Ｐゴシック" pitchFamily="34" charset="-128"/>
                <a:cs typeface="Calibri" panose="020F0502020204030204" pitchFamily="34" charset="0"/>
              </a:rPr>
              <a:t>Schedule weekly reading time, set a timer and remove distractions.</a:t>
            </a:r>
          </a:p>
          <a:p>
            <a:pPr marL="269875" indent="-269875"/>
            <a:endParaRPr lang="en-US" altLang="en-US" sz="1200" dirty="0">
              <a:solidFill>
                <a:schemeClr val="accent1">
                  <a:lumMod val="75000"/>
                </a:schemeClr>
              </a:solidFill>
              <a:latin typeface="Calibri" panose="020F0502020204030204" pitchFamily="34" charset="0"/>
              <a:ea typeface="ＭＳ Ｐゴシック" pitchFamily="34" charset="-128"/>
              <a:cs typeface="Calibri" panose="020F0502020204030204" pitchFamily="34" charset="0"/>
            </a:endParaRPr>
          </a:p>
          <a:p>
            <a:pPr marL="269875" indent="-269875"/>
            <a:r>
              <a:rPr lang="en-US" altLang="en-US" sz="3200" dirty="0">
                <a:solidFill>
                  <a:schemeClr val="accent1">
                    <a:lumMod val="75000"/>
                  </a:schemeClr>
                </a:solidFill>
                <a:latin typeface="Calibri"/>
                <a:ea typeface="ＭＳ Ｐゴシック"/>
                <a:cs typeface="Calibri"/>
              </a:rPr>
              <a:t>Skim the text before you read to look at the structure, then scan to see what the author’s main message is.</a:t>
            </a:r>
          </a:p>
          <a:p>
            <a:pPr marL="269875" indent="-269875"/>
            <a:endParaRPr lang="en-US" altLang="en-US" sz="1200" dirty="0">
              <a:solidFill>
                <a:schemeClr val="accent1">
                  <a:lumMod val="75000"/>
                </a:schemeClr>
              </a:solidFill>
              <a:latin typeface="Calibri" panose="020F0502020204030204" pitchFamily="34" charset="0"/>
              <a:ea typeface="ＭＳ Ｐゴシック" pitchFamily="34" charset="-128"/>
              <a:cs typeface="Calibri" panose="020F0502020204030204" pitchFamily="34" charset="0"/>
            </a:endParaRPr>
          </a:p>
          <a:p>
            <a:pPr marL="269875" indent="-269875"/>
            <a:r>
              <a:rPr lang="en-US" altLang="en-US" sz="3200" dirty="0">
                <a:solidFill>
                  <a:schemeClr val="accent1">
                    <a:lumMod val="75000"/>
                  </a:schemeClr>
                </a:solidFill>
                <a:latin typeface="Calibri" panose="020F0502020204030204" pitchFamily="34" charset="0"/>
                <a:ea typeface="ＭＳ Ｐゴシック" pitchFamily="34" charset="-128"/>
                <a:cs typeface="Calibri" panose="020F0502020204030204" pitchFamily="34" charset="0"/>
              </a:rPr>
              <a:t>Choose a note-taking strategy that suits you and stick with it.</a:t>
            </a:r>
          </a:p>
          <a:p>
            <a:pPr marL="269875" indent="-269875">
              <a:lnSpc>
                <a:spcPct val="150000"/>
              </a:lnSpc>
            </a:pPr>
            <a:endParaRPr lang="en-AU"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526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54" y="345149"/>
            <a:ext cx="10326658" cy="1000685"/>
          </a:xfrm>
        </p:spPr>
        <p:txBody>
          <a:bodyPr/>
          <a:lstStyle/>
          <a:p>
            <a:pPr algn="ctr"/>
            <a:r>
              <a:rPr lang="en-AU" sz="4400" b="1" dirty="0">
                <a:solidFill>
                  <a:schemeClr val="accent1">
                    <a:lumMod val="75000"/>
                  </a:schemeClr>
                </a:solidFill>
                <a:latin typeface="Calibri" panose="020F0502020204030204" pitchFamily="34" charset="0"/>
                <a:cs typeface="Calibri" panose="020F0502020204030204" pitchFamily="34" charset="0"/>
              </a:rPr>
              <a:t>More Resources</a:t>
            </a:r>
            <a:endParaRPr lang="en-AU" sz="4400" dirty="0">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443789" y="1256942"/>
            <a:ext cx="9510723" cy="4755566"/>
          </a:xfrm>
        </p:spPr>
        <p:txBody>
          <a:bodyPr vert="horz" lIns="91440" tIns="45720" rIns="91440" bIns="45720" rtlCol="0" anchor="t">
            <a:noAutofit/>
          </a:bodyPr>
          <a:lstStyle/>
          <a:p>
            <a:pPr marL="269875" indent="-269875">
              <a:lnSpc>
                <a:spcPct val="150000"/>
              </a:lnSpc>
            </a:pPr>
            <a:r>
              <a:rPr lang="en-AU" sz="3200" dirty="0">
                <a:solidFill>
                  <a:srgbClr val="000000"/>
                </a:solidFill>
                <a:latin typeface="Calibri"/>
                <a:cs typeface="Calibri"/>
              </a:rPr>
              <a:t>Online self-help resources: </a:t>
            </a:r>
            <a:r>
              <a:rPr lang="en-AU" sz="3200" dirty="0">
                <a:solidFill>
                  <a:srgbClr val="000000"/>
                </a:solidFill>
                <a:latin typeface="Calibri"/>
                <a:cs typeface="Calibri"/>
                <a:hlinkClick r:id="rId3"/>
              </a:rPr>
              <a:t>Reading Critically</a:t>
            </a:r>
            <a:endParaRPr lang="en-US" sz="3200" dirty="0">
              <a:latin typeface="Calibri"/>
              <a:cs typeface="Calibri"/>
            </a:endParaRPr>
          </a:p>
          <a:p>
            <a:pPr marL="269875" lvl="0" indent="-269875">
              <a:lnSpc>
                <a:spcPct val="150000"/>
              </a:lnSpc>
            </a:pPr>
            <a:r>
              <a:rPr lang="en-AU" sz="3200" dirty="0">
                <a:solidFill>
                  <a:srgbClr val="000000"/>
                </a:solidFill>
                <a:latin typeface="Calibri" panose="020F0502020204030204" pitchFamily="34" charset="0"/>
                <a:cs typeface="Calibri" panose="020F0502020204030204" pitchFamily="34" charset="0"/>
                <a:hlinkClick r:id="rId4"/>
              </a:rPr>
              <a:t>Drop-ins &amp; 1:1 consultations </a:t>
            </a:r>
            <a:endParaRPr lang="en-AU" sz="3200" dirty="0">
              <a:solidFill>
                <a:srgbClr val="000000"/>
              </a:solidFill>
              <a:latin typeface="Calibri" panose="020F0502020204030204" pitchFamily="34" charset="0"/>
              <a:cs typeface="Calibri" panose="020F0502020204030204" pitchFamily="34" charset="0"/>
            </a:endParaRPr>
          </a:p>
          <a:p>
            <a:pPr marL="269875" indent="-269875">
              <a:lnSpc>
                <a:spcPct val="150000"/>
              </a:lnSpc>
            </a:pPr>
            <a:r>
              <a:rPr lang="en-AU" sz="3200" dirty="0">
                <a:solidFill>
                  <a:srgbClr val="000000"/>
                </a:solidFill>
                <a:latin typeface="Calibri"/>
                <a:cs typeface="Calibri"/>
                <a:hlinkClick r:id="rId5"/>
              </a:rPr>
              <a:t>UTS Library Services</a:t>
            </a:r>
            <a:endParaRPr lang="en-AU" sz="3200" dirty="0">
              <a:solidFill>
                <a:srgbClr val="000000"/>
              </a:solidFill>
              <a:latin typeface="Calibri" panose="020F0502020204030204" pitchFamily="34" charset="0"/>
              <a:cs typeface="Calibri" panose="020F0502020204030204" pitchFamily="34" charset="0"/>
            </a:endParaRPr>
          </a:p>
          <a:p>
            <a:pPr lvl="0">
              <a:lnSpc>
                <a:spcPct val="150000"/>
              </a:lnSpc>
            </a:pPr>
            <a:r>
              <a:rPr lang="en-AU" sz="3200" dirty="0">
                <a:solidFill>
                  <a:srgbClr val="000000"/>
                </a:solidFill>
                <a:latin typeface="Calibri" panose="020F0502020204030204" pitchFamily="34" charset="0"/>
                <a:cs typeface="Calibri" panose="020F0502020204030204" pitchFamily="34" charset="0"/>
              </a:rPr>
              <a:t>Workshop: ‘How to Think, Read and Write Critically’</a:t>
            </a:r>
          </a:p>
          <a:p>
            <a:pPr marL="0" lvl="0" indent="0">
              <a:lnSpc>
                <a:spcPct val="150000"/>
              </a:lnSpc>
              <a:buNone/>
            </a:pPr>
            <a:r>
              <a:rPr lang="en-AU" sz="600" dirty="0">
                <a:solidFill>
                  <a:srgbClr val="000000"/>
                </a:solidFill>
                <a:latin typeface="Calibri" panose="020F0502020204030204" pitchFamily="34" charset="0"/>
                <a:cs typeface="Calibri" panose="020F0502020204030204" pitchFamily="34" charset="0"/>
              </a:rPr>
              <a:t>  </a:t>
            </a:r>
          </a:p>
          <a:p>
            <a:pPr marL="0" lvl="0" indent="0" algn="ctr">
              <a:lnSpc>
                <a:spcPct val="150000"/>
              </a:lnSpc>
              <a:buNone/>
            </a:pPr>
            <a:r>
              <a:rPr lang="en-US" sz="4400" b="1" dirty="0">
                <a:solidFill>
                  <a:srgbClr val="C00000"/>
                </a:solidFill>
                <a:latin typeface="Calibri" panose="020F0502020204030204" pitchFamily="34" charset="0"/>
                <a:cs typeface="Calibri" panose="020F0502020204030204" pitchFamily="34" charset="0"/>
                <a:sym typeface="Wingdings"/>
              </a:rPr>
              <a:t></a:t>
            </a:r>
            <a:r>
              <a:rPr lang="en-US" sz="4400" dirty="0">
                <a:solidFill>
                  <a:srgbClr val="000000"/>
                </a:solidFill>
                <a:latin typeface="Calibri" panose="020F0502020204030204" pitchFamily="34" charset="0"/>
                <a:cs typeface="Calibri" panose="020F0502020204030204" pitchFamily="34" charset="0"/>
                <a:sym typeface="Wingdings"/>
              </a:rPr>
              <a:t>  </a:t>
            </a:r>
            <a:r>
              <a:rPr lang="en-AU" sz="4400" b="1" dirty="0">
                <a:solidFill>
                  <a:srgbClr val="0F4BEB">
                    <a:lumMod val="75000"/>
                  </a:srgbClr>
                </a:solidFill>
                <a:latin typeface="Calibri" panose="020F0502020204030204" pitchFamily="34" charset="0"/>
                <a:cs typeface="Calibri" panose="020F0502020204030204" pitchFamily="34" charset="0"/>
              </a:rPr>
              <a:t>www.helps.uts.edu.au</a:t>
            </a:r>
            <a:endParaRPr lang="en-US" sz="4400" b="1" dirty="0">
              <a:solidFill>
                <a:srgbClr val="0F4BEB">
                  <a:lumMod val="75000"/>
                </a:srgbClr>
              </a:solidFill>
              <a:latin typeface="Calibri" panose="020F0502020204030204" pitchFamily="34" charset="0"/>
              <a:cs typeface="Calibri" panose="020F0502020204030204" pitchFamily="34" charset="0"/>
            </a:endParaRPr>
          </a:p>
          <a:p>
            <a:endParaRPr lang="en-A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205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146" y="493315"/>
            <a:ext cx="10326658" cy="1000685"/>
          </a:xfrm>
        </p:spPr>
        <p:txBody>
          <a:bodyPr/>
          <a:lstStyle/>
          <a:p>
            <a:pPr algn="ctr"/>
            <a:r>
              <a:rPr lang="en-AU" sz="4400" b="1" dirty="0">
                <a:solidFill>
                  <a:schemeClr val="accent1">
                    <a:lumMod val="75000"/>
                  </a:schemeClr>
                </a:solidFill>
                <a:cs typeface="Calibri" panose="020F0502020204030204" pitchFamily="34" charset="0"/>
              </a:rPr>
              <a:t>Reading effectively</a:t>
            </a:r>
            <a:endParaRPr lang="en-AU" sz="4400" b="1" dirty="0">
              <a:solidFill>
                <a:schemeClr val="tx1"/>
              </a:solidFill>
              <a:cs typeface="Calibri" panose="020F0502020204030204" pitchFamily="34" charset="0"/>
            </a:endParaRPr>
          </a:p>
        </p:txBody>
      </p:sp>
      <p:sp>
        <p:nvSpPr>
          <p:cNvPr id="3" name="Text Placeholder 2"/>
          <p:cNvSpPr>
            <a:spLocks noGrp="1"/>
          </p:cNvSpPr>
          <p:nvPr>
            <p:ph type="body" idx="12"/>
          </p:nvPr>
        </p:nvSpPr>
        <p:spPr>
          <a:xfrm>
            <a:off x="1693335" y="1693332"/>
            <a:ext cx="9184996" cy="4194119"/>
          </a:xfrm>
        </p:spPr>
        <p:txBody>
          <a:bodyPr/>
          <a:lstStyle/>
          <a:p>
            <a:pPr marL="0" indent="0">
              <a:lnSpc>
                <a:spcPct val="150000"/>
              </a:lnSpc>
              <a:buNone/>
            </a:pPr>
            <a:r>
              <a:rPr lang="en-AU" sz="200" b="1" dirty="0">
                <a:solidFill>
                  <a:schemeClr val="accent1">
                    <a:lumMod val="75000"/>
                  </a:schemeClr>
                </a:solidFill>
                <a:latin typeface="Calibri" panose="020F0502020204030204" pitchFamily="34" charset="0"/>
                <a:cs typeface="Calibri" panose="020F0502020204030204" pitchFamily="34" charset="0"/>
              </a:rPr>
              <a:t> </a:t>
            </a:r>
          </a:p>
          <a:p>
            <a:pPr marL="0" indent="0">
              <a:lnSpc>
                <a:spcPct val="150000"/>
              </a:lnSpc>
              <a:buNone/>
            </a:pPr>
            <a:r>
              <a:rPr lang="en-AU" sz="2800" b="1" dirty="0">
                <a:solidFill>
                  <a:schemeClr val="accent1">
                    <a:lumMod val="75000"/>
                  </a:schemeClr>
                </a:solidFill>
                <a:latin typeface="Calibri" panose="020F0502020204030204" pitchFamily="34" charset="0"/>
                <a:cs typeface="Calibri" panose="020F0502020204030204" pitchFamily="34" charset="0"/>
              </a:rPr>
              <a:t>1. </a:t>
            </a:r>
            <a:r>
              <a:rPr lang="en-AU" sz="2800" dirty="0">
                <a:solidFill>
                  <a:schemeClr val="accent1">
                    <a:lumMod val="75000"/>
                  </a:schemeClr>
                </a:solidFill>
                <a:latin typeface="Calibri" panose="020F0502020204030204" pitchFamily="34" charset="0"/>
                <a:cs typeface="Calibri" panose="020F0502020204030204" pitchFamily="34" charset="0"/>
              </a:rPr>
              <a:t>Find appropriate texts to use in your assignments</a:t>
            </a:r>
          </a:p>
          <a:p>
            <a:pPr>
              <a:lnSpc>
                <a:spcPct val="150000"/>
              </a:lnSpc>
            </a:pPr>
            <a:endParaRPr lang="en-AU" sz="200" dirty="0">
              <a:solidFill>
                <a:schemeClr val="accent1">
                  <a:lumMod val="75000"/>
                </a:schemeClr>
              </a:solidFill>
              <a:latin typeface="Calibri" panose="020F0502020204030204" pitchFamily="34" charset="0"/>
              <a:cs typeface="Calibri" panose="020F0502020204030204" pitchFamily="34" charset="0"/>
            </a:endParaRPr>
          </a:p>
          <a:p>
            <a:pPr marL="0" indent="0">
              <a:lnSpc>
                <a:spcPct val="150000"/>
              </a:lnSpc>
              <a:buNone/>
            </a:pPr>
            <a:r>
              <a:rPr lang="en-AU" sz="2800" b="1" dirty="0">
                <a:solidFill>
                  <a:schemeClr val="accent1">
                    <a:lumMod val="75000"/>
                  </a:schemeClr>
                </a:solidFill>
                <a:latin typeface="Calibri" panose="020F0502020204030204" pitchFamily="34" charset="0"/>
                <a:cs typeface="Calibri" panose="020F0502020204030204" pitchFamily="34" charset="0"/>
              </a:rPr>
              <a:t>2. </a:t>
            </a:r>
            <a:r>
              <a:rPr lang="en-AU" sz="2800" dirty="0">
                <a:solidFill>
                  <a:schemeClr val="accent1">
                    <a:lumMod val="75000"/>
                  </a:schemeClr>
                </a:solidFill>
                <a:latin typeface="Calibri" panose="020F0502020204030204" pitchFamily="34" charset="0"/>
                <a:cs typeface="Calibri" panose="020F0502020204030204" pitchFamily="34" charset="0"/>
              </a:rPr>
              <a:t>Have a clear purpose for your reading</a:t>
            </a:r>
          </a:p>
          <a:p>
            <a:pPr>
              <a:lnSpc>
                <a:spcPct val="150000"/>
              </a:lnSpc>
            </a:pPr>
            <a:endParaRPr lang="en-AU" sz="200" dirty="0">
              <a:solidFill>
                <a:schemeClr val="accent1">
                  <a:lumMod val="75000"/>
                </a:schemeClr>
              </a:solidFill>
              <a:latin typeface="Calibri" panose="020F0502020204030204" pitchFamily="34" charset="0"/>
              <a:cs typeface="Calibri" panose="020F0502020204030204" pitchFamily="34" charset="0"/>
            </a:endParaRPr>
          </a:p>
          <a:p>
            <a:pPr marL="0" indent="0">
              <a:lnSpc>
                <a:spcPct val="150000"/>
              </a:lnSpc>
              <a:buNone/>
            </a:pPr>
            <a:r>
              <a:rPr lang="en-AU" sz="2800" b="1" dirty="0">
                <a:solidFill>
                  <a:schemeClr val="accent1">
                    <a:lumMod val="75000"/>
                  </a:schemeClr>
                </a:solidFill>
                <a:latin typeface="Calibri" panose="020F0502020204030204" pitchFamily="34" charset="0"/>
                <a:cs typeface="Calibri" panose="020F0502020204030204" pitchFamily="34" charset="0"/>
              </a:rPr>
              <a:t>3. </a:t>
            </a:r>
            <a:r>
              <a:rPr lang="en-AU" sz="2800" dirty="0">
                <a:solidFill>
                  <a:schemeClr val="accent1">
                    <a:lumMod val="75000"/>
                  </a:schemeClr>
                </a:solidFill>
                <a:latin typeface="Calibri" panose="020F0502020204030204" pitchFamily="34" charset="0"/>
                <a:cs typeface="Calibri" panose="020F0502020204030204" pitchFamily="34" charset="0"/>
              </a:rPr>
              <a:t>Use good reading strategies</a:t>
            </a:r>
          </a:p>
          <a:p>
            <a:pPr>
              <a:lnSpc>
                <a:spcPct val="150000"/>
              </a:lnSpc>
            </a:pPr>
            <a:endParaRPr lang="en-AU" sz="200" dirty="0">
              <a:solidFill>
                <a:schemeClr val="accent1">
                  <a:lumMod val="75000"/>
                </a:schemeClr>
              </a:solidFill>
              <a:latin typeface="Calibri" panose="020F0502020204030204" pitchFamily="34" charset="0"/>
              <a:cs typeface="Calibri" panose="020F0502020204030204" pitchFamily="34" charset="0"/>
            </a:endParaRPr>
          </a:p>
          <a:p>
            <a:pPr marL="0" indent="0">
              <a:lnSpc>
                <a:spcPct val="150000"/>
              </a:lnSpc>
              <a:buNone/>
            </a:pPr>
            <a:r>
              <a:rPr lang="en-AU" sz="2800" b="1" dirty="0">
                <a:solidFill>
                  <a:schemeClr val="accent1">
                    <a:lumMod val="75000"/>
                  </a:schemeClr>
                </a:solidFill>
                <a:latin typeface="Calibri" panose="020F0502020204030204" pitchFamily="34" charset="0"/>
                <a:cs typeface="Calibri" panose="020F0502020204030204" pitchFamily="34" charset="0"/>
              </a:rPr>
              <a:t>4. </a:t>
            </a:r>
            <a:r>
              <a:rPr lang="en-AU" sz="2800" dirty="0">
                <a:solidFill>
                  <a:schemeClr val="accent1">
                    <a:lumMod val="75000"/>
                  </a:schemeClr>
                </a:solidFill>
                <a:latin typeface="Calibri" panose="020F0502020204030204" pitchFamily="34" charset="0"/>
                <a:cs typeface="Calibri" panose="020F0502020204030204" pitchFamily="34" charset="0"/>
              </a:rPr>
              <a:t>Take notes of key points</a:t>
            </a:r>
          </a:p>
          <a:p>
            <a:pPr marL="0" indent="0">
              <a:lnSpc>
                <a:spcPct val="150000"/>
              </a:lnSpc>
              <a:buNone/>
            </a:pPr>
            <a:endParaRPr lang="en-AU"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777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dirty="0"/>
              <a:t>UTS HELPS</a:t>
            </a:r>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rPr>
              <a:t>  </a:t>
            </a:r>
            <a:r>
              <a:rPr lang="en-US" sz="3800" b="1" dirty="0">
                <a:latin typeface="Calibri"/>
                <a:ea typeface="ＭＳ Ｐゴシック" charset="0"/>
                <a:cs typeface="Calibri"/>
              </a:rPr>
              <a:t>9514 9733</a:t>
            </a: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 </a:t>
            </a:r>
            <a:r>
              <a:rPr lang="en-US" sz="3800" dirty="0">
                <a:latin typeface="Calibri"/>
                <a:ea typeface="ＭＳ Ｐゴシック" charset="0"/>
                <a:cs typeface="Calibri"/>
                <a:sym typeface="Wingdings"/>
              </a:rPr>
              <a:t>  </a:t>
            </a:r>
            <a:r>
              <a:rPr lang="en-US" sz="3800" b="1" dirty="0">
                <a:latin typeface="Calibri"/>
                <a:ea typeface="ＭＳ Ｐゴシック" charset="0"/>
                <a:cs typeface="Calibri"/>
              </a:rPr>
              <a:t>helps@uts.edu.au</a:t>
            </a:r>
            <a:endParaRPr lang="en-AU" sz="3800" b="1" dirty="0">
              <a:latin typeface="Calibri"/>
              <a:ea typeface="ＭＳ Ｐゴシック" charset="0"/>
            </a:endParaRP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sym typeface="Wingdings"/>
              </a:rPr>
              <a:t>  </a:t>
            </a:r>
            <a:r>
              <a:rPr lang="en-AU" sz="3800" b="1" dirty="0">
                <a:latin typeface="Calibri"/>
                <a:ea typeface="ＭＳ Ｐゴシック" charset="0"/>
              </a:rPr>
              <a:t>www.helps.uts.edu.au</a:t>
            </a:r>
            <a:endParaRPr lang="en-US" sz="3800" b="1" dirty="0">
              <a:latin typeface="Calibri"/>
              <a:ea typeface="ＭＳ Ｐゴシック" charset="0"/>
            </a:endParaRPr>
          </a:p>
          <a:p>
            <a:r>
              <a:rPr lang="en-AU" dirty="0"/>
              <a:t>.</a:t>
            </a:r>
          </a:p>
        </p:txBody>
      </p:sp>
    </p:spTree>
    <p:extLst>
      <p:ext uri="{BB962C8B-B14F-4D97-AF65-F5344CB8AC3E}">
        <p14:creationId xmlns:p14="http://schemas.microsoft.com/office/powerpoint/2010/main" val="259743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146" y="493315"/>
            <a:ext cx="10326658" cy="1000685"/>
          </a:xfrm>
        </p:spPr>
        <p:txBody>
          <a:bodyPr/>
          <a:lstStyle/>
          <a:p>
            <a:pPr algn="ctr"/>
            <a:r>
              <a:rPr lang="en-AU" sz="4400" b="1" dirty="0">
                <a:solidFill>
                  <a:schemeClr val="accent1">
                    <a:lumMod val="75000"/>
                  </a:schemeClr>
                </a:solidFill>
                <a:cs typeface="Calibri" panose="020F0502020204030204" pitchFamily="34" charset="0"/>
              </a:rPr>
              <a:t>Reading effectively</a:t>
            </a:r>
            <a:endParaRPr lang="en-AU" sz="4400" b="1" dirty="0">
              <a:solidFill>
                <a:schemeClr val="tx1"/>
              </a:solidFill>
              <a:cs typeface="Calibri" panose="020F0502020204030204" pitchFamily="34" charset="0"/>
            </a:endParaRPr>
          </a:p>
        </p:txBody>
      </p:sp>
      <p:sp>
        <p:nvSpPr>
          <p:cNvPr id="3" name="Text Placeholder 2"/>
          <p:cNvSpPr>
            <a:spLocks noGrp="1"/>
          </p:cNvSpPr>
          <p:nvPr>
            <p:ph type="body" idx="12"/>
          </p:nvPr>
        </p:nvSpPr>
        <p:spPr>
          <a:xfrm>
            <a:off x="1648542" y="1727198"/>
            <a:ext cx="9184996" cy="3821585"/>
          </a:xfrm>
        </p:spPr>
        <p:txBody>
          <a:bodyPr vert="horz" lIns="91440" tIns="45720" rIns="91440" bIns="45720" rtlCol="0" anchor="t">
            <a:noAutofit/>
          </a:bodyPr>
          <a:lstStyle/>
          <a:p>
            <a:pPr marL="0" indent="0">
              <a:lnSpc>
                <a:spcPct val="150000"/>
              </a:lnSpc>
              <a:buNone/>
            </a:pPr>
            <a:r>
              <a:rPr lang="en-AU" sz="200" b="1" dirty="0">
                <a:solidFill>
                  <a:schemeClr val="accent1">
                    <a:lumMod val="75000"/>
                  </a:schemeClr>
                </a:solidFill>
                <a:latin typeface="Calibri" panose="020F0502020204030204" pitchFamily="34" charset="0"/>
                <a:cs typeface="Calibri" panose="020F0502020204030204" pitchFamily="34" charset="0"/>
              </a:rPr>
              <a:t> </a:t>
            </a:r>
          </a:p>
          <a:p>
            <a:pPr marL="0" indent="0">
              <a:lnSpc>
                <a:spcPct val="150000"/>
              </a:lnSpc>
              <a:buNone/>
            </a:pPr>
            <a:r>
              <a:rPr lang="en-AU" sz="2800" b="1" dirty="0">
                <a:solidFill>
                  <a:schemeClr val="accent1">
                    <a:lumMod val="75000"/>
                  </a:schemeClr>
                </a:solidFill>
                <a:latin typeface="Calibri" panose="020F0502020204030204" pitchFamily="34" charset="0"/>
                <a:cs typeface="Calibri" panose="020F0502020204030204" pitchFamily="34" charset="0"/>
              </a:rPr>
              <a:t>1. Find appropriate texts to use in your assignments</a:t>
            </a:r>
          </a:p>
          <a:p>
            <a:pPr marL="269875" indent="-269875">
              <a:lnSpc>
                <a:spcPct val="150000"/>
              </a:lnSpc>
            </a:pPr>
            <a:endParaRPr lang="en-AU" sz="200" dirty="0">
              <a:solidFill>
                <a:schemeClr val="accent1">
                  <a:lumMod val="75000"/>
                </a:schemeClr>
              </a:solidFill>
              <a:latin typeface="Calibri" panose="020F0502020204030204" pitchFamily="34" charset="0"/>
              <a:cs typeface="Calibri" panose="020F0502020204030204" pitchFamily="34" charset="0"/>
            </a:endParaRPr>
          </a:p>
          <a:p>
            <a:pPr marL="0" indent="0">
              <a:lnSpc>
                <a:spcPct val="150000"/>
              </a:lnSpc>
              <a:buNone/>
            </a:pPr>
            <a:r>
              <a:rPr lang="en-AU" sz="2800" dirty="0">
                <a:solidFill>
                  <a:schemeClr val="tx2">
                    <a:lumMod val="50000"/>
                    <a:lumOff val="50000"/>
                  </a:schemeClr>
                </a:solidFill>
                <a:latin typeface="Calibri" panose="020F0502020204030204" pitchFamily="34" charset="0"/>
                <a:cs typeface="Calibri" panose="020F0502020204030204" pitchFamily="34" charset="0"/>
              </a:rPr>
              <a:t>2. Have a clear purpose for your reading</a:t>
            </a:r>
          </a:p>
          <a:p>
            <a:pPr marL="269875" indent="-269875">
              <a:lnSpc>
                <a:spcPct val="150000"/>
              </a:lnSpc>
            </a:pPr>
            <a:endParaRPr lang="en-AU" sz="200" dirty="0">
              <a:solidFill>
                <a:schemeClr val="tx2">
                  <a:lumMod val="50000"/>
                  <a:lumOff val="50000"/>
                </a:schemeClr>
              </a:solidFill>
              <a:latin typeface="Calibri" panose="020F0502020204030204" pitchFamily="34" charset="0"/>
              <a:cs typeface="Calibri" panose="020F0502020204030204" pitchFamily="34" charset="0"/>
            </a:endParaRPr>
          </a:p>
          <a:p>
            <a:pPr marL="0" indent="0">
              <a:lnSpc>
                <a:spcPct val="150000"/>
              </a:lnSpc>
              <a:buNone/>
            </a:pPr>
            <a:r>
              <a:rPr lang="en-AU" sz="2800" dirty="0">
                <a:solidFill>
                  <a:schemeClr val="tx2">
                    <a:lumMod val="50000"/>
                    <a:lumOff val="50000"/>
                  </a:schemeClr>
                </a:solidFill>
                <a:latin typeface="Calibri" panose="020F0502020204030204" pitchFamily="34" charset="0"/>
                <a:cs typeface="Calibri" panose="020F0502020204030204" pitchFamily="34" charset="0"/>
              </a:rPr>
              <a:t>3. Use good reading strategies</a:t>
            </a:r>
          </a:p>
          <a:p>
            <a:pPr marL="269875" indent="-269875">
              <a:lnSpc>
                <a:spcPct val="150000"/>
              </a:lnSpc>
            </a:pPr>
            <a:endParaRPr lang="en-AU" sz="200" dirty="0">
              <a:solidFill>
                <a:schemeClr val="tx2">
                  <a:lumMod val="50000"/>
                  <a:lumOff val="50000"/>
                </a:schemeClr>
              </a:solidFill>
              <a:latin typeface="Calibri" panose="020F0502020204030204" pitchFamily="34" charset="0"/>
              <a:cs typeface="Calibri" panose="020F0502020204030204" pitchFamily="34" charset="0"/>
            </a:endParaRPr>
          </a:p>
          <a:p>
            <a:pPr marL="0" indent="0">
              <a:lnSpc>
                <a:spcPct val="150000"/>
              </a:lnSpc>
              <a:buNone/>
            </a:pPr>
            <a:r>
              <a:rPr lang="en-AU" sz="2800" dirty="0">
                <a:solidFill>
                  <a:schemeClr val="tx2">
                    <a:lumMod val="50000"/>
                    <a:lumOff val="50000"/>
                  </a:schemeClr>
                </a:solidFill>
                <a:latin typeface="Calibri" panose="020F0502020204030204" pitchFamily="34" charset="0"/>
                <a:cs typeface="Calibri" panose="020F0502020204030204" pitchFamily="34" charset="0"/>
              </a:rPr>
              <a:t>4. Take notes of key points</a:t>
            </a:r>
          </a:p>
          <a:p>
            <a:pPr marL="0" indent="0">
              <a:lnSpc>
                <a:spcPct val="150000"/>
              </a:lnSpc>
              <a:buNone/>
            </a:pPr>
            <a:endParaRPr lang="en-AU"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2479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400" y="215629"/>
            <a:ext cx="7907867" cy="533870"/>
          </a:xfrm>
        </p:spPr>
        <p:txBody>
          <a:bodyPr/>
          <a:lstStyle/>
          <a:p>
            <a:pPr algn="ctr"/>
            <a:r>
              <a:rPr lang="en-AU" sz="4400" b="1" dirty="0">
                <a:solidFill>
                  <a:schemeClr val="accent1">
                    <a:lumMod val="75000"/>
                  </a:schemeClr>
                </a:solidFill>
                <a:cs typeface="Calibri" panose="020F0502020204030204" pitchFamily="34" charset="0"/>
              </a:rPr>
              <a:t>How to do C.R.A.P. research</a:t>
            </a:r>
          </a:p>
        </p:txBody>
      </p:sp>
      <p:sp>
        <p:nvSpPr>
          <p:cNvPr id="5" name="Text Placeholder 3"/>
          <p:cNvSpPr txBox="1">
            <a:spLocks/>
          </p:cNvSpPr>
          <p:nvPr/>
        </p:nvSpPr>
        <p:spPr>
          <a:xfrm>
            <a:off x="6548997" y="1233667"/>
            <a:ext cx="5759116" cy="2249891"/>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lnSpc>
                <a:spcPct val="150000"/>
              </a:lnSpc>
              <a:buFont typeface="Arial" panose="020B0604020202020204" pitchFamily="34" charset="0"/>
              <a:buNone/>
            </a:pPr>
            <a:r>
              <a:rPr lang="en-AU" sz="3200" b="1" dirty="0">
                <a:solidFill>
                  <a:srgbClr val="0070C0"/>
                </a:solidFill>
                <a:latin typeface="Calibri" panose="020F0502020204030204" pitchFamily="34" charset="0"/>
                <a:cs typeface="Calibri" panose="020F0502020204030204" pitchFamily="34" charset="0"/>
              </a:rPr>
              <a:t>Authority</a:t>
            </a:r>
          </a:p>
          <a:p>
            <a:r>
              <a:rPr lang="en-AU" sz="2800" i="1" dirty="0">
                <a:latin typeface="Calibri" panose="020F0502020204030204" pitchFamily="34" charset="0"/>
                <a:cs typeface="Calibri" panose="020F0502020204030204" pitchFamily="34" charset="0"/>
              </a:rPr>
              <a:t>Who is the creator?</a:t>
            </a:r>
          </a:p>
          <a:p>
            <a:r>
              <a:rPr lang="en-AU" sz="2800" i="1" dirty="0">
                <a:latin typeface="Calibri" panose="020F0502020204030204" pitchFamily="34" charset="0"/>
                <a:cs typeface="Calibri" panose="020F0502020204030204" pitchFamily="34" charset="0"/>
              </a:rPr>
              <a:t>What are their credentials?</a:t>
            </a:r>
            <a:endParaRPr lang="en-AU" sz="1800" dirty="0">
              <a:latin typeface="Calibri" panose="020F0502020204030204" pitchFamily="34" charset="0"/>
              <a:cs typeface="Calibri" panose="020F0502020204030204" pitchFamily="34" charset="0"/>
            </a:endParaRPr>
          </a:p>
          <a:p>
            <a:pPr>
              <a:lnSpc>
                <a:spcPct val="150000"/>
              </a:lnSpc>
            </a:pPr>
            <a:endParaRPr lang="en-AU" sz="1800" dirty="0">
              <a:latin typeface="Calibri" panose="020F0502020204030204" pitchFamily="34" charset="0"/>
              <a:cs typeface="Calibri" panose="020F0502020204030204" pitchFamily="34" charset="0"/>
            </a:endParaRPr>
          </a:p>
        </p:txBody>
      </p:sp>
      <p:sp>
        <p:nvSpPr>
          <p:cNvPr id="6" name="Text Placeholder 3"/>
          <p:cNvSpPr txBox="1">
            <a:spLocks/>
          </p:cNvSpPr>
          <p:nvPr/>
        </p:nvSpPr>
        <p:spPr>
          <a:xfrm>
            <a:off x="294406" y="3433577"/>
            <a:ext cx="6024082" cy="4762154"/>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lnSpc>
                <a:spcPct val="150000"/>
              </a:lnSpc>
              <a:buFont typeface="Arial" panose="020B0604020202020204" pitchFamily="34" charset="0"/>
              <a:buNone/>
            </a:pPr>
            <a:r>
              <a:rPr lang="en-AU" sz="3200" b="1" dirty="0">
                <a:solidFill>
                  <a:srgbClr val="0070C0"/>
                </a:solidFill>
                <a:latin typeface="Calibri" panose="020F0502020204030204" pitchFamily="34" charset="0"/>
                <a:cs typeface="Calibri" panose="020F0502020204030204" pitchFamily="34" charset="0"/>
              </a:rPr>
              <a:t>Reliability</a:t>
            </a:r>
          </a:p>
          <a:p>
            <a:r>
              <a:rPr lang="en-AU" sz="2800" i="1" dirty="0">
                <a:latin typeface="Calibri" panose="020F0502020204030204" pitchFamily="34" charset="0"/>
                <a:cs typeface="Calibri" panose="020F0502020204030204" pitchFamily="34" charset="0"/>
              </a:rPr>
              <a:t>What kind of information is included?</a:t>
            </a:r>
          </a:p>
          <a:p>
            <a:r>
              <a:rPr lang="en-AU" sz="2800" i="1" dirty="0">
                <a:latin typeface="Calibri" panose="020F0502020204030204" pitchFamily="34" charset="0"/>
                <a:cs typeface="Calibri" panose="020F0502020204030204" pitchFamily="34" charset="0"/>
              </a:rPr>
              <a:t>Does it include references or sources for information?</a:t>
            </a:r>
          </a:p>
          <a:p>
            <a:pPr>
              <a:lnSpc>
                <a:spcPct val="150000"/>
              </a:lnSpc>
            </a:pPr>
            <a:endParaRPr lang="en-AU" sz="1800" dirty="0">
              <a:latin typeface="Calibri" panose="020F0502020204030204" pitchFamily="34" charset="0"/>
              <a:cs typeface="Calibri" panose="020F0502020204030204" pitchFamily="34" charset="0"/>
            </a:endParaRPr>
          </a:p>
          <a:p>
            <a:pPr>
              <a:lnSpc>
                <a:spcPct val="150000"/>
              </a:lnSpc>
            </a:pPr>
            <a:endParaRPr lang="en-AU" sz="1800" dirty="0">
              <a:latin typeface="Calibri" panose="020F0502020204030204" pitchFamily="34" charset="0"/>
              <a:cs typeface="Calibri" panose="020F0502020204030204" pitchFamily="34" charset="0"/>
            </a:endParaRPr>
          </a:p>
        </p:txBody>
      </p:sp>
      <p:sp>
        <p:nvSpPr>
          <p:cNvPr id="7" name="Text Placeholder 3"/>
          <p:cNvSpPr txBox="1">
            <a:spLocks/>
          </p:cNvSpPr>
          <p:nvPr/>
        </p:nvSpPr>
        <p:spPr>
          <a:xfrm>
            <a:off x="6548997" y="3433426"/>
            <a:ext cx="5643003" cy="2728685"/>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lnSpc>
                <a:spcPct val="150000"/>
              </a:lnSpc>
              <a:buFont typeface="Arial" panose="020B0604020202020204" pitchFamily="34" charset="0"/>
              <a:buNone/>
            </a:pPr>
            <a:r>
              <a:rPr lang="en-AU" sz="3200" b="1" dirty="0">
                <a:solidFill>
                  <a:srgbClr val="0070C0"/>
                </a:solidFill>
                <a:latin typeface="Calibri" panose="020F0502020204030204" pitchFamily="34" charset="0"/>
                <a:cs typeface="Calibri" panose="020F0502020204030204" pitchFamily="34" charset="0"/>
              </a:rPr>
              <a:t>Purpose / Point of View</a:t>
            </a:r>
          </a:p>
          <a:p>
            <a:r>
              <a:rPr lang="en-AU" sz="2800" i="1" dirty="0">
                <a:latin typeface="Calibri" panose="020F0502020204030204" pitchFamily="34" charset="0"/>
                <a:cs typeface="Calibri" panose="020F0502020204030204" pitchFamily="34" charset="0"/>
              </a:rPr>
              <a:t>Is this fact or opinion? Is it biased?</a:t>
            </a:r>
          </a:p>
          <a:p>
            <a:r>
              <a:rPr lang="en-AU" sz="2800" i="1" dirty="0">
                <a:latin typeface="Calibri" panose="020F0502020204030204" pitchFamily="34" charset="0"/>
                <a:cs typeface="Calibri" panose="020F0502020204030204" pitchFamily="34" charset="0"/>
              </a:rPr>
              <a:t>What is the intent of the text      (e.g. to sell you something)?</a:t>
            </a:r>
          </a:p>
        </p:txBody>
      </p:sp>
      <p:sp>
        <p:nvSpPr>
          <p:cNvPr id="8" name="Text Placeholder 3"/>
          <p:cNvSpPr txBox="1">
            <a:spLocks/>
          </p:cNvSpPr>
          <p:nvPr/>
        </p:nvSpPr>
        <p:spPr>
          <a:xfrm>
            <a:off x="292305" y="1233667"/>
            <a:ext cx="6024082" cy="1979331"/>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lnSpc>
                <a:spcPct val="150000"/>
              </a:lnSpc>
              <a:buNone/>
            </a:pPr>
            <a:r>
              <a:rPr lang="en-AU" sz="3200" b="1" dirty="0">
                <a:solidFill>
                  <a:srgbClr val="0070C0"/>
                </a:solidFill>
                <a:latin typeface="Calibri" panose="020F0502020204030204" pitchFamily="34" charset="0"/>
                <a:cs typeface="Calibri" panose="020F0502020204030204" pitchFamily="34" charset="0"/>
              </a:rPr>
              <a:t>Currency</a:t>
            </a:r>
          </a:p>
          <a:p>
            <a:r>
              <a:rPr lang="en-AU" sz="2800" i="1" dirty="0">
                <a:latin typeface="Calibri" panose="020F0502020204030204" pitchFamily="34" charset="0"/>
                <a:cs typeface="Calibri" panose="020F0502020204030204" pitchFamily="34" charset="0"/>
              </a:rPr>
              <a:t>How recent is the information? </a:t>
            </a:r>
          </a:p>
          <a:p>
            <a:endParaRPr lang="en-AU" sz="2800" i="1" dirty="0">
              <a:latin typeface="Calibri" panose="020F0502020204030204" pitchFamily="34" charset="0"/>
              <a:cs typeface="Calibri" panose="020F0502020204030204" pitchFamily="34" charset="0"/>
            </a:endParaRPr>
          </a:p>
          <a:p>
            <a:pPr>
              <a:lnSpc>
                <a:spcPct val="150000"/>
              </a:lnSpc>
            </a:pPr>
            <a:endParaRPr lang="en-AU" sz="1800" dirty="0">
              <a:latin typeface="Calibri" panose="020F0502020204030204" pitchFamily="34" charset="0"/>
              <a:cs typeface="Calibri" panose="020F0502020204030204" pitchFamily="34" charset="0"/>
            </a:endParaRPr>
          </a:p>
          <a:p>
            <a:pPr>
              <a:lnSpc>
                <a:spcPct val="150000"/>
              </a:lnSpc>
            </a:pPr>
            <a:endParaRPr lang="en-AU" sz="1800" dirty="0">
              <a:latin typeface="Calibri" panose="020F0502020204030204" pitchFamily="34" charset="0"/>
              <a:cs typeface="Calibri" panose="020F0502020204030204" pitchFamily="34" charset="0"/>
            </a:endParaRPr>
          </a:p>
        </p:txBody>
      </p:sp>
      <p:sp>
        <p:nvSpPr>
          <p:cNvPr id="9"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76565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3940B1-0881-4E08-B737-EB6312E00B7F}"/>
              </a:ext>
            </a:extLst>
          </p:cNvPr>
          <p:cNvSpPr/>
          <p:nvPr/>
        </p:nvSpPr>
        <p:spPr>
          <a:xfrm>
            <a:off x="577517" y="1700808"/>
            <a:ext cx="11004884" cy="4634795"/>
          </a:xfrm>
          <a:prstGeom prst="rect">
            <a:avLst/>
          </a:prstGeom>
        </p:spPr>
        <p:txBody>
          <a:bodyPr wrap="square">
            <a:spAutoFit/>
          </a:bodyPr>
          <a:lstStyle/>
          <a:p>
            <a:pPr>
              <a:lnSpc>
                <a:spcPct val="80000"/>
              </a:lnSpc>
            </a:pPr>
            <a:r>
              <a:rPr lang="en-US" altLang="en-US" sz="3600" b="1" dirty="0">
                <a:solidFill>
                  <a:schemeClr val="accent1">
                    <a:lumMod val="50000"/>
                  </a:schemeClr>
                </a:solidFill>
                <a:latin typeface="Calibri" pitchFamily="34" charset="0"/>
                <a:ea typeface="ＭＳ Ｐゴシック" pitchFamily="34" charset="-128"/>
                <a:cs typeface="Century Gothic" pitchFamily="34" charset="0"/>
              </a:rPr>
              <a:t>Look at the following sources:</a:t>
            </a:r>
          </a:p>
          <a:p>
            <a:pPr>
              <a:lnSpc>
                <a:spcPct val="80000"/>
              </a:lnSpc>
            </a:pPr>
            <a:endParaRPr lang="en-US" altLang="en-US" sz="5400" b="1" dirty="0">
              <a:solidFill>
                <a:schemeClr val="accent1">
                  <a:lumMod val="50000"/>
                </a:schemeClr>
              </a:solidFill>
              <a:latin typeface="Calibri" pitchFamily="34" charset="0"/>
              <a:ea typeface="ＭＳ Ｐゴシック" pitchFamily="34" charset="-128"/>
              <a:cs typeface="Century Gothic" pitchFamily="34" charset="0"/>
            </a:endParaRPr>
          </a:p>
          <a:p>
            <a:pPr marL="457200" indent="-457200">
              <a:lnSpc>
                <a:spcPct val="80000"/>
              </a:lnSpc>
              <a:buFont typeface="Arial" panose="020B0604020202020204" pitchFamily="34" charset="0"/>
              <a:buChar char="•"/>
            </a:pPr>
            <a:r>
              <a:rPr lang="en-AU" sz="2800" dirty="0">
                <a:hlinkClick r:id="rId3"/>
              </a:rPr>
              <a:t>https://www.trueeducationpartnerships.com/schools/science-of-learning-six-strategies/</a:t>
            </a:r>
            <a:endParaRPr lang="en-AU" sz="2800" dirty="0"/>
          </a:p>
          <a:p>
            <a:pPr marL="457200" indent="-457200">
              <a:lnSpc>
                <a:spcPct val="80000"/>
              </a:lnSpc>
              <a:buFont typeface="Arial" panose="020B0604020202020204" pitchFamily="34" charset="0"/>
              <a:buChar char="•"/>
            </a:pPr>
            <a:endParaRPr lang="en-AU" sz="2800" dirty="0"/>
          </a:p>
          <a:p>
            <a:pPr marL="457200" indent="-457200">
              <a:lnSpc>
                <a:spcPct val="80000"/>
              </a:lnSpc>
              <a:buFont typeface="Arial" panose="020B0604020202020204" pitchFamily="34" charset="0"/>
              <a:buChar char="•"/>
            </a:pPr>
            <a:endParaRPr lang="en-AU" sz="4400" dirty="0"/>
          </a:p>
          <a:p>
            <a:pPr marL="457200" indent="-457200">
              <a:lnSpc>
                <a:spcPct val="80000"/>
              </a:lnSpc>
              <a:buFont typeface="Arial" panose="020B0604020202020204" pitchFamily="34" charset="0"/>
              <a:buChar char="•"/>
            </a:pPr>
            <a:r>
              <a:rPr lang="en-AU" sz="2800" dirty="0">
                <a:hlinkClick r:id="rId4"/>
              </a:rPr>
              <a:t>https://srcd-onlinelibrary-wiley-com.ezproxy.lib.uts.edu.au/doi/full/10.1111/cdev.13393</a:t>
            </a:r>
            <a:endParaRPr lang="en-AU" sz="2800" dirty="0"/>
          </a:p>
          <a:p>
            <a:pPr>
              <a:lnSpc>
                <a:spcPct val="80000"/>
              </a:lnSpc>
            </a:pPr>
            <a:endParaRPr lang="en-AU" sz="2800" dirty="0"/>
          </a:p>
          <a:p>
            <a:pPr marL="457200" indent="-457200">
              <a:lnSpc>
                <a:spcPct val="80000"/>
              </a:lnSpc>
              <a:buFont typeface="Arial" panose="020B0604020202020204" pitchFamily="34" charset="0"/>
              <a:buChar char="•"/>
            </a:pPr>
            <a:endParaRPr lang="en-AU" sz="2800" dirty="0"/>
          </a:p>
          <a:p>
            <a:pPr>
              <a:lnSpc>
                <a:spcPct val="80000"/>
              </a:lnSpc>
            </a:pPr>
            <a:endParaRPr lang="en-US" altLang="en-US" sz="2667" b="1" dirty="0">
              <a:solidFill>
                <a:schemeClr val="accent1">
                  <a:lumMod val="50000"/>
                </a:schemeClr>
              </a:solidFill>
              <a:latin typeface="Calibri" pitchFamily="34" charset="0"/>
              <a:ea typeface="ＭＳ Ｐゴシック" pitchFamily="34" charset="-128"/>
              <a:cs typeface="Century Gothic" pitchFamily="34" charset="0"/>
            </a:endParaRPr>
          </a:p>
          <a:p>
            <a:pPr>
              <a:lnSpc>
                <a:spcPct val="80000"/>
              </a:lnSpc>
              <a:buFont typeface="Arial" charset="0"/>
              <a:buNone/>
            </a:pPr>
            <a:endParaRPr lang="en-AU" altLang="en-US" sz="1200" dirty="0">
              <a:solidFill>
                <a:schemeClr val="accent1">
                  <a:lumMod val="50000"/>
                </a:schemeClr>
              </a:solidFill>
              <a:latin typeface="Calibri" pitchFamily="34" charset="0"/>
              <a:ea typeface="ＭＳ Ｐゴシック" pitchFamily="34" charset="-128"/>
              <a:cs typeface="Century Gothic" pitchFamily="34" charset="0"/>
            </a:endParaRPr>
          </a:p>
        </p:txBody>
      </p:sp>
      <p:sp>
        <p:nvSpPr>
          <p:cNvPr id="2" name="TextBox 1"/>
          <p:cNvSpPr txBox="1"/>
          <p:nvPr/>
        </p:nvSpPr>
        <p:spPr>
          <a:xfrm>
            <a:off x="5005137" y="449179"/>
            <a:ext cx="2181726" cy="1046440"/>
          </a:xfrm>
          <a:prstGeom prst="rect">
            <a:avLst/>
          </a:prstGeom>
          <a:noFill/>
        </p:spPr>
        <p:txBody>
          <a:bodyPr wrap="square" rtlCol="0">
            <a:spAutoFit/>
          </a:bodyPr>
          <a:lstStyle/>
          <a:p>
            <a:r>
              <a:rPr lang="en-US" altLang="en-US" sz="4400" b="1" dirty="0">
                <a:solidFill>
                  <a:schemeClr val="accent6"/>
                </a:solidFill>
                <a:latin typeface="Calibri" pitchFamily="34" charset="0"/>
                <a:ea typeface="ＭＳ Ｐゴシック" pitchFamily="34" charset="-128"/>
                <a:cs typeface="Century Gothic" pitchFamily="34" charset="0"/>
              </a:rPr>
              <a:t>Activity</a:t>
            </a:r>
          </a:p>
          <a:p>
            <a:endParaRPr lang="en-AU" dirty="0"/>
          </a:p>
        </p:txBody>
      </p:sp>
    </p:spTree>
    <p:extLst>
      <p:ext uri="{BB962C8B-B14F-4D97-AF65-F5344CB8AC3E}">
        <p14:creationId xmlns:p14="http://schemas.microsoft.com/office/powerpoint/2010/main" val="4245773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146" y="493315"/>
            <a:ext cx="10326658" cy="1000685"/>
          </a:xfrm>
        </p:spPr>
        <p:txBody>
          <a:bodyPr/>
          <a:lstStyle/>
          <a:p>
            <a:pPr algn="ctr"/>
            <a:r>
              <a:rPr lang="en-AU" sz="4400" b="1" dirty="0">
                <a:solidFill>
                  <a:schemeClr val="accent1">
                    <a:lumMod val="75000"/>
                  </a:schemeClr>
                </a:solidFill>
                <a:cs typeface="Calibri" panose="020F0502020204030204" pitchFamily="34" charset="0"/>
              </a:rPr>
              <a:t>Reading effectively</a:t>
            </a:r>
            <a:endParaRPr lang="en-AU" sz="4400" b="1" dirty="0">
              <a:solidFill>
                <a:schemeClr val="tx1"/>
              </a:solidFill>
              <a:cs typeface="Calibri" panose="020F0502020204030204" pitchFamily="34" charset="0"/>
            </a:endParaRPr>
          </a:p>
        </p:txBody>
      </p:sp>
      <p:sp>
        <p:nvSpPr>
          <p:cNvPr id="3" name="Text Placeholder 2"/>
          <p:cNvSpPr>
            <a:spLocks noGrp="1"/>
          </p:cNvSpPr>
          <p:nvPr>
            <p:ph type="body" idx="12"/>
          </p:nvPr>
        </p:nvSpPr>
        <p:spPr>
          <a:xfrm>
            <a:off x="1659468" y="1879598"/>
            <a:ext cx="9184996" cy="4211052"/>
          </a:xfrm>
        </p:spPr>
        <p:txBody>
          <a:bodyPr/>
          <a:lstStyle/>
          <a:p>
            <a:pPr marL="0" indent="0">
              <a:lnSpc>
                <a:spcPct val="150000"/>
              </a:lnSpc>
              <a:buNone/>
            </a:pPr>
            <a:r>
              <a:rPr lang="en-AU" sz="2800" dirty="0">
                <a:solidFill>
                  <a:schemeClr val="tx2">
                    <a:lumMod val="50000"/>
                    <a:lumOff val="50000"/>
                  </a:schemeClr>
                </a:solidFill>
                <a:latin typeface="Calibri" panose="020F0502020204030204" pitchFamily="34" charset="0"/>
                <a:cs typeface="Calibri" panose="020F0502020204030204" pitchFamily="34" charset="0"/>
              </a:rPr>
              <a:t>1. Find appropriate texts to use in your assignments</a:t>
            </a:r>
          </a:p>
          <a:p>
            <a:pPr>
              <a:lnSpc>
                <a:spcPct val="150000"/>
              </a:lnSpc>
            </a:pPr>
            <a:endParaRPr lang="en-AU" sz="200" dirty="0">
              <a:solidFill>
                <a:schemeClr val="accent1">
                  <a:lumMod val="75000"/>
                </a:schemeClr>
              </a:solidFill>
              <a:latin typeface="Calibri" panose="020F0502020204030204" pitchFamily="34" charset="0"/>
              <a:cs typeface="Calibri" panose="020F0502020204030204" pitchFamily="34" charset="0"/>
            </a:endParaRPr>
          </a:p>
          <a:p>
            <a:pPr marL="0" indent="0">
              <a:lnSpc>
                <a:spcPct val="150000"/>
              </a:lnSpc>
              <a:buNone/>
            </a:pPr>
            <a:r>
              <a:rPr lang="en-AU" sz="2800" b="1" dirty="0">
                <a:solidFill>
                  <a:schemeClr val="accent1">
                    <a:lumMod val="75000"/>
                  </a:schemeClr>
                </a:solidFill>
                <a:latin typeface="Calibri" panose="020F0502020204030204" pitchFamily="34" charset="0"/>
                <a:cs typeface="Calibri" panose="020F0502020204030204" pitchFamily="34" charset="0"/>
              </a:rPr>
              <a:t>2. Have a clear purpose for your reading</a:t>
            </a:r>
          </a:p>
          <a:p>
            <a:pPr>
              <a:lnSpc>
                <a:spcPct val="150000"/>
              </a:lnSpc>
            </a:pPr>
            <a:endParaRPr lang="en-AU" sz="200" dirty="0">
              <a:solidFill>
                <a:schemeClr val="tx2">
                  <a:lumMod val="50000"/>
                  <a:lumOff val="50000"/>
                </a:schemeClr>
              </a:solidFill>
              <a:latin typeface="Calibri" panose="020F0502020204030204" pitchFamily="34" charset="0"/>
              <a:cs typeface="Calibri" panose="020F0502020204030204" pitchFamily="34" charset="0"/>
            </a:endParaRPr>
          </a:p>
          <a:p>
            <a:pPr marL="0" indent="0">
              <a:lnSpc>
                <a:spcPct val="150000"/>
              </a:lnSpc>
              <a:buNone/>
            </a:pPr>
            <a:r>
              <a:rPr lang="en-AU" sz="2800" dirty="0">
                <a:solidFill>
                  <a:schemeClr val="tx2">
                    <a:lumMod val="50000"/>
                    <a:lumOff val="50000"/>
                  </a:schemeClr>
                </a:solidFill>
                <a:latin typeface="Calibri" panose="020F0502020204030204" pitchFamily="34" charset="0"/>
                <a:cs typeface="Calibri" panose="020F0502020204030204" pitchFamily="34" charset="0"/>
              </a:rPr>
              <a:t>3. Use good reading strategies</a:t>
            </a:r>
          </a:p>
          <a:p>
            <a:pPr>
              <a:lnSpc>
                <a:spcPct val="150000"/>
              </a:lnSpc>
            </a:pPr>
            <a:endParaRPr lang="en-AU" sz="200" dirty="0">
              <a:solidFill>
                <a:schemeClr val="tx2">
                  <a:lumMod val="50000"/>
                  <a:lumOff val="50000"/>
                </a:schemeClr>
              </a:solidFill>
              <a:latin typeface="Calibri" panose="020F0502020204030204" pitchFamily="34" charset="0"/>
              <a:cs typeface="Calibri" panose="020F0502020204030204" pitchFamily="34" charset="0"/>
            </a:endParaRPr>
          </a:p>
          <a:p>
            <a:pPr marL="0" indent="0">
              <a:lnSpc>
                <a:spcPct val="150000"/>
              </a:lnSpc>
              <a:buNone/>
            </a:pPr>
            <a:r>
              <a:rPr lang="en-AU" sz="2800" dirty="0">
                <a:solidFill>
                  <a:schemeClr val="tx2">
                    <a:lumMod val="50000"/>
                    <a:lumOff val="50000"/>
                  </a:schemeClr>
                </a:solidFill>
                <a:latin typeface="Calibri" panose="020F0502020204030204" pitchFamily="34" charset="0"/>
                <a:cs typeface="Calibri" panose="020F0502020204030204" pitchFamily="34" charset="0"/>
              </a:rPr>
              <a:t>4. Take notes of key points</a:t>
            </a:r>
          </a:p>
          <a:p>
            <a:pPr marL="0" indent="0">
              <a:lnSpc>
                <a:spcPct val="150000"/>
              </a:lnSpc>
              <a:buNone/>
            </a:pPr>
            <a:endParaRPr lang="en-AU"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7023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610" y="491562"/>
            <a:ext cx="10326658" cy="1000685"/>
          </a:xfrm>
        </p:spPr>
        <p:txBody>
          <a:bodyPr/>
          <a:lstStyle/>
          <a:p>
            <a:pPr algn="ctr"/>
            <a:r>
              <a:rPr lang="en-AU" sz="4400" b="1" dirty="0">
                <a:solidFill>
                  <a:schemeClr val="accent1">
                    <a:lumMod val="75000"/>
                  </a:schemeClr>
                </a:solidFill>
                <a:cs typeface="Calibri"/>
              </a:rPr>
              <a:t>Before You Read</a:t>
            </a:r>
          </a:p>
        </p:txBody>
      </p:sp>
      <p:sp>
        <p:nvSpPr>
          <p:cNvPr id="3" name="Text Placeholder 2"/>
          <p:cNvSpPr>
            <a:spLocks noGrp="1"/>
          </p:cNvSpPr>
          <p:nvPr>
            <p:ph type="body" idx="12"/>
          </p:nvPr>
        </p:nvSpPr>
        <p:spPr>
          <a:xfrm>
            <a:off x="1110011" y="1794933"/>
            <a:ext cx="10216609" cy="4251885"/>
          </a:xfrm>
        </p:spPr>
        <p:txBody>
          <a:bodyPr/>
          <a:lstStyle/>
          <a:p>
            <a:pPr>
              <a:lnSpc>
                <a:spcPct val="150000"/>
              </a:lnSpc>
            </a:pPr>
            <a:r>
              <a:rPr lang="en-AU" sz="2800" dirty="0">
                <a:solidFill>
                  <a:schemeClr val="accent1">
                    <a:lumMod val="75000"/>
                  </a:schemeClr>
                </a:solidFill>
                <a:latin typeface="Calibri" panose="020F0502020204030204" pitchFamily="34" charset="0"/>
                <a:cs typeface="Calibri" panose="020F0502020204030204" pitchFamily="34" charset="0"/>
              </a:rPr>
              <a:t>How much of the text looks relevant to your purpose and how?</a:t>
            </a:r>
          </a:p>
          <a:p>
            <a:pPr marL="0" indent="0">
              <a:lnSpc>
                <a:spcPct val="150000"/>
              </a:lnSpc>
              <a:buNone/>
            </a:pPr>
            <a:r>
              <a:rPr lang="en-AU" sz="2800" dirty="0">
                <a:solidFill>
                  <a:schemeClr val="accent1">
                    <a:lumMod val="75000"/>
                  </a:schemeClr>
                </a:solidFill>
                <a:latin typeface="Calibri" panose="020F0502020204030204" pitchFamily="34" charset="0"/>
                <a:cs typeface="Calibri" panose="020F0502020204030204" pitchFamily="34" charset="0"/>
              </a:rPr>
              <a:t>	- Helping you understand a concept?</a:t>
            </a:r>
          </a:p>
          <a:p>
            <a:pPr marL="0" indent="0">
              <a:lnSpc>
                <a:spcPct val="150000"/>
              </a:lnSpc>
              <a:buNone/>
            </a:pPr>
            <a:r>
              <a:rPr lang="en-AU" sz="2800" dirty="0">
                <a:solidFill>
                  <a:schemeClr val="accent1">
                    <a:lumMod val="75000"/>
                  </a:schemeClr>
                </a:solidFill>
                <a:latin typeface="Calibri" panose="020F0502020204030204" pitchFamily="34" charset="0"/>
                <a:cs typeface="Calibri" panose="020F0502020204030204" pitchFamily="34" charset="0"/>
              </a:rPr>
              <a:t>	- Providing a different perspective on the topic?</a:t>
            </a:r>
          </a:p>
          <a:p>
            <a:pPr marL="0" indent="0">
              <a:lnSpc>
                <a:spcPct val="150000"/>
              </a:lnSpc>
              <a:buNone/>
            </a:pPr>
            <a:r>
              <a:rPr lang="en-AU" sz="2800" dirty="0">
                <a:solidFill>
                  <a:schemeClr val="accent1">
                    <a:lumMod val="75000"/>
                  </a:schemeClr>
                </a:solidFill>
                <a:latin typeface="Calibri" panose="020F0502020204030204" pitchFamily="34" charset="0"/>
                <a:cs typeface="Calibri" panose="020F0502020204030204" pitchFamily="34" charset="0"/>
              </a:rPr>
              <a:t>	- Providing evidence to support your argument?</a:t>
            </a:r>
          </a:p>
          <a:p>
            <a:pPr>
              <a:lnSpc>
                <a:spcPct val="150000"/>
              </a:lnSpc>
            </a:pPr>
            <a:endParaRPr lang="en-AU"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21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246" y="487190"/>
            <a:ext cx="10326658" cy="1000685"/>
          </a:xfrm>
        </p:spPr>
        <p:txBody>
          <a:bodyPr/>
          <a:lstStyle/>
          <a:p>
            <a:pPr algn="ctr"/>
            <a:r>
              <a:rPr lang="en-AU" sz="4400" b="1" dirty="0">
                <a:solidFill>
                  <a:schemeClr val="accent1">
                    <a:lumMod val="75000"/>
                  </a:schemeClr>
                </a:solidFill>
                <a:cs typeface="Calibri"/>
              </a:rPr>
              <a:t>Before You Read</a:t>
            </a:r>
          </a:p>
        </p:txBody>
      </p:sp>
      <p:sp>
        <p:nvSpPr>
          <p:cNvPr id="3" name="Text Placeholder 2"/>
          <p:cNvSpPr>
            <a:spLocks noGrp="1"/>
          </p:cNvSpPr>
          <p:nvPr>
            <p:ph type="body" idx="12"/>
          </p:nvPr>
        </p:nvSpPr>
        <p:spPr>
          <a:xfrm>
            <a:off x="829519" y="1770635"/>
            <a:ext cx="10556111" cy="3098277"/>
          </a:xfrm>
          <a:solidFill>
            <a:schemeClr val="tx2">
              <a:lumMod val="10000"/>
              <a:lumOff val="90000"/>
            </a:schemeClr>
          </a:solidFill>
        </p:spPr>
        <p:txBody>
          <a:bodyPr vert="horz" lIns="91440" tIns="45720" rIns="91440" bIns="45720" rtlCol="0" anchor="t">
            <a:noAutofit/>
          </a:bodyPr>
          <a:lstStyle/>
          <a:p>
            <a:pPr marL="0" indent="0" algn="ctr">
              <a:lnSpc>
                <a:spcPct val="150000"/>
              </a:lnSpc>
              <a:buNone/>
            </a:pPr>
            <a:r>
              <a:rPr lang="en-AU" sz="3400" b="1" dirty="0">
                <a:solidFill>
                  <a:schemeClr val="accent1">
                    <a:lumMod val="75000"/>
                  </a:schemeClr>
                </a:solidFill>
                <a:latin typeface="Calibri"/>
                <a:cs typeface="Calibri"/>
              </a:rPr>
              <a:t>Reading course readings</a:t>
            </a:r>
            <a:endParaRPr lang="en-AU" sz="3400" b="1" dirty="0">
              <a:solidFill>
                <a:schemeClr val="accent1">
                  <a:lumMod val="75000"/>
                </a:schemeClr>
              </a:solidFill>
              <a:latin typeface="Calibri" panose="020F0502020204030204" pitchFamily="34" charset="0"/>
              <a:cs typeface="Calibri" panose="020F0502020204030204" pitchFamily="34" charset="0"/>
            </a:endParaRPr>
          </a:p>
          <a:p>
            <a:pPr>
              <a:buFontTx/>
              <a:buChar char="-"/>
            </a:pPr>
            <a:r>
              <a:rPr lang="en-AU" sz="2800" dirty="0">
                <a:solidFill>
                  <a:schemeClr val="accent1">
                    <a:lumMod val="75000"/>
                  </a:schemeClr>
                </a:solidFill>
                <a:latin typeface="Calibri"/>
                <a:cs typeface="Calibri"/>
              </a:rPr>
              <a:t>Read through your lecture notes for anything related to this topic.</a:t>
            </a:r>
          </a:p>
          <a:p>
            <a:pPr>
              <a:buFontTx/>
              <a:buChar char="-"/>
            </a:pPr>
            <a:endParaRPr lang="en-AU" sz="1800" dirty="0">
              <a:solidFill>
                <a:schemeClr val="accent1">
                  <a:lumMod val="75000"/>
                </a:schemeClr>
              </a:solidFill>
              <a:latin typeface="Calibri"/>
              <a:cs typeface="Calibri"/>
            </a:endParaRPr>
          </a:p>
          <a:p>
            <a:pPr marL="0" indent="0">
              <a:buNone/>
            </a:pPr>
            <a:r>
              <a:rPr lang="en-AU" sz="2800" dirty="0">
                <a:solidFill>
                  <a:schemeClr val="accent1">
                    <a:lumMod val="75000"/>
                  </a:schemeClr>
                </a:solidFill>
                <a:latin typeface="Calibri"/>
                <a:cs typeface="Calibri"/>
              </a:rPr>
              <a:t>- Think about what you already know about this topic from classes, other readings or your own experience.</a:t>
            </a:r>
          </a:p>
          <a:p>
            <a:pPr marL="269875" indent="-269875">
              <a:lnSpc>
                <a:spcPct val="150000"/>
              </a:lnSpc>
            </a:pPr>
            <a:endParaRPr lang="en-AU"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56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12" ma:contentTypeDescription="Create a new document." ma:contentTypeScope="" ma:versionID="c5bfd6b6944418cb2b3fc47847a249dc">
  <xsd:schema xmlns:xsd="http://www.w3.org/2001/XMLSchema" xmlns:xs="http://www.w3.org/2001/XMLSchema" xmlns:p="http://schemas.microsoft.com/office/2006/metadata/properties" xmlns:ns2="cff5b4fd-eec2-4aff-a7f6-43c4ba3f6121" xmlns:ns3="ea32d570-4c40-4a20-9a55-39b056d39524" targetNamespace="http://schemas.microsoft.com/office/2006/metadata/properties" ma:root="true" ma:fieldsID="842062f123dde5e5bc6301ef76ad1566" ns2:_="" ns3:_="">
    <xsd:import namespace="cff5b4fd-eec2-4aff-a7f6-43c4ba3f6121"/>
    <xsd:import namespace="ea32d570-4c40-4a20-9a55-39b056d395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32d570-4c40-4a20-9a55-39b056d39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259CC8-3FB7-4966-A6D7-794DD424B3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f5b4fd-eec2-4aff-a7f6-43c4ba3f6121"/>
    <ds:schemaRef ds:uri="ea32d570-4c40-4a20-9a55-39b056d395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94E362-02AA-47BF-83B1-2582BE5E6ADC}">
  <ds:schemaRefs>
    <ds:schemaRef ds:uri="http://schemas.microsoft.com/sharepoint/v3/contenttype/forms"/>
  </ds:schemaRefs>
</ds:datastoreItem>
</file>

<file path=customXml/itemProps3.xml><?xml version="1.0" encoding="utf-8"?>
<ds:datastoreItem xmlns:ds="http://schemas.openxmlformats.org/officeDocument/2006/customXml" ds:itemID="{219EE994-B7A3-4637-95F4-AE563555ACC5}">
  <ds:schemaRefs>
    <ds:schemaRef ds:uri="ea32d570-4c40-4a20-9a55-39b056d39524"/>
    <ds:schemaRef ds:uri="http://www.w3.org/XML/1998/namespace"/>
    <ds:schemaRef ds:uri="cff5b4fd-eec2-4aff-a7f6-43c4ba3f6121"/>
    <ds:schemaRef ds:uri="http://purl.org/dc/elements/1.1/"/>
    <ds:schemaRef ds:uri="http://schemas.microsoft.com/office/2006/documentManagement/type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UTS Branded Templates PPT 16x9_B_FA</Template>
  <TotalTime>1252</TotalTime>
  <Words>2764</Words>
  <Application>Microsoft Office PowerPoint</Application>
  <PresentationFormat>Widescreen</PresentationFormat>
  <Paragraphs>370</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ＭＳ Ｐゴシック</vt:lpstr>
      <vt:lpstr>Arial</vt:lpstr>
      <vt:lpstr>Calibri</vt:lpstr>
      <vt:lpstr>Century Gothic</vt:lpstr>
      <vt:lpstr>Courier New</vt:lpstr>
      <vt:lpstr>Helvetica</vt:lpstr>
      <vt:lpstr>Wingdings</vt:lpstr>
      <vt:lpstr>Office Theme</vt:lpstr>
      <vt:lpstr>UTS HELPS</vt:lpstr>
      <vt:lpstr>Workshop Objectives  </vt:lpstr>
      <vt:lpstr>Reading effectively</vt:lpstr>
      <vt:lpstr>Reading effectively</vt:lpstr>
      <vt:lpstr>How to do C.R.A.P. research</vt:lpstr>
      <vt:lpstr>PowerPoint Presentation</vt:lpstr>
      <vt:lpstr>Reading effectively</vt:lpstr>
      <vt:lpstr>Before You Read</vt:lpstr>
      <vt:lpstr>Before You Read</vt:lpstr>
      <vt:lpstr>Before You Read</vt:lpstr>
      <vt:lpstr>Reading effectively</vt:lpstr>
      <vt:lpstr>Skimming</vt:lpstr>
      <vt:lpstr>Scanning</vt:lpstr>
      <vt:lpstr>Focused Reading</vt:lpstr>
      <vt:lpstr>Reading effectively</vt:lpstr>
      <vt:lpstr>Taking Effective Notes</vt:lpstr>
      <vt:lpstr>PowerPoint Presentation</vt:lpstr>
      <vt:lpstr>PowerPoint Presentation</vt:lpstr>
      <vt:lpstr>PowerPoint Presentation</vt:lpstr>
      <vt:lpstr>PowerPoint Presentation</vt:lpstr>
      <vt:lpstr>Annotating the Text</vt:lpstr>
      <vt:lpstr>PowerPoint Presentation</vt:lpstr>
      <vt:lpstr>PowerPoint Presentation</vt:lpstr>
      <vt:lpstr>PowerPoint Presentation</vt:lpstr>
      <vt:lpstr>Organising your Notes</vt:lpstr>
      <vt:lpstr>PowerPoint Presentation</vt:lpstr>
      <vt:lpstr>PowerPoint Presentation</vt:lpstr>
      <vt:lpstr>SUMMARY</vt:lpstr>
      <vt:lpstr>More Resources</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Joshua Dymock</cp:lastModifiedBy>
  <cp:revision>405</cp:revision>
  <dcterms:created xsi:type="dcterms:W3CDTF">2020-06-09T03:36:46Z</dcterms:created>
  <dcterms:modified xsi:type="dcterms:W3CDTF">2022-01-28T02:45:25Z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2021-02-23T05:11:22Z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b271a4d1-ce0d-4ff4-8e32-b31b4189366f</vt:lpwstr>
  </property>
  <property fmtid="{D5CDD505-2E9C-101B-9397-08002B2CF9AE}" pid="8" name="MSIP_Label_51a6c3db-1667-4f49-995a-8b9973972958_ContentBits">
    <vt:lpwstr>0</vt:lpwstr>
  </property>
  <property fmtid="{D5CDD505-2E9C-101B-9397-08002B2CF9AE}" pid="9" name="ContentTypeId">
    <vt:lpwstr>0x010100374BE6E496BC844FBBE6530EC51A1A1C</vt:lpwstr>
  </property>
</Properties>
</file>