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86" r:id="rId5"/>
    <p:sldId id="257" r:id="rId6"/>
    <p:sldId id="288" r:id="rId7"/>
    <p:sldId id="345" r:id="rId8"/>
    <p:sldId id="349" r:id="rId9"/>
    <p:sldId id="331" r:id="rId10"/>
    <p:sldId id="346" r:id="rId11"/>
    <p:sldId id="347" r:id="rId12"/>
    <p:sldId id="350" r:id="rId13"/>
    <p:sldId id="383" r:id="rId14"/>
    <p:sldId id="305" r:id="rId15"/>
    <p:sldId id="392" r:id="rId16"/>
    <p:sldId id="393" r:id="rId17"/>
    <p:sldId id="394" r:id="rId18"/>
    <p:sldId id="329" r:id="rId19"/>
    <p:sldId id="354" r:id="rId20"/>
    <p:sldId id="395" r:id="rId21"/>
    <p:sldId id="396" r:id="rId22"/>
    <p:sldId id="397" r:id="rId23"/>
    <p:sldId id="351" r:id="rId24"/>
    <p:sldId id="348" r:id="rId25"/>
    <p:sldId id="388" r:id="rId26"/>
    <p:sldId id="389" r:id="rId27"/>
    <p:sldId id="385" r:id="rId28"/>
    <p:sldId id="390" r:id="rId29"/>
    <p:sldId id="391" r:id="rId30"/>
    <p:sldId id="377" r:id="rId31"/>
    <p:sldId id="380" r:id="rId32"/>
    <p:sldId id="387" r:id="rId33"/>
    <p:sldId id="300" r:id="rId34"/>
    <p:sldId id="2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288"/>
            <p14:sldId id="345"/>
            <p14:sldId id="349"/>
            <p14:sldId id="331"/>
            <p14:sldId id="346"/>
            <p14:sldId id="347"/>
            <p14:sldId id="350"/>
            <p14:sldId id="383"/>
            <p14:sldId id="305"/>
            <p14:sldId id="392"/>
            <p14:sldId id="393"/>
            <p14:sldId id="394"/>
            <p14:sldId id="329"/>
            <p14:sldId id="354"/>
            <p14:sldId id="395"/>
            <p14:sldId id="396"/>
            <p14:sldId id="397"/>
            <p14:sldId id="351"/>
            <p14:sldId id="348"/>
            <p14:sldId id="388"/>
            <p14:sldId id="389"/>
            <p14:sldId id="385"/>
            <p14:sldId id="390"/>
            <p14:sldId id="391"/>
            <p14:sldId id="377"/>
            <p14:sldId id="380"/>
            <p14:sldId id="387"/>
            <p14:sldId id="300"/>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otir" initials="DS" lastIdx="40" clrIdx="0">
    <p:extLst>
      <p:ext uri="{19B8F6BF-5375-455C-9EA6-DF929625EA0E}">
        <p15:presenceInfo xmlns:p15="http://schemas.microsoft.com/office/powerpoint/2012/main" userId="S-1-5-21-3588706629-3798168970-822321252-343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613" autoAdjust="0"/>
  </p:normalViewPr>
  <p:slideViewPr>
    <p:cSldViewPr snapToGrid="0" snapToObjects="1">
      <p:cViewPr varScale="1">
        <p:scale>
          <a:sx n="48" d="100"/>
          <a:sy n="48" d="100"/>
        </p:scale>
        <p:origin x="1061"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Dymock" userId="13f47e97-7345-4721-a661-457face2c382" providerId="ADAL" clId="{458CCA7D-98DA-45B4-969B-0E3970E8B530}"/>
    <pc:docChg chg="undo custSel addSld delSld modSld sldOrd modSection">
      <pc:chgData name="Joshua Dymock" userId="13f47e97-7345-4721-a661-457face2c382" providerId="ADAL" clId="{458CCA7D-98DA-45B4-969B-0E3970E8B530}" dt="2021-12-22T04:40:30.596" v="3282" actId="20577"/>
      <pc:docMkLst>
        <pc:docMk/>
      </pc:docMkLst>
      <pc:sldChg chg="modTransition">
        <pc:chgData name="Joshua Dymock" userId="13f47e97-7345-4721-a661-457face2c382" providerId="ADAL" clId="{458CCA7D-98DA-45B4-969B-0E3970E8B530}" dt="2021-12-22T00:47:29.709" v="2709"/>
        <pc:sldMkLst>
          <pc:docMk/>
          <pc:sldMk cId="2306038167" sldId="257"/>
        </pc:sldMkLst>
      </pc:sldChg>
      <pc:sldChg chg="modTransition">
        <pc:chgData name="Joshua Dymock" userId="13f47e97-7345-4721-a661-457face2c382" providerId="ADAL" clId="{458CCA7D-98DA-45B4-969B-0E3970E8B530}" dt="2021-12-22T00:47:31.508" v="2710"/>
        <pc:sldMkLst>
          <pc:docMk/>
          <pc:sldMk cId="3457778015" sldId="288"/>
        </pc:sldMkLst>
      </pc:sldChg>
      <pc:sldChg chg="modTransition">
        <pc:chgData name="Joshua Dymock" userId="13f47e97-7345-4721-a661-457face2c382" providerId="ADAL" clId="{458CCA7D-98DA-45B4-969B-0E3970E8B530}" dt="2021-12-22T00:54:34.173" v="2758"/>
        <pc:sldMkLst>
          <pc:docMk/>
          <pc:sldMk cId="252205499" sldId="300"/>
        </pc:sldMkLst>
      </pc:sldChg>
      <pc:sldChg chg="modSp">
        <pc:chgData name="Joshua Dymock" userId="13f47e97-7345-4721-a661-457face2c382" providerId="ADAL" clId="{458CCA7D-98DA-45B4-969B-0E3970E8B530}" dt="2021-12-22T00:51:13.478" v="2729" actId="20577"/>
        <pc:sldMkLst>
          <pc:docMk/>
          <pc:sldMk cId="1355931577" sldId="305"/>
        </pc:sldMkLst>
        <pc:spChg chg="mod">
          <ac:chgData name="Joshua Dymock" userId="13f47e97-7345-4721-a661-457face2c382" providerId="ADAL" clId="{458CCA7D-98DA-45B4-969B-0E3970E8B530}" dt="2021-12-22T00:51:13.478" v="2729" actId="20577"/>
          <ac:spMkLst>
            <pc:docMk/>
            <pc:sldMk cId="1355931577" sldId="305"/>
            <ac:spMk id="2" creationId="{00000000-0000-0000-0000-000000000000}"/>
          </ac:spMkLst>
        </pc:spChg>
        <pc:spChg chg="mod">
          <ac:chgData name="Joshua Dymock" userId="13f47e97-7345-4721-a661-457face2c382" providerId="ADAL" clId="{458CCA7D-98DA-45B4-969B-0E3970E8B530}" dt="2021-12-21T03:12:15.391" v="1003" actId="123"/>
          <ac:spMkLst>
            <pc:docMk/>
            <pc:sldMk cId="1355931577" sldId="305"/>
            <ac:spMk id="3" creationId="{00000000-0000-0000-0000-000000000000}"/>
          </ac:spMkLst>
        </pc:spChg>
        <pc:spChg chg="mod">
          <ac:chgData name="Joshua Dymock" userId="13f47e97-7345-4721-a661-457face2c382" providerId="ADAL" clId="{458CCA7D-98DA-45B4-969B-0E3970E8B530}" dt="2021-12-21T03:12:10.595" v="1002" actId="1076"/>
          <ac:spMkLst>
            <pc:docMk/>
            <pc:sldMk cId="1355931577" sldId="305"/>
            <ac:spMk id="6" creationId="{00000000-0000-0000-0000-000000000000}"/>
          </ac:spMkLst>
        </pc:spChg>
      </pc:sldChg>
      <pc:sldChg chg="modSp ord modTransition">
        <pc:chgData name="Joshua Dymock" userId="13f47e97-7345-4721-a661-457face2c382" providerId="ADAL" clId="{458CCA7D-98DA-45B4-969B-0E3970E8B530}" dt="2021-12-22T00:59:15.611" v="2778"/>
        <pc:sldMkLst>
          <pc:docMk/>
          <pc:sldMk cId="2970825621" sldId="329"/>
        </pc:sldMkLst>
        <pc:spChg chg="mod">
          <ac:chgData name="Joshua Dymock" userId="13f47e97-7345-4721-a661-457face2c382" providerId="ADAL" clId="{458CCA7D-98DA-45B4-969B-0E3970E8B530}" dt="2021-12-21T03:12:27.650" v="1004" actId="1076"/>
          <ac:spMkLst>
            <pc:docMk/>
            <pc:sldMk cId="2970825621" sldId="329"/>
            <ac:spMk id="4" creationId="{00000000-0000-0000-0000-000000000000}"/>
          </ac:spMkLst>
        </pc:spChg>
      </pc:sldChg>
      <pc:sldChg chg="modSp add del ord">
        <pc:chgData name="Joshua Dymock" userId="13f47e97-7345-4721-a661-457face2c382" providerId="ADAL" clId="{458CCA7D-98DA-45B4-969B-0E3970E8B530}" dt="2021-12-21T03:30:58.759" v="1535" actId="2696"/>
        <pc:sldMkLst>
          <pc:docMk/>
          <pc:sldMk cId="1809287382" sldId="336"/>
        </pc:sldMkLst>
        <pc:spChg chg="mod">
          <ac:chgData name="Joshua Dymock" userId="13f47e97-7345-4721-a661-457face2c382" providerId="ADAL" clId="{458CCA7D-98DA-45B4-969B-0E3970E8B530}" dt="2021-12-21T02:51:23.718" v="966" actId="1076"/>
          <ac:spMkLst>
            <pc:docMk/>
            <pc:sldMk cId="1809287382" sldId="336"/>
            <ac:spMk id="2" creationId="{BCABA19E-33B0-F947-BDEA-076D6213E06B}"/>
          </ac:spMkLst>
        </pc:spChg>
        <pc:spChg chg="mod">
          <ac:chgData name="Joshua Dymock" userId="13f47e97-7345-4721-a661-457face2c382" providerId="ADAL" clId="{458CCA7D-98DA-45B4-969B-0E3970E8B530}" dt="2021-12-21T02:43:40.212" v="827" actId="207"/>
          <ac:spMkLst>
            <pc:docMk/>
            <pc:sldMk cId="1809287382" sldId="336"/>
            <ac:spMk id="5" creationId="{00000000-0000-0000-0000-000000000000}"/>
          </ac:spMkLst>
        </pc:spChg>
      </pc:sldChg>
      <pc:sldChg chg="add del">
        <pc:chgData name="Joshua Dymock" userId="13f47e97-7345-4721-a661-457face2c382" providerId="ADAL" clId="{458CCA7D-98DA-45B4-969B-0E3970E8B530}" dt="2021-12-21T02:47:06.138" v="884" actId="2696"/>
        <pc:sldMkLst>
          <pc:docMk/>
          <pc:sldMk cId="1527749036" sldId="337"/>
        </pc:sldMkLst>
      </pc:sldChg>
      <pc:sldChg chg="addSp delSp modSp ord modTransition setBg">
        <pc:chgData name="Joshua Dymock" userId="13f47e97-7345-4721-a661-457face2c382" providerId="ADAL" clId="{458CCA7D-98DA-45B4-969B-0E3970E8B530}" dt="2021-12-22T04:17:49.433" v="2868" actId="1036"/>
        <pc:sldMkLst>
          <pc:docMk/>
          <pc:sldMk cId="4245773603" sldId="346"/>
        </pc:sldMkLst>
        <pc:spChg chg="mod">
          <ac:chgData name="Joshua Dymock" userId="13f47e97-7345-4721-a661-457face2c382" providerId="ADAL" clId="{458CCA7D-98DA-45B4-969B-0E3970E8B530}" dt="2021-12-22T04:17:49.433" v="2868" actId="1036"/>
          <ac:spMkLst>
            <pc:docMk/>
            <pc:sldMk cId="4245773603" sldId="346"/>
            <ac:spMk id="2" creationId="{00000000-0000-0000-0000-000000000000}"/>
          </ac:spMkLst>
        </pc:spChg>
        <pc:spChg chg="del mod">
          <ac:chgData name="Joshua Dymock" userId="13f47e97-7345-4721-a661-457face2c382" providerId="ADAL" clId="{458CCA7D-98DA-45B4-969B-0E3970E8B530}" dt="2021-12-22T04:15:07.408" v="2844"/>
          <ac:spMkLst>
            <pc:docMk/>
            <pc:sldMk cId="4245773603" sldId="346"/>
            <ac:spMk id="6" creationId="{D43940B1-0881-4E08-B737-EB6312E00B7F}"/>
          </ac:spMkLst>
        </pc:spChg>
        <pc:picChg chg="add mod ord">
          <ac:chgData name="Joshua Dymock" userId="13f47e97-7345-4721-a661-457face2c382" providerId="ADAL" clId="{458CCA7D-98DA-45B4-969B-0E3970E8B530}" dt="2021-12-22T04:16:48.812" v="2861" actId="692"/>
          <ac:picMkLst>
            <pc:docMk/>
            <pc:sldMk cId="4245773603" sldId="346"/>
            <ac:picMk id="4" creationId="{EDA267B1-0F39-46E0-ADB1-82CDA1CD85DB}"/>
          </ac:picMkLst>
        </pc:picChg>
        <pc:picChg chg="add mod modCrop">
          <ac:chgData name="Joshua Dymock" userId="13f47e97-7345-4721-a661-457face2c382" providerId="ADAL" clId="{458CCA7D-98DA-45B4-969B-0E3970E8B530}" dt="2021-12-22T04:17:33.285" v="2862" actId="732"/>
          <ac:picMkLst>
            <pc:docMk/>
            <pc:sldMk cId="4245773603" sldId="346"/>
            <ac:picMk id="7" creationId="{81A2C59A-940B-4294-8FF6-FB5E549BB788}"/>
          </ac:picMkLst>
        </pc:picChg>
      </pc:sldChg>
      <pc:sldChg chg="addSp modSp">
        <pc:chgData name="Joshua Dymock" userId="13f47e97-7345-4721-a661-457face2c382" providerId="ADAL" clId="{458CCA7D-98DA-45B4-969B-0E3970E8B530}" dt="2021-12-22T04:19:26.695" v="2869"/>
        <pc:sldMkLst>
          <pc:docMk/>
          <pc:sldMk cId="3404457506" sldId="347"/>
        </pc:sldMkLst>
        <pc:spChg chg="mod">
          <ac:chgData name="Joshua Dymock" userId="13f47e97-7345-4721-a661-457face2c382" providerId="ADAL" clId="{458CCA7D-98DA-45B4-969B-0E3970E8B530}" dt="2021-12-22T00:56:28.657" v="2762" actId="20577"/>
          <ac:spMkLst>
            <pc:docMk/>
            <pc:sldMk cId="3404457506" sldId="347"/>
            <ac:spMk id="2" creationId="{D189FC29-5B3D-440A-A74F-5023896BABE4}"/>
          </ac:spMkLst>
        </pc:spChg>
        <pc:picChg chg="add mod">
          <ac:chgData name="Joshua Dymock" userId="13f47e97-7345-4721-a661-457face2c382" providerId="ADAL" clId="{458CCA7D-98DA-45B4-969B-0E3970E8B530}" dt="2021-12-22T04:19:26.695" v="2869"/>
          <ac:picMkLst>
            <pc:docMk/>
            <pc:sldMk cId="3404457506" sldId="347"/>
            <ac:picMk id="4" creationId="{73C803DA-2719-4598-87B0-303AD5C09BA0}"/>
          </ac:picMkLst>
        </pc:picChg>
      </pc:sldChg>
      <pc:sldChg chg="modSp ord modTransition modAnim">
        <pc:chgData name="Joshua Dymock" userId="13f47e97-7345-4721-a661-457face2c382" providerId="ADAL" clId="{458CCA7D-98DA-45B4-969B-0E3970E8B530}" dt="2021-12-21T02:40:55.335" v="825" actId="20577"/>
        <pc:sldMkLst>
          <pc:docMk/>
          <pc:sldMk cId="2529760106" sldId="348"/>
        </pc:sldMkLst>
        <pc:spChg chg="mod">
          <ac:chgData name="Joshua Dymock" userId="13f47e97-7345-4721-a661-457face2c382" providerId="ADAL" clId="{458CCA7D-98DA-45B4-969B-0E3970E8B530}" dt="2021-12-21T02:40:55.335" v="825" actId="20577"/>
          <ac:spMkLst>
            <pc:docMk/>
            <pc:sldMk cId="2529760106" sldId="348"/>
            <ac:spMk id="2" creationId="{1A8EA49B-D3CF-4BC2-A2E0-2490F4AFC36C}"/>
          </ac:spMkLst>
        </pc:spChg>
      </pc:sldChg>
      <pc:sldChg chg="del">
        <pc:chgData name="Joshua Dymock" userId="13f47e97-7345-4721-a661-457face2c382" providerId="ADAL" clId="{458CCA7D-98DA-45B4-969B-0E3970E8B530}" dt="2021-12-21T02:34:15.493" v="513" actId="2696"/>
        <pc:sldMkLst>
          <pc:docMk/>
          <pc:sldMk cId="3678594049" sldId="352"/>
        </pc:sldMkLst>
      </pc:sldChg>
      <pc:sldChg chg="delSp modSp modAnim">
        <pc:chgData name="Joshua Dymock" userId="13f47e97-7345-4721-a661-457face2c382" providerId="ADAL" clId="{458CCA7D-98DA-45B4-969B-0E3970E8B530}" dt="2021-12-22T02:43:08.326" v="2807"/>
        <pc:sldMkLst>
          <pc:docMk/>
          <pc:sldMk cId="2708543767" sldId="354"/>
        </pc:sldMkLst>
        <pc:graphicFrameChg chg="del modGraphic">
          <ac:chgData name="Joshua Dymock" userId="13f47e97-7345-4721-a661-457face2c382" providerId="ADAL" clId="{458CCA7D-98DA-45B4-969B-0E3970E8B530}" dt="2021-12-21T02:33:04.124" v="508"/>
          <ac:graphicFrameMkLst>
            <pc:docMk/>
            <pc:sldMk cId="2708543767" sldId="354"/>
            <ac:graphicFrameMk id="4" creationId="{00000000-0000-0000-0000-000000000000}"/>
          </ac:graphicFrameMkLst>
        </pc:graphicFrameChg>
        <pc:graphicFrameChg chg="del">
          <ac:chgData name="Joshua Dymock" userId="13f47e97-7345-4721-a661-457face2c382" providerId="ADAL" clId="{458CCA7D-98DA-45B4-969B-0E3970E8B530}" dt="2021-12-21T02:33:04.124" v="508"/>
          <ac:graphicFrameMkLst>
            <pc:docMk/>
            <pc:sldMk cId="2708543767" sldId="354"/>
            <ac:graphicFrameMk id="5" creationId="{00000000-0000-0000-0000-000000000000}"/>
          </ac:graphicFrameMkLst>
        </pc:graphicFrameChg>
        <pc:graphicFrameChg chg="mod modGraphic">
          <ac:chgData name="Joshua Dymock" userId="13f47e97-7345-4721-a661-457face2c382" providerId="ADAL" clId="{458CCA7D-98DA-45B4-969B-0E3970E8B530}" dt="2021-12-21T02:33:09.711" v="509" actId="1076"/>
          <ac:graphicFrameMkLst>
            <pc:docMk/>
            <pc:sldMk cId="2708543767" sldId="354"/>
            <ac:graphicFrameMk id="6" creationId="{00000000-0000-0000-0000-000000000000}"/>
          </ac:graphicFrameMkLst>
        </pc:graphicFrameChg>
        <pc:graphicFrameChg chg="del">
          <ac:chgData name="Joshua Dymock" userId="13f47e97-7345-4721-a661-457face2c382" providerId="ADAL" clId="{458CCA7D-98DA-45B4-969B-0E3970E8B530}" dt="2021-12-21T02:33:04.124" v="508"/>
          <ac:graphicFrameMkLst>
            <pc:docMk/>
            <pc:sldMk cId="2708543767" sldId="354"/>
            <ac:graphicFrameMk id="7" creationId="{00000000-0000-0000-0000-000000000000}"/>
          </ac:graphicFrameMkLst>
        </pc:graphicFrameChg>
      </pc:sldChg>
      <pc:sldChg chg="del">
        <pc:chgData name="Joshua Dymock" userId="13f47e97-7345-4721-a661-457face2c382" providerId="ADAL" clId="{458CCA7D-98DA-45B4-969B-0E3970E8B530}" dt="2021-12-21T02:23:32.954" v="1" actId="2696"/>
        <pc:sldMkLst>
          <pc:docMk/>
          <pc:sldMk cId="3617131758" sldId="355"/>
        </pc:sldMkLst>
      </pc:sldChg>
      <pc:sldChg chg="add del">
        <pc:chgData name="Joshua Dymock" userId="13f47e97-7345-4721-a661-457face2c382" providerId="ADAL" clId="{458CCA7D-98DA-45B4-969B-0E3970E8B530}" dt="2021-12-21T02:47:06.144" v="885" actId="2696"/>
        <pc:sldMkLst>
          <pc:docMk/>
          <pc:sldMk cId="2017143948" sldId="357"/>
        </pc:sldMkLst>
      </pc:sldChg>
      <pc:sldChg chg="del">
        <pc:chgData name="Joshua Dymock" userId="13f47e97-7345-4721-a661-457face2c382" providerId="ADAL" clId="{458CCA7D-98DA-45B4-969B-0E3970E8B530}" dt="2021-12-21T02:34:15.500" v="514" actId="2696"/>
        <pc:sldMkLst>
          <pc:docMk/>
          <pc:sldMk cId="2024257138" sldId="357"/>
        </pc:sldMkLst>
      </pc:sldChg>
      <pc:sldChg chg="del">
        <pc:chgData name="Joshua Dymock" userId="13f47e97-7345-4721-a661-457face2c382" providerId="ADAL" clId="{458CCA7D-98DA-45B4-969B-0E3970E8B530}" dt="2021-12-21T02:34:15.511" v="515" actId="2696"/>
        <pc:sldMkLst>
          <pc:docMk/>
          <pc:sldMk cId="3751217883" sldId="358"/>
        </pc:sldMkLst>
      </pc:sldChg>
      <pc:sldChg chg="add del">
        <pc:chgData name="Joshua Dymock" userId="13f47e97-7345-4721-a661-457face2c382" providerId="ADAL" clId="{458CCA7D-98DA-45B4-969B-0E3970E8B530}" dt="2021-12-21T02:47:06.153" v="886" actId="2696"/>
        <pc:sldMkLst>
          <pc:docMk/>
          <pc:sldMk cId="3989854749" sldId="358"/>
        </pc:sldMkLst>
      </pc:sldChg>
      <pc:sldChg chg="add del">
        <pc:chgData name="Joshua Dymock" userId="13f47e97-7345-4721-a661-457face2c382" providerId="ADAL" clId="{458CCA7D-98DA-45B4-969B-0E3970E8B530}" dt="2021-12-21T02:47:06.160" v="887" actId="2696"/>
        <pc:sldMkLst>
          <pc:docMk/>
          <pc:sldMk cId="669026096" sldId="359"/>
        </pc:sldMkLst>
      </pc:sldChg>
      <pc:sldChg chg="del">
        <pc:chgData name="Joshua Dymock" userId="13f47e97-7345-4721-a661-457face2c382" providerId="ADAL" clId="{458CCA7D-98DA-45B4-969B-0E3970E8B530}" dt="2021-12-21T02:34:15.482" v="512" actId="2696"/>
        <pc:sldMkLst>
          <pc:docMk/>
          <pc:sldMk cId="628339627" sldId="360"/>
        </pc:sldMkLst>
      </pc:sldChg>
      <pc:sldChg chg="add del">
        <pc:chgData name="Joshua Dymock" userId="13f47e97-7345-4721-a661-457face2c382" providerId="ADAL" clId="{458CCA7D-98DA-45B4-969B-0E3970E8B530}" dt="2021-12-21T02:47:06.173" v="888" actId="2696"/>
        <pc:sldMkLst>
          <pc:docMk/>
          <pc:sldMk cId="348712449" sldId="361"/>
        </pc:sldMkLst>
      </pc:sldChg>
      <pc:sldChg chg="del">
        <pc:chgData name="Joshua Dymock" userId="13f47e97-7345-4721-a661-457face2c382" providerId="ADAL" clId="{458CCA7D-98DA-45B4-969B-0E3970E8B530}" dt="2021-12-21T02:34:15.525" v="516" actId="2696"/>
        <pc:sldMkLst>
          <pc:docMk/>
          <pc:sldMk cId="2838981773" sldId="362"/>
        </pc:sldMkLst>
      </pc:sldChg>
      <pc:sldChg chg="del">
        <pc:chgData name="Joshua Dymock" userId="13f47e97-7345-4721-a661-457face2c382" providerId="ADAL" clId="{458CCA7D-98DA-45B4-969B-0E3970E8B530}" dt="2021-12-21T02:34:15.532" v="517" actId="2696"/>
        <pc:sldMkLst>
          <pc:docMk/>
          <pc:sldMk cId="3294620829" sldId="364"/>
        </pc:sldMkLst>
      </pc:sldChg>
      <pc:sldChg chg="modSp ord modTransition">
        <pc:chgData name="Joshua Dymock" userId="13f47e97-7345-4721-a661-457face2c382" providerId="ADAL" clId="{458CCA7D-98DA-45B4-969B-0E3970E8B530}" dt="2021-12-21T22:57:59.080" v="2708"/>
        <pc:sldMkLst>
          <pc:docMk/>
          <pc:sldMk cId="4158261173" sldId="365"/>
        </pc:sldMkLst>
        <pc:spChg chg="mod">
          <ac:chgData name="Joshua Dymock" userId="13f47e97-7345-4721-a661-457face2c382" providerId="ADAL" clId="{458CCA7D-98DA-45B4-969B-0E3970E8B530}" dt="2021-12-21T03:29:15.465" v="1531" actId="20577"/>
          <ac:spMkLst>
            <pc:docMk/>
            <pc:sldMk cId="4158261173" sldId="365"/>
            <ac:spMk id="2" creationId="{BCABA19E-33B0-F947-BDEA-076D6213E06B}"/>
          </ac:spMkLst>
        </pc:spChg>
      </pc:sldChg>
      <pc:sldChg chg="modSp ord modTransition">
        <pc:chgData name="Joshua Dymock" userId="13f47e97-7345-4721-a661-457face2c382" providerId="ADAL" clId="{458CCA7D-98DA-45B4-969B-0E3970E8B530}" dt="2021-12-21T22:57:59.080" v="2708"/>
        <pc:sldMkLst>
          <pc:docMk/>
          <pc:sldMk cId="1515564005" sldId="367"/>
        </pc:sldMkLst>
        <pc:spChg chg="mod">
          <ac:chgData name="Joshua Dymock" userId="13f47e97-7345-4721-a661-457face2c382" providerId="ADAL" clId="{458CCA7D-98DA-45B4-969B-0E3970E8B530}" dt="2021-12-21T03:53:22.152" v="2706" actId="2710"/>
          <ac:spMkLst>
            <pc:docMk/>
            <pc:sldMk cId="1515564005" sldId="367"/>
            <ac:spMk id="4" creationId="{289D28DE-8E75-F249-BBD8-82300AD8FA15}"/>
          </ac:spMkLst>
        </pc:spChg>
      </pc:sldChg>
      <pc:sldChg chg="modSp ord modTransition">
        <pc:chgData name="Joshua Dymock" userId="13f47e97-7345-4721-a661-457face2c382" providerId="ADAL" clId="{458CCA7D-98DA-45B4-969B-0E3970E8B530}" dt="2021-12-21T22:57:59.080" v="2708"/>
        <pc:sldMkLst>
          <pc:docMk/>
          <pc:sldMk cId="2950528110" sldId="368"/>
        </pc:sldMkLst>
        <pc:spChg chg="mod">
          <ac:chgData name="Joshua Dymock" userId="13f47e97-7345-4721-a661-457face2c382" providerId="ADAL" clId="{458CCA7D-98DA-45B4-969B-0E3970E8B530}" dt="2021-12-21T02:52:25.311" v="974" actId="20577"/>
          <ac:spMkLst>
            <pc:docMk/>
            <pc:sldMk cId="2950528110" sldId="368"/>
            <ac:spMk id="4" creationId="{289D28DE-8E75-F249-BBD8-82300AD8FA15}"/>
          </ac:spMkLst>
        </pc:spChg>
      </pc:sldChg>
      <pc:sldChg chg="modSp ord modTransition">
        <pc:chgData name="Joshua Dymock" userId="13f47e97-7345-4721-a661-457face2c382" providerId="ADAL" clId="{458CCA7D-98DA-45B4-969B-0E3970E8B530}" dt="2021-12-21T22:57:59.080" v="2708"/>
        <pc:sldMkLst>
          <pc:docMk/>
          <pc:sldMk cId="3636861946" sldId="370"/>
        </pc:sldMkLst>
        <pc:spChg chg="mod">
          <ac:chgData name="Joshua Dymock" userId="13f47e97-7345-4721-a661-457face2c382" providerId="ADAL" clId="{458CCA7D-98DA-45B4-969B-0E3970E8B530}" dt="2021-12-21T02:52:44.912" v="984" actId="20577"/>
          <ac:spMkLst>
            <pc:docMk/>
            <pc:sldMk cId="3636861946" sldId="370"/>
            <ac:spMk id="4" creationId="{289D28DE-8E75-F249-BBD8-82300AD8FA15}"/>
          </ac:spMkLst>
        </pc:spChg>
      </pc:sldChg>
      <pc:sldChg chg="modSp add del ord">
        <pc:chgData name="Joshua Dymock" userId="13f47e97-7345-4721-a661-457face2c382" providerId="ADAL" clId="{458CCA7D-98DA-45B4-969B-0E3970E8B530}" dt="2021-12-22T04:26:15.541" v="3270" actId="113"/>
        <pc:sldMkLst>
          <pc:docMk/>
          <pc:sldMk cId="2420384474" sldId="377"/>
        </pc:sldMkLst>
        <pc:spChg chg="mod">
          <ac:chgData name="Joshua Dymock" userId="13f47e97-7345-4721-a661-457face2c382" providerId="ADAL" clId="{458CCA7D-98DA-45B4-969B-0E3970E8B530}" dt="2021-12-22T00:54:02.559" v="2733" actId="113"/>
          <ac:spMkLst>
            <pc:docMk/>
            <pc:sldMk cId="2420384474" sldId="377"/>
            <ac:spMk id="2" creationId="{88C856A4-F1BB-5A42-A32C-2B4E8DD63CCD}"/>
          </ac:spMkLst>
        </pc:spChg>
        <pc:spChg chg="mod">
          <ac:chgData name="Joshua Dymock" userId="13f47e97-7345-4721-a661-457face2c382" providerId="ADAL" clId="{458CCA7D-98DA-45B4-969B-0E3970E8B530}" dt="2021-12-21T03:48:09.667" v="2388" actId="207"/>
          <ac:spMkLst>
            <pc:docMk/>
            <pc:sldMk cId="2420384474" sldId="377"/>
            <ac:spMk id="4" creationId="{3DF94A59-0B5F-2543-B22A-B2923BC8C202}"/>
          </ac:spMkLst>
        </pc:spChg>
        <pc:spChg chg="mod">
          <ac:chgData name="Joshua Dymock" userId="13f47e97-7345-4721-a661-457face2c382" providerId="ADAL" clId="{458CCA7D-98DA-45B4-969B-0E3970E8B530}" dt="2021-12-22T04:26:15.541" v="3270" actId="113"/>
          <ac:spMkLst>
            <pc:docMk/>
            <pc:sldMk cId="2420384474" sldId="377"/>
            <ac:spMk id="5" creationId="{88C856A4-F1BB-5A42-A32C-2B4E8DD63CCD}"/>
          </ac:spMkLst>
        </pc:spChg>
      </pc:sldChg>
      <pc:sldChg chg="ord modNotesTx">
        <pc:chgData name="Joshua Dymock" userId="13f47e97-7345-4721-a661-457face2c382" providerId="ADAL" clId="{458CCA7D-98DA-45B4-969B-0E3970E8B530}" dt="2021-12-21T03:31:53.230" v="1638" actId="113"/>
        <pc:sldMkLst>
          <pc:docMk/>
          <pc:sldMk cId="3768898067" sldId="380"/>
        </pc:sldMkLst>
      </pc:sldChg>
      <pc:sldChg chg="del">
        <pc:chgData name="Joshua Dymock" userId="13f47e97-7345-4721-a661-457face2c382" providerId="ADAL" clId="{458CCA7D-98DA-45B4-969B-0E3970E8B530}" dt="2021-12-21T02:34:15.476" v="511" actId="2696"/>
        <pc:sldMkLst>
          <pc:docMk/>
          <pc:sldMk cId="1194436808" sldId="381"/>
        </pc:sldMkLst>
      </pc:sldChg>
      <pc:sldChg chg="modSp ord modTransition">
        <pc:chgData name="Joshua Dymock" userId="13f47e97-7345-4721-a661-457face2c382" providerId="ADAL" clId="{458CCA7D-98DA-45B4-969B-0E3970E8B530}" dt="2021-12-21T22:57:59.080" v="2708"/>
        <pc:sldMkLst>
          <pc:docMk/>
          <pc:sldMk cId="4069803535" sldId="382"/>
        </pc:sldMkLst>
        <pc:spChg chg="mod">
          <ac:chgData name="Joshua Dymock" userId="13f47e97-7345-4721-a661-457face2c382" providerId="ADAL" clId="{458CCA7D-98DA-45B4-969B-0E3970E8B530}" dt="2021-12-21T02:52:57.447" v="992" actId="20577"/>
          <ac:spMkLst>
            <pc:docMk/>
            <pc:sldMk cId="4069803535" sldId="382"/>
            <ac:spMk id="4" creationId="{289D28DE-8E75-F249-BBD8-82300AD8FA15}"/>
          </ac:spMkLst>
        </pc:spChg>
      </pc:sldChg>
      <pc:sldChg chg="modSp ord modAnim">
        <pc:chgData name="Joshua Dymock" userId="13f47e97-7345-4721-a661-457face2c382" providerId="ADAL" clId="{458CCA7D-98DA-45B4-969B-0E3970E8B530}" dt="2021-12-22T04:40:30.596" v="3282" actId="20577"/>
        <pc:sldMkLst>
          <pc:docMk/>
          <pc:sldMk cId="3298165418" sldId="383"/>
        </pc:sldMkLst>
        <pc:spChg chg="mod">
          <ac:chgData name="Joshua Dymock" userId="13f47e97-7345-4721-a661-457face2c382" providerId="ADAL" clId="{458CCA7D-98DA-45B4-969B-0E3970E8B530}" dt="2021-12-22T04:40:30.596" v="3282" actId="20577"/>
          <ac:spMkLst>
            <pc:docMk/>
            <pc:sldMk cId="3298165418" sldId="383"/>
            <ac:spMk id="4" creationId="{00000000-0000-0000-0000-000000000000}"/>
          </ac:spMkLst>
        </pc:spChg>
      </pc:sldChg>
      <pc:sldChg chg="modSp ord">
        <pc:chgData name="Joshua Dymock" userId="13f47e97-7345-4721-a661-457face2c382" providerId="ADAL" clId="{458CCA7D-98DA-45B4-969B-0E3970E8B530}" dt="2021-12-21T03:46:21.604" v="2261" actId="20577"/>
        <pc:sldMkLst>
          <pc:docMk/>
          <pc:sldMk cId="835961982" sldId="385"/>
        </pc:sldMkLst>
        <pc:spChg chg="mod">
          <ac:chgData name="Joshua Dymock" userId="13f47e97-7345-4721-a661-457face2c382" providerId="ADAL" clId="{458CCA7D-98DA-45B4-969B-0E3970E8B530}" dt="2021-12-21T03:33:56.095" v="1706" actId="1035"/>
          <ac:spMkLst>
            <pc:docMk/>
            <pc:sldMk cId="835961982" sldId="385"/>
            <ac:spMk id="2" creationId="{88C856A4-F1BB-5A42-A32C-2B4E8DD63CCD}"/>
          </ac:spMkLst>
        </pc:spChg>
        <pc:spChg chg="mod">
          <ac:chgData name="Joshua Dymock" userId="13f47e97-7345-4721-a661-457face2c382" providerId="ADAL" clId="{458CCA7D-98DA-45B4-969B-0E3970E8B530}" dt="2021-12-21T03:21:46.327" v="1402" actId="20577"/>
          <ac:spMkLst>
            <pc:docMk/>
            <pc:sldMk cId="835961982" sldId="385"/>
            <ac:spMk id="4" creationId="{3DF94A59-0B5F-2543-B22A-B2923BC8C202}"/>
          </ac:spMkLst>
        </pc:spChg>
        <pc:spChg chg="mod">
          <ac:chgData name="Joshua Dymock" userId="13f47e97-7345-4721-a661-457face2c382" providerId="ADAL" clId="{458CCA7D-98DA-45B4-969B-0E3970E8B530}" dt="2021-12-21T03:46:21.604" v="2261" actId="20577"/>
          <ac:spMkLst>
            <pc:docMk/>
            <pc:sldMk cId="835961982" sldId="385"/>
            <ac:spMk id="5" creationId="{88C856A4-F1BB-5A42-A32C-2B4E8DD63CCD}"/>
          </ac:spMkLst>
        </pc:spChg>
      </pc:sldChg>
      <pc:sldChg chg="modSp del ord">
        <pc:chgData name="Joshua Dymock" userId="13f47e97-7345-4721-a661-457face2c382" providerId="ADAL" clId="{458CCA7D-98DA-45B4-969B-0E3970E8B530}" dt="2021-12-21T03:49:48.412" v="2448" actId="2696"/>
        <pc:sldMkLst>
          <pc:docMk/>
          <pc:sldMk cId="4174828515" sldId="386"/>
        </pc:sldMkLst>
        <pc:spChg chg="mod">
          <ac:chgData name="Joshua Dymock" userId="13f47e97-7345-4721-a661-457face2c382" providerId="ADAL" clId="{458CCA7D-98DA-45B4-969B-0E3970E8B530}" dt="2021-12-21T02:51:00.126" v="964" actId="1076"/>
          <ac:spMkLst>
            <pc:docMk/>
            <pc:sldMk cId="4174828515" sldId="386"/>
            <ac:spMk id="6" creationId="{88C856A4-F1BB-5A42-A32C-2B4E8DD63CCD}"/>
          </ac:spMkLst>
        </pc:spChg>
        <pc:spChg chg="mod">
          <ac:chgData name="Joshua Dymock" userId="13f47e97-7345-4721-a661-457face2c382" providerId="ADAL" clId="{458CCA7D-98DA-45B4-969B-0E3970E8B530}" dt="2021-12-21T02:50:18.396" v="942" actId="20577"/>
          <ac:spMkLst>
            <pc:docMk/>
            <pc:sldMk cId="4174828515" sldId="386"/>
            <ac:spMk id="8" creationId="{88C856A4-F1BB-5A42-A32C-2B4E8DD63CCD}"/>
          </ac:spMkLst>
        </pc:spChg>
      </pc:sldChg>
      <pc:sldChg chg="modTransition">
        <pc:chgData name="Joshua Dymock" userId="13f47e97-7345-4721-a661-457face2c382" providerId="ADAL" clId="{458CCA7D-98DA-45B4-969B-0E3970E8B530}" dt="2021-12-22T00:54:32.072" v="2757"/>
        <pc:sldMkLst>
          <pc:docMk/>
          <pc:sldMk cId="3991227229" sldId="387"/>
        </pc:sldMkLst>
      </pc:sldChg>
      <pc:sldChg chg="modSp add ord">
        <pc:chgData name="Joshua Dymock" userId="13f47e97-7345-4721-a661-457face2c382" providerId="ADAL" clId="{458CCA7D-98DA-45B4-969B-0E3970E8B530}" dt="2021-12-21T03:30:08.131" v="1532"/>
        <pc:sldMkLst>
          <pc:docMk/>
          <pc:sldMk cId="3709428718" sldId="388"/>
        </pc:sldMkLst>
        <pc:spChg chg="mod">
          <ac:chgData name="Joshua Dymock" userId="13f47e97-7345-4721-a661-457face2c382" providerId="ADAL" clId="{458CCA7D-98DA-45B4-969B-0E3970E8B530}" dt="2021-12-21T03:21:15.384" v="1384" actId="1035"/>
          <ac:spMkLst>
            <pc:docMk/>
            <pc:sldMk cId="3709428718" sldId="388"/>
            <ac:spMk id="2" creationId="{88C856A4-F1BB-5A42-A32C-2B4E8DD63CCD}"/>
          </ac:spMkLst>
        </pc:spChg>
        <pc:spChg chg="mod">
          <ac:chgData name="Joshua Dymock" userId="13f47e97-7345-4721-a661-457face2c382" providerId="ADAL" clId="{458CCA7D-98DA-45B4-969B-0E3970E8B530}" dt="2021-12-21T03:16:18.420" v="1099" actId="207"/>
          <ac:spMkLst>
            <pc:docMk/>
            <pc:sldMk cId="3709428718" sldId="388"/>
            <ac:spMk id="4" creationId="{3DF94A59-0B5F-2543-B22A-B2923BC8C202}"/>
          </ac:spMkLst>
        </pc:spChg>
        <pc:spChg chg="mod">
          <ac:chgData name="Joshua Dymock" userId="13f47e97-7345-4721-a661-457face2c382" providerId="ADAL" clId="{458CCA7D-98DA-45B4-969B-0E3970E8B530}" dt="2021-12-21T03:24:25.171" v="1526" actId="20577"/>
          <ac:spMkLst>
            <pc:docMk/>
            <pc:sldMk cId="3709428718" sldId="388"/>
            <ac:spMk id="5" creationId="{88C856A4-F1BB-5A42-A32C-2B4E8DD63CCD}"/>
          </ac:spMkLst>
        </pc:spChg>
      </pc:sldChg>
      <pc:sldChg chg="modSp add ord">
        <pc:chgData name="Joshua Dymock" userId="13f47e97-7345-4721-a661-457face2c382" providerId="ADAL" clId="{458CCA7D-98DA-45B4-969B-0E3970E8B530}" dt="2021-12-21T03:30:08.131" v="1532"/>
        <pc:sldMkLst>
          <pc:docMk/>
          <pc:sldMk cId="804695986" sldId="389"/>
        </pc:sldMkLst>
        <pc:spChg chg="mod">
          <ac:chgData name="Joshua Dymock" userId="13f47e97-7345-4721-a661-457face2c382" providerId="ADAL" clId="{458CCA7D-98DA-45B4-969B-0E3970E8B530}" dt="2021-12-21T03:21:29.522" v="1398" actId="1036"/>
          <ac:spMkLst>
            <pc:docMk/>
            <pc:sldMk cId="804695986" sldId="389"/>
            <ac:spMk id="2" creationId="{88C856A4-F1BB-5A42-A32C-2B4E8DD63CCD}"/>
          </ac:spMkLst>
        </pc:spChg>
        <pc:spChg chg="mod">
          <ac:chgData name="Joshua Dymock" userId="13f47e97-7345-4721-a661-457face2c382" providerId="ADAL" clId="{458CCA7D-98DA-45B4-969B-0E3970E8B530}" dt="2021-12-21T03:16:24.915" v="1100" actId="207"/>
          <ac:spMkLst>
            <pc:docMk/>
            <pc:sldMk cId="804695986" sldId="389"/>
            <ac:spMk id="4" creationId="{3DF94A59-0B5F-2543-B22A-B2923BC8C202}"/>
          </ac:spMkLst>
        </pc:spChg>
        <pc:spChg chg="mod">
          <ac:chgData name="Joshua Dymock" userId="13f47e97-7345-4721-a661-457face2c382" providerId="ADAL" clId="{458CCA7D-98DA-45B4-969B-0E3970E8B530}" dt="2021-12-21T03:19:46.239" v="1344" actId="14100"/>
          <ac:spMkLst>
            <pc:docMk/>
            <pc:sldMk cId="804695986" sldId="389"/>
            <ac:spMk id="5" creationId="{88C856A4-F1BB-5A42-A32C-2B4E8DD63CCD}"/>
          </ac:spMkLst>
        </pc:spChg>
      </pc:sldChg>
      <pc:sldChg chg="modSp add ord">
        <pc:chgData name="Joshua Dymock" userId="13f47e97-7345-4721-a661-457face2c382" providerId="ADAL" clId="{458CCA7D-98DA-45B4-969B-0E3970E8B530}" dt="2021-12-21T03:46:41.177" v="2264" actId="20577"/>
        <pc:sldMkLst>
          <pc:docMk/>
          <pc:sldMk cId="1485158429" sldId="390"/>
        </pc:sldMkLst>
        <pc:spChg chg="mod">
          <ac:chgData name="Joshua Dymock" userId="13f47e97-7345-4721-a661-457face2c382" providerId="ADAL" clId="{458CCA7D-98DA-45B4-969B-0E3970E8B530}" dt="2021-12-21T03:46:41.177" v="2264" actId="20577"/>
          <ac:spMkLst>
            <pc:docMk/>
            <pc:sldMk cId="1485158429" sldId="390"/>
            <ac:spMk id="2" creationId="{88C856A4-F1BB-5A42-A32C-2B4E8DD63CCD}"/>
          </ac:spMkLst>
        </pc:spChg>
        <pc:spChg chg="mod">
          <ac:chgData name="Joshua Dymock" userId="13f47e97-7345-4721-a661-457face2c382" providerId="ADAL" clId="{458CCA7D-98DA-45B4-969B-0E3970E8B530}" dt="2021-12-21T03:33:34.063" v="1694" actId="1036"/>
          <ac:spMkLst>
            <pc:docMk/>
            <pc:sldMk cId="1485158429" sldId="390"/>
            <ac:spMk id="5" creationId="{88C856A4-F1BB-5A42-A32C-2B4E8DD63CCD}"/>
          </ac:spMkLst>
        </pc:spChg>
      </pc:sldChg>
      <pc:sldChg chg="modSp add ord">
        <pc:chgData name="Joshua Dymock" userId="13f47e97-7345-4721-a661-457face2c382" providerId="ADAL" clId="{458CCA7D-98DA-45B4-969B-0E3970E8B530}" dt="2021-12-22T00:53:48.412" v="2731" actId="14100"/>
        <pc:sldMkLst>
          <pc:docMk/>
          <pc:sldMk cId="2224380620" sldId="391"/>
        </pc:sldMkLst>
        <pc:spChg chg="mod">
          <ac:chgData name="Joshua Dymock" userId="13f47e97-7345-4721-a661-457face2c382" providerId="ADAL" clId="{458CCA7D-98DA-45B4-969B-0E3970E8B530}" dt="2021-12-22T00:53:48.412" v="2731" actId="14100"/>
          <ac:spMkLst>
            <pc:docMk/>
            <pc:sldMk cId="2224380620" sldId="391"/>
            <ac:spMk id="2" creationId="{88C856A4-F1BB-5A42-A32C-2B4E8DD63CCD}"/>
          </ac:spMkLst>
        </pc:spChg>
        <pc:spChg chg="mod">
          <ac:chgData name="Joshua Dymock" userId="13f47e97-7345-4721-a661-457face2c382" providerId="ADAL" clId="{458CCA7D-98DA-45B4-969B-0E3970E8B530}" dt="2021-12-21T03:49:15.776" v="2447" actId="14100"/>
          <ac:spMkLst>
            <pc:docMk/>
            <pc:sldMk cId="2224380620" sldId="391"/>
            <ac:spMk id="5" creationId="{88C856A4-F1BB-5A42-A32C-2B4E8DD63CCD}"/>
          </ac:spMkLst>
        </pc:spChg>
      </pc:sldChg>
      <pc:sldChg chg="modSp add ord modAnim">
        <pc:chgData name="Joshua Dymock" userId="13f47e97-7345-4721-a661-457face2c382" providerId="ADAL" clId="{458CCA7D-98DA-45B4-969B-0E3970E8B530}" dt="2021-12-22T02:41:36.522" v="2804"/>
        <pc:sldMkLst>
          <pc:docMk/>
          <pc:sldMk cId="2372036899" sldId="392"/>
        </pc:sldMkLst>
        <pc:spChg chg="mod">
          <ac:chgData name="Joshua Dymock" userId="13f47e97-7345-4721-a661-457face2c382" providerId="ADAL" clId="{458CCA7D-98DA-45B4-969B-0E3970E8B530}" dt="2021-12-22T00:57:50.569" v="2767" actId="113"/>
          <ac:spMkLst>
            <pc:docMk/>
            <pc:sldMk cId="2372036899" sldId="392"/>
            <ac:spMk id="3" creationId="{00000000-0000-0000-0000-000000000000}"/>
          </ac:spMkLst>
        </pc:spChg>
      </pc:sldChg>
      <pc:sldChg chg="modSp add modAnim">
        <pc:chgData name="Joshua Dymock" userId="13f47e97-7345-4721-a661-457face2c382" providerId="ADAL" clId="{458CCA7D-98DA-45B4-969B-0E3970E8B530}" dt="2021-12-22T02:41:41.739" v="2805"/>
        <pc:sldMkLst>
          <pc:docMk/>
          <pc:sldMk cId="3891310085" sldId="393"/>
        </pc:sldMkLst>
        <pc:spChg chg="mod">
          <ac:chgData name="Joshua Dymock" userId="13f47e97-7345-4721-a661-457face2c382" providerId="ADAL" clId="{458CCA7D-98DA-45B4-969B-0E3970E8B530}" dt="2021-12-22T00:58:14.564" v="2770" actId="113"/>
          <ac:spMkLst>
            <pc:docMk/>
            <pc:sldMk cId="3891310085" sldId="393"/>
            <ac:spMk id="3" creationId="{00000000-0000-0000-0000-000000000000}"/>
          </ac:spMkLst>
        </pc:spChg>
      </pc:sldChg>
      <pc:sldChg chg="modSp add ord modAnim">
        <pc:chgData name="Joshua Dymock" userId="13f47e97-7345-4721-a661-457face2c382" providerId="ADAL" clId="{458CCA7D-98DA-45B4-969B-0E3970E8B530}" dt="2021-12-22T02:41:46.186" v="2806"/>
        <pc:sldMkLst>
          <pc:docMk/>
          <pc:sldMk cId="688146448" sldId="394"/>
        </pc:sldMkLst>
        <pc:spChg chg="mod">
          <ac:chgData name="Joshua Dymock" userId="13f47e97-7345-4721-a661-457face2c382" providerId="ADAL" clId="{458CCA7D-98DA-45B4-969B-0E3970E8B530}" dt="2021-12-22T00:58:54.590" v="2777" actId="113"/>
          <ac:spMkLst>
            <pc:docMk/>
            <pc:sldMk cId="688146448" sldId="394"/>
            <ac:spMk id="3" creationId="{00000000-0000-0000-0000-000000000000}"/>
          </ac:spMkLst>
        </pc:spChg>
      </pc:sldChg>
      <pc:sldChg chg="modSp add">
        <pc:chgData name="Joshua Dymock" userId="13f47e97-7345-4721-a661-457face2c382" providerId="ADAL" clId="{458CCA7D-98DA-45B4-969B-0E3970E8B530}" dt="2021-12-22T02:44:18.525" v="2818" actId="113"/>
        <pc:sldMkLst>
          <pc:docMk/>
          <pc:sldMk cId="127358936" sldId="395"/>
        </pc:sldMkLst>
        <pc:graphicFrameChg chg="modGraphic">
          <ac:chgData name="Joshua Dymock" userId="13f47e97-7345-4721-a661-457face2c382" providerId="ADAL" clId="{458CCA7D-98DA-45B4-969B-0E3970E8B530}" dt="2021-12-22T02:44:18.525" v="2818" actId="113"/>
          <ac:graphicFrameMkLst>
            <pc:docMk/>
            <pc:sldMk cId="127358936" sldId="395"/>
            <ac:graphicFrameMk id="6" creationId="{00000000-0000-0000-0000-000000000000}"/>
          </ac:graphicFrameMkLst>
        </pc:graphicFrameChg>
      </pc:sldChg>
      <pc:sldChg chg="modSp add ord">
        <pc:chgData name="Joshua Dymock" userId="13f47e97-7345-4721-a661-457face2c382" providerId="ADAL" clId="{458CCA7D-98DA-45B4-969B-0E3970E8B530}" dt="2021-12-22T02:44:34.423" v="2822" actId="255"/>
        <pc:sldMkLst>
          <pc:docMk/>
          <pc:sldMk cId="366278533" sldId="396"/>
        </pc:sldMkLst>
        <pc:graphicFrameChg chg="modGraphic">
          <ac:chgData name="Joshua Dymock" userId="13f47e97-7345-4721-a661-457face2c382" providerId="ADAL" clId="{458CCA7D-98DA-45B4-969B-0E3970E8B530}" dt="2021-12-22T02:44:34.423" v="2822" actId="255"/>
          <ac:graphicFrameMkLst>
            <pc:docMk/>
            <pc:sldMk cId="366278533" sldId="396"/>
            <ac:graphicFrameMk id="6" creationId="{00000000-0000-0000-0000-000000000000}"/>
          </ac:graphicFrameMkLst>
        </pc:graphicFrameChg>
      </pc:sldChg>
      <pc:sldChg chg="modSp add ord">
        <pc:chgData name="Joshua Dymock" userId="13f47e97-7345-4721-a661-457face2c382" providerId="ADAL" clId="{458CCA7D-98DA-45B4-969B-0E3970E8B530}" dt="2021-12-22T02:44:51.166" v="2826" actId="113"/>
        <pc:sldMkLst>
          <pc:docMk/>
          <pc:sldMk cId="1657764602" sldId="397"/>
        </pc:sldMkLst>
        <pc:graphicFrameChg chg="modGraphic">
          <ac:chgData name="Joshua Dymock" userId="13f47e97-7345-4721-a661-457face2c382" providerId="ADAL" clId="{458CCA7D-98DA-45B4-969B-0E3970E8B530}" dt="2021-12-22T02:44:51.166" v="2826" actId="113"/>
          <ac:graphicFrameMkLst>
            <pc:docMk/>
            <pc:sldMk cId="1657764602" sldId="397"/>
            <ac:graphicFrameMk id="6"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1C897-01A0-4AFC-AE5A-866D3BC16811}"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AU"/>
        </a:p>
      </dgm:t>
    </dgm:pt>
    <dgm:pt modelId="{2A28362F-EE42-4E1E-9007-1E389F3B9FEF}">
      <dgm:prSet phldrT="[Text]" custT="1"/>
      <dgm:spPr>
        <a:solidFill>
          <a:schemeClr val="bg1">
            <a:lumMod val="95000"/>
          </a:schemeClr>
        </a:solidFill>
        <a:ln>
          <a:solidFill>
            <a:schemeClr val="tx1"/>
          </a:solidFill>
        </a:ln>
      </dgm:spPr>
      <dgm:t>
        <a:bodyPr/>
        <a:lstStyle/>
        <a:p>
          <a:r>
            <a:rPr lang="en-AU" sz="2400" b="1" dirty="0" err="1">
              <a:solidFill>
                <a:schemeClr val="accent1">
                  <a:lumMod val="50000"/>
                </a:schemeClr>
              </a:solidFill>
            </a:rPr>
            <a:t>Evalua-tion</a:t>
          </a:r>
          <a:endParaRPr lang="en-AU" sz="2400" b="1" dirty="0">
            <a:solidFill>
              <a:schemeClr val="accent1">
                <a:lumMod val="50000"/>
              </a:schemeClr>
            </a:solidFill>
          </a:endParaRPr>
        </a:p>
      </dgm:t>
    </dgm:pt>
    <dgm:pt modelId="{F6597335-C508-4606-BEE8-403FAA787C42}" type="parTrans" cxnId="{0ACA3ED5-752C-4FF6-B3E9-054C27DC4FD6}">
      <dgm:prSet/>
      <dgm:spPr/>
      <dgm:t>
        <a:bodyPr/>
        <a:lstStyle/>
        <a:p>
          <a:endParaRPr lang="en-AU"/>
        </a:p>
      </dgm:t>
    </dgm:pt>
    <dgm:pt modelId="{C60DEE55-EC27-463F-8BFA-DBB68B310D55}" type="sibTrans" cxnId="{0ACA3ED5-752C-4FF6-B3E9-054C27DC4FD6}">
      <dgm:prSet/>
      <dgm:spPr/>
      <dgm:t>
        <a:bodyPr/>
        <a:lstStyle/>
        <a:p>
          <a:endParaRPr lang="en-AU"/>
        </a:p>
      </dgm:t>
    </dgm:pt>
    <dgm:pt modelId="{AAF23927-65FB-4F27-A0B4-41FA622816B8}">
      <dgm:prSet phldrT="[Text]" custT="1"/>
      <dgm:spPr>
        <a:solidFill>
          <a:srgbClr val="FF66FF"/>
        </a:solidFill>
        <a:ln>
          <a:solidFill>
            <a:schemeClr val="tx1"/>
          </a:solidFill>
        </a:ln>
      </dgm:spPr>
      <dgm:t>
        <a:bodyPr/>
        <a:lstStyle/>
        <a:p>
          <a:r>
            <a:rPr lang="en-AU" sz="2400" b="1" dirty="0">
              <a:solidFill>
                <a:schemeClr val="bg1"/>
              </a:solidFill>
            </a:rPr>
            <a:t>Analysis</a:t>
          </a:r>
        </a:p>
      </dgm:t>
    </dgm:pt>
    <dgm:pt modelId="{4544BDB3-0438-4CF1-86B2-DB90B2BE1496}" type="parTrans" cxnId="{E3743552-5498-43E2-9BE2-CAEB9F0DCADB}">
      <dgm:prSet/>
      <dgm:spPr/>
      <dgm:t>
        <a:bodyPr/>
        <a:lstStyle/>
        <a:p>
          <a:endParaRPr lang="en-AU"/>
        </a:p>
      </dgm:t>
    </dgm:pt>
    <dgm:pt modelId="{6813E152-5149-4E5C-A008-701DC93490DF}" type="sibTrans" cxnId="{E3743552-5498-43E2-9BE2-CAEB9F0DCADB}">
      <dgm:prSet/>
      <dgm:spPr/>
      <dgm:t>
        <a:bodyPr/>
        <a:lstStyle/>
        <a:p>
          <a:endParaRPr lang="en-AU"/>
        </a:p>
      </dgm:t>
    </dgm:pt>
    <dgm:pt modelId="{6013DE94-0D7A-4D13-BE38-5D66510518C4}">
      <dgm:prSet phldrT="[Text]" custT="1"/>
      <dgm:spPr>
        <a:ln>
          <a:solidFill>
            <a:schemeClr val="tx1"/>
          </a:solidFill>
        </a:ln>
      </dgm:spPr>
      <dgm:t>
        <a:bodyPr/>
        <a:lstStyle/>
        <a:p>
          <a:r>
            <a:rPr lang="en-AU" sz="2400" b="1" dirty="0">
              <a:solidFill>
                <a:schemeClr val="bg1"/>
              </a:solidFill>
            </a:rPr>
            <a:t>Application</a:t>
          </a:r>
        </a:p>
      </dgm:t>
    </dgm:pt>
    <dgm:pt modelId="{2BD96B62-045E-44BC-8510-4FD1CDF90F5D}" type="parTrans" cxnId="{AD6CB8CF-DDA2-4A4C-BD79-DBBEC22C113C}">
      <dgm:prSet/>
      <dgm:spPr/>
      <dgm:t>
        <a:bodyPr/>
        <a:lstStyle/>
        <a:p>
          <a:endParaRPr lang="en-AU"/>
        </a:p>
      </dgm:t>
    </dgm:pt>
    <dgm:pt modelId="{3F024AD7-1581-423A-9CAA-0BACCCC44990}" type="sibTrans" cxnId="{AD6CB8CF-DDA2-4A4C-BD79-DBBEC22C113C}">
      <dgm:prSet/>
      <dgm:spPr/>
      <dgm:t>
        <a:bodyPr/>
        <a:lstStyle/>
        <a:p>
          <a:endParaRPr lang="en-AU"/>
        </a:p>
      </dgm:t>
    </dgm:pt>
    <dgm:pt modelId="{355D912E-50BA-4D40-85B3-F0629E8B22CC}">
      <dgm:prSet phldrT="[Text]" custT="1"/>
      <dgm:spPr>
        <a:solidFill>
          <a:schemeClr val="accent1"/>
        </a:solidFill>
        <a:ln>
          <a:solidFill>
            <a:schemeClr val="tx1"/>
          </a:solidFill>
        </a:ln>
      </dgm:spPr>
      <dgm:t>
        <a:bodyPr/>
        <a:lstStyle/>
        <a:p>
          <a:r>
            <a:rPr lang="en-AU" sz="2400" b="1" dirty="0">
              <a:solidFill>
                <a:schemeClr val="bg1"/>
              </a:solidFill>
            </a:rPr>
            <a:t>Synthesis</a:t>
          </a:r>
        </a:p>
      </dgm:t>
    </dgm:pt>
    <dgm:pt modelId="{09D3EDFB-7F92-4AA8-8E5E-5FBE0378C42E}" type="parTrans" cxnId="{DB1912AF-7CD1-43C5-814A-5CD469DE98CA}">
      <dgm:prSet/>
      <dgm:spPr/>
      <dgm:t>
        <a:bodyPr/>
        <a:lstStyle/>
        <a:p>
          <a:endParaRPr lang="en-AU"/>
        </a:p>
      </dgm:t>
    </dgm:pt>
    <dgm:pt modelId="{B45697FC-8CEA-4F93-9343-F294213047E4}" type="sibTrans" cxnId="{DB1912AF-7CD1-43C5-814A-5CD469DE98CA}">
      <dgm:prSet/>
      <dgm:spPr/>
      <dgm:t>
        <a:bodyPr/>
        <a:lstStyle/>
        <a:p>
          <a:endParaRPr lang="en-AU"/>
        </a:p>
      </dgm:t>
    </dgm:pt>
    <dgm:pt modelId="{B2B390EF-DE73-48D0-AA9A-7F614176EF5F}">
      <dgm:prSet phldrT="[Text]" custT="1"/>
      <dgm:spPr>
        <a:ln>
          <a:solidFill>
            <a:schemeClr val="tx1"/>
          </a:solidFill>
        </a:ln>
      </dgm:spPr>
      <dgm:t>
        <a:bodyPr/>
        <a:lstStyle/>
        <a:p>
          <a:r>
            <a:rPr lang="en-AU" sz="2400" b="1" dirty="0">
              <a:solidFill>
                <a:schemeClr val="bg1"/>
              </a:solidFill>
            </a:rPr>
            <a:t>Comprehension</a:t>
          </a:r>
        </a:p>
      </dgm:t>
    </dgm:pt>
    <dgm:pt modelId="{92175C73-EABB-4B34-B5C3-5C079D27179A}" type="parTrans" cxnId="{9B906E6E-8296-44AD-B278-F8768B64608C}">
      <dgm:prSet/>
      <dgm:spPr/>
      <dgm:t>
        <a:bodyPr/>
        <a:lstStyle/>
        <a:p>
          <a:endParaRPr lang="en-AU"/>
        </a:p>
      </dgm:t>
    </dgm:pt>
    <dgm:pt modelId="{65F31970-3342-4872-9298-FCBE9E62E204}" type="sibTrans" cxnId="{9B906E6E-8296-44AD-B278-F8768B64608C}">
      <dgm:prSet/>
      <dgm:spPr/>
      <dgm:t>
        <a:bodyPr/>
        <a:lstStyle/>
        <a:p>
          <a:endParaRPr lang="en-AU"/>
        </a:p>
      </dgm:t>
    </dgm:pt>
    <dgm:pt modelId="{BD70B818-28C6-41EC-BB85-C9933CAA1C51}">
      <dgm:prSet phldrT="[Text]" custT="1"/>
      <dgm:spPr>
        <a:ln>
          <a:solidFill>
            <a:schemeClr val="tx1"/>
          </a:solidFill>
        </a:ln>
      </dgm:spPr>
      <dgm:t>
        <a:bodyPr/>
        <a:lstStyle/>
        <a:p>
          <a:r>
            <a:rPr lang="en-AU" sz="2400" b="1" dirty="0">
              <a:solidFill>
                <a:schemeClr val="bg1"/>
              </a:solidFill>
            </a:rPr>
            <a:t>Knowledge</a:t>
          </a:r>
        </a:p>
      </dgm:t>
    </dgm:pt>
    <dgm:pt modelId="{DE41FA69-CFCD-4B6A-A6BE-A436B8C576B3}" type="parTrans" cxnId="{81971907-0EE6-46B8-AEA2-765BDB7CEDEA}">
      <dgm:prSet/>
      <dgm:spPr/>
      <dgm:t>
        <a:bodyPr/>
        <a:lstStyle/>
        <a:p>
          <a:endParaRPr lang="en-AU"/>
        </a:p>
      </dgm:t>
    </dgm:pt>
    <dgm:pt modelId="{D5A67E43-1737-4B59-B303-9EA2C497B770}" type="sibTrans" cxnId="{81971907-0EE6-46B8-AEA2-765BDB7CEDEA}">
      <dgm:prSet/>
      <dgm:spPr/>
      <dgm:t>
        <a:bodyPr/>
        <a:lstStyle/>
        <a:p>
          <a:endParaRPr lang="en-AU"/>
        </a:p>
      </dgm:t>
    </dgm:pt>
    <dgm:pt modelId="{7C5FF523-7BEF-48D5-A1AE-A0AB87F4C65D}" type="pres">
      <dgm:prSet presAssocID="{33A1C897-01A0-4AFC-AE5A-866D3BC16811}" presName="Name0" presStyleCnt="0">
        <dgm:presLayoutVars>
          <dgm:dir val="rev"/>
          <dgm:animLvl val="lvl"/>
          <dgm:resizeHandles val="exact"/>
        </dgm:presLayoutVars>
      </dgm:prSet>
      <dgm:spPr/>
    </dgm:pt>
    <dgm:pt modelId="{97C23ED7-2482-4480-94F4-27D50012379B}" type="pres">
      <dgm:prSet presAssocID="{2A28362F-EE42-4E1E-9007-1E389F3B9FEF}" presName="Name8" presStyleCnt="0"/>
      <dgm:spPr/>
    </dgm:pt>
    <dgm:pt modelId="{30EDFDF7-41B0-42FC-A99F-48F052196619}" type="pres">
      <dgm:prSet presAssocID="{2A28362F-EE42-4E1E-9007-1E389F3B9FEF}" presName="level" presStyleLbl="node1" presStyleIdx="0" presStyleCnt="6">
        <dgm:presLayoutVars>
          <dgm:chMax val="1"/>
          <dgm:bulletEnabled val="1"/>
        </dgm:presLayoutVars>
      </dgm:prSet>
      <dgm:spPr/>
    </dgm:pt>
    <dgm:pt modelId="{19D04B8E-5C79-48AC-BB68-11F4E372BA85}" type="pres">
      <dgm:prSet presAssocID="{2A28362F-EE42-4E1E-9007-1E389F3B9FEF}" presName="levelTx" presStyleLbl="revTx" presStyleIdx="0" presStyleCnt="0">
        <dgm:presLayoutVars>
          <dgm:chMax val="1"/>
          <dgm:bulletEnabled val="1"/>
        </dgm:presLayoutVars>
      </dgm:prSet>
      <dgm:spPr/>
    </dgm:pt>
    <dgm:pt modelId="{5A8C3463-A3EF-4978-89E2-CAA960E72402}" type="pres">
      <dgm:prSet presAssocID="{355D912E-50BA-4D40-85B3-F0629E8B22CC}" presName="Name8" presStyleCnt="0"/>
      <dgm:spPr/>
    </dgm:pt>
    <dgm:pt modelId="{9E9E7F8E-6081-4C36-8E54-355B16FEA9B4}" type="pres">
      <dgm:prSet presAssocID="{355D912E-50BA-4D40-85B3-F0629E8B22CC}" presName="level" presStyleLbl="node1" presStyleIdx="1" presStyleCnt="6">
        <dgm:presLayoutVars>
          <dgm:chMax val="1"/>
          <dgm:bulletEnabled val="1"/>
        </dgm:presLayoutVars>
      </dgm:prSet>
      <dgm:spPr/>
    </dgm:pt>
    <dgm:pt modelId="{00DAA3D7-67AE-4A06-B7D5-E8F7C355E25F}" type="pres">
      <dgm:prSet presAssocID="{355D912E-50BA-4D40-85B3-F0629E8B22CC}" presName="levelTx" presStyleLbl="revTx" presStyleIdx="0" presStyleCnt="0">
        <dgm:presLayoutVars>
          <dgm:chMax val="1"/>
          <dgm:bulletEnabled val="1"/>
        </dgm:presLayoutVars>
      </dgm:prSet>
      <dgm:spPr/>
    </dgm:pt>
    <dgm:pt modelId="{C062DA86-904D-4D03-B514-60438818D017}" type="pres">
      <dgm:prSet presAssocID="{AAF23927-65FB-4F27-A0B4-41FA622816B8}" presName="Name8" presStyleCnt="0"/>
      <dgm:spPr/>
    </dgm:pt>
    <dgm:pt modelId="{3A2964CD-DCFE-41BA-93CB-1D1E5C1AAEC8}" type="pres">
      <dgm:prSet presAssocID="{AAF23927-65FB-4F27-A0B4-41FA622816B8}" presName="level" presStyleLbl="node1" presStyleIdx="2" presStyleCnt="6">
        <dgm:presLayoutVars>
          <dgm:chMax val="1"/>
          <dgm:bulletEnabled val="1"/>
        </dgm:presLayoutVars>
      </dgm:prSet>
      <dgm:spPr/>
    </dgm:pt>
    <dgm:pt modelId="{9B991AFE-E9E0-468D-AF64-47C3611DE6E2}" type="pres">
      <dgm:prSet presAssocID="{AAF23927-65FB-4F27-A0B4-41FA622816B8}" presName="levelTx" presStyleLbl="revTx" presStyleIdx="0" presStyleCnt="0">
        <dgm:presLayoutVars>
          <dgm:chMax val="1"/>
          <dgm:bulletEnabled val="1"/>
        </dgm:presLayoutVars>
      </dgm:prSet>
      <dgm:spPr/>
    </dgm:pt>
    <dgm:pt modelId="{C424A281-0C54-4EDB-A0EC-E2CB26CBB967}" type="pres">
      <dgm:prSet presAssocID="{6013DE94-0D7A-4D13-BE38-5D66510518C4}" presName="Name8" presStyleCnt="0"/>
      <dgm:spPr/>
    </dgm:pt>
    <dgm:pt modelId="{2F1CAE9F-82E5-4064-887B-7221CAAB0B79}" type="pres">
      <dgm:prSet presAssocID="{6013DE94-0D7A-4D13-BE38-5D66510518C4}" presName="level" presStyleLbl="node1" presStyleIdx="3" presStyleCnt="6">
        <dgm:presLayoutVars>
          <dgm:chMax val="1"/>
          <dgm:bulletEnabled val="1"/>
        </dgm:presLayoutVars>
      </dgm:prSet>
      <dgm:spPr/>
    </dgm:pt>
    <dgm:pt modelId="{33C9E11C-B769-4F81-B9D0-B6D33975839F}" type="pres">
      <dgm:prSet presAssocID="{6013DE94-0D7A-4D13-BE38-5D66510518C4}" presName="levelTx" presStyleLbl="revTx" presStyleIdx="0" presStyleCnt="0">
        <dgm:presLayoutVars>
          <dgm:chMax val="1"/>
          <dgm:bulletEnabled val="1"/>
        </dgm:presLayoutVars>
      </dgm:prSet>
      <dgm:spPr/>
    </dgm:pt>
    <dgm:pt modelId="{D7B67E99-6DC4-4990-9FA4-79F444933839}" type="pres">
      <dgm:prSet presAssocID="{B2B390EF-DE73-48D0-AA9A-7F614176EF5F}" presName="Name8" presStyleCnt="0"/>
      <dgm:spPr/>
    </dgm:pt>
    <dgm:pt modelId="{45905351-3220-4BB0-810D-F8281588319B}" type="pres">
      <dgm:prSet presAssocID="{B2B390EF-DE73-48D0-AA9A-7F614176EF5F}" presName="level" presStyleLbl="node1" presStyleIdx="4" presStyleCnt="6">
        <dgm:presLayoutVars>
          <dgm:chMax val="1"/>
          <dgm:bulletEnabled val="1"/>
        </dgm:presLayoutVars>
      </dgm:prSet>
      <dgm:spPr/>
    </dgm:pt>
    <dgm:pt modelId="{9982ADCE-9E04-46D0-9470-6592F2F7AFA5}" type="pres">
      <dgm:prSet presAssocID="{B2B390EF-DE73-48D0-AA9A-7F614176EF5F}" presName="levelTx" presStyleLbl="revTx" presStyleIdx="0" presStyleCnt="0">
        <dgm:presLayoutVars>
          <dgm:chMax val="1"/>
          <dgm:bulletEnabled val="1"/>
        </dgm:presLayoutVars>
      </dgm:prSet>
      <dgm:spPr/>
    </dgm:pt>
    <dgm:pt modelId="{4E15DB35-D015-4B1A-86AF-442A8C0C291D}" type="pres">
      <dgm:prSet presAssocID="{BD70B818-28C6-41EC-BB85-C9933CAA1C51}" presName="Name8" presStyleCnt="0"/>
      <dgm:spPr/>
    </dgm:pt>
    <dgm:pt modelId="{B5E9D68E-2AA0-47E4-839F-A5326E023367}" type="pres">
      <dgm:prSet presAssocID="{BD70B818-28C6-41EC-BB85-C9933CAA1C51}" presName="level" presStyleLbl="node1" presStyleIdx="5" presStyleCnt="6">
        <dgm:presLayoutVars>
          <dgm:chMax val="1"/>
          <dgm:bulletEnabled val="1"/>
        </dgm:presLayoutVars>
      </dgm:prSet>
      <dgm:spPr/>
    </dgm:pt>
    <dgm:pt modelId="{80CEFCCA-886F-4D3C-BF5A-714703421F81}" type="pres">
      <dgm:prSet presAssocID="{BD70B818-28C6-41EC-BB85-C9933CAA1C51}" presName="levelTx" presStyleLbl="revTx" presStyleIdx="0" presStyleCnt="0">
        <dgm:presLayoutVars>
          <dgm:chMax val="1"/>
          <dgm:bulletEnabled val="1"/>
        </dgm:presLayoutVars>
      </dgm:prSet>
      <dgm:spPr/>
    </dgm:pt>
  </dgm:ptLst>
  <dgm:cxnLst>
    <dgm:cxn modelId="{81971907-0EE6-46B8-AEA2-765BDB7CEDEA}" srcId="{33A1C897-01A0-4AFC-AE5A-866D3BC16811}" destId="{BD70B818-28C6-41EC-BB85-C9933CAA1C51}" srcOrd="5" destOrd="0" parTransId="{DE41FA69-CFCD-4B6A-A6BE-A436B8C576B3}" sibTransId="{D5A67E43-1737-4B59-B303-9EA2C497B770}"/>
    <dgm:cxn modelId="{2A609F23-7C84-4E5A-8377-A454724EDF54}" type="presOf" srcId="{B2B390EF-DE73-48D0-AA9A-7F614176EF5F}" destId="{45905351-3220-4BB0-810D-F8281588319B}" srcOrd="0" destOrd="0" presId="urn:microsoft.com/office/officeart/2005/8/layout/pyramid1"/>
    <dgm:cxn modelId="{71377A43-733E-4864-8EA1-A08EC0AC70DE}" type="presOf" srcId="{355D912E-50BA-4D40-85B3-F0629E8B22CC}" destId="{9E9E7F8E-6081-4C36-8E54-355B16FEA9B4}" srcOrd="0" destOrd="0" presId="urn:microsoft.com/office/officeart/2005/8/layout/pyramid1"/>
    <dgm:cxn modelId="{6F7C4A4B-3626-4D38-95FA-B7A98056D924}" type="presOf" srcId="{33A1C897-01A0-4AFC-AE5A-866D3BC16811}" destId="{7C5FF523-7BEF-48D5-A1AE-A0AB87F4C65D}" srcOrd="0" destOrd="0" presId="urn:microsoft.com/office/officeart/2005/8/layout/pyramid1"/>
    <dgm:cxn modelId="{9B906E6E-8296-44AD-B278-F8768B64608C}" srcId="{33A1C897-01A0-4AFC-AE5A-866D3BC16811}" destId="{B2B390EF-DE73-48D0-AA9A-7F614176EF5F}" srcOrd="4" destOrd="0" parTransId="{92175C73-EABB-4B34-B5C3-5C079D27179A}" sibTransId="{65F31970-3342-4872-9298-FCBE9E62E204}"/>
    <dgm:cxn modelId="{E3743552-5498-43E2-9BE2-CAEB9F0DCADB}" srcId="{33A1C897-01A0-4AFC-AE5A-866D3BC16811}" destId="{AAF23927-65FB-4F27-A0B4-41FA622816B8}" srcOrd="2" destOrd="0" parTransId="{4544BDB3-0438-4CF1-86B2-DB90B2BE1496}" sibTransId="{6813E152-5149-4E5C-A008-701DC93490DF}"/>
    <dgm:cxn modelId="{78DF5D81-366D-4AE6-A989-15E3DE3BA968}" type="presOf" srcId="{2A28362F-EE42-4E1E-9007-1E389F3B9FEF}" destId="{30EDFDF7-41B0-42FC-A99F-48F052196619}" srcOrd="0" destOrd="0" presId="urn:microsoft.com/office/officeart/2005/8/layout/pyramid1"/>
    <dgm:cxn modelId="{798B188B-44A9-4907-9C24-6B8596C6BF37}" type="presOf" srcId="{B2B390EF-DE73-48D0-AA9A-7F614176EF5F}" destId="{9982ADCE-9E04-46D0-9470-6592F2F7AFA5}" srcOrd="1" destOrd="0" presId="urn:microsoft.com/office/officeart/2005/8/layout/pyramid1"/>
    <dgm:cxn modelId="{DB1912AF-7CD1-43C5-814A-5CD469DE98CA}" srcId="{33A1C897-01A0-4AFC-AE5A-866D3BC16811}" destId="{355D912E-50BA-4D40-85B3-F0629E8B22CC}" srcOrd="1" destOrd="0" parTransId="{09D3EDFB-7F92-4AA8-8E5E-5FBE0378C42E}" sibTransId="{B45697FC-8CEA-4F93-9343-F294213047E4}"/>
    <dgm:cxn modelId="{07041EBD-B032-4825-914C-ACFBF4841883}" type="presOf" srcId="{AAF23927-65FB-4F27-A0B4-41FA622816B8}" destId="{3A2964CD-DCFE-41BA-93CB-1D1E5C1AAEC8}" srcOrd="0" destOrd="0" presId="urn:microsoft.com/office/officeart/2005/8/layout/pyramid1"/>
    <dgm:cxn modelId="{FD4D16C0-F278-4513-90DE-B47F5A645973}" type="presOf" srcId="{355D912E-50BA-4D40-85B3-F0629E8B22CC}" destId="{00DAA3D7-67AE-4A06-B7D5-E8F7C355E25F}" srcOrd="1" destOrd="0" presId="urn:microsoft.com/office/officeart/2005/8/layout/pyramid1"/>
    <dgm:cxn modelId="{AD6CB8CF-DDA2-4A4C-BD79-DBBEC22C113C}" srcId="{33A1C897-01A0-4AFC-AE5A-866D3BC16811}" destId="{6013DE94-0D7A-4D13-BE38-5D66510518C4}" srcOrd="3" destOrd="0" parTransId="{2BD96B62-045E-44BC-8510-4FD1CDF90F5D}" sibTransId="{3F024AD7-1581-423A-9CAA-0BACCCC44990}"/>
    <dgm:cxn modelId="{0ACA3ED5-752C-4FF6-B3E9-054C27DC4FD6}" srcId="{33A1C897-01A0-4AFC-AE5A-866D3BC16811}" destId="{2A28362F-EE42-4E1E-9007-1E389F3B9FEF}" srcOrd="0" destOrd="0" parTransId="{F6597335-C508-4606-BEE8-403FAA787C42}" sibTransId="{C60DEE55-EC27-463F-8BFA-DBB68B310D55}"/>
    <dgm:cxn modelId="{3459C8DA-DE02-4D99-8D12-94F609C00B21}" type="presOf" srcId="{2A28362F-EE42-4E1E-9007-1E389F3B9FEF}" destId="{19D04B8E-5C79-48AC-BB68-11F4E372BA85}" srcOrd="1" destOrd="0" presId="urn:microsoft.com/office/officeart/2005/8/layout/pyramid1"/>
    <dgm:cxn modelId="{5BC115E3-ABA8-4634-88A8-127B0A59BA90}" type="presOf" srcId="{BD70B818-28C6-41EC-BB85-C9933CAA1C51}" destId="{80CEFCCA-886F-4D3C-BF5A-714703421F81}" srcOrd="1" destOrd="0" presId="urn:microsoft.com/office/officeart/2005/8/layout/pyramid1"/>
    <dgm:cxn modelId="{34CB8FE3-C264-46C8-9219-80B35944215B}" type="presOf" srcId="{6013DE94-0D7A-4D13-BE38-5D66510518C4}" destId="{2F1CAE9F-82E5-4064-887B-7221CAAB0B79}" srcOrd="0" destOrd="0" presId="urn:microsoft.com/office/officeart/2005/8/layout/pyramid1"/>
    <dgm:cxn modelId="{53FD64EF-E66E-4E06-B42F-24339CAB24F1}" type="presOf" srcId="{6013DE94-0D7A-4D13-BE38-5D66510518C4}" destId="{33C9E11C-B769-4F81-B9D0-B6D33975839F}" srcOrd="1" destOrd="0" presId="urn:microsoft.com/office/officeart/2005/8/layout/pyramid1"/>
    <dgm:cxn modelId="{66228CF4-7F7A-490E-A903-90FB462D2F83}" type="presOf" srcId="{AAF23927-65FB-4F27-A0B4-41FA622816B8}" destId="{9B991AFE-E9E0-468D-AF64-47C3611DE6E2}" srcOrd="1" destOrd="0" presId="urn:microsoft.com/office/officeart/2005/8/layout/pyramid1"/>
    <dgm:cxn modelId="{29F02EFF-0355-49E9-95EC-8935733707BB}" type="presOf" srcId="{BD70B818-28C6-41EC-BB85-C9933CAA1C51}" destId="{B5E9D68E-2AA0-47E4-839F-A5326E023367}" srcOrd="0" destOrd="0" presId="urn:microsoft.com/office/officeart/2005/8/layout/pyramid1"/>
    <dgm:cxn modelId="{62D1E8A7-FD6E-470D-B4D8-E2AF80F4B88D}" type="presParOf" srcId="{7C5FF523-7BEF-48D5-A1AE-A0AB87F4C65D}" destId="{97C23ED7-2482-4480-94F4-27D50012379B}" srcOrd="0" destOrd="0" presId="urn:microsoft.com/office/officeart/2005/8/layout/pyramid1"/>
    <dgm:cxn modelId="{A99E230F-1D68-41A8-9F6A-E3044D02E486}" type="presParOf" srcId="{97C23ED7-2482-4480-94F4-27D50012379B}" destId="{30EDFDF7-41B0-42FC-A99F-48F052196619}" srcOrd="0" destOrd="0" presId="urn:microsoft.com/office/officeart/2005/8/layout/pyramid1"/>
    <dgm:cxn modelId="{49C396F2-F65B-4E46-AF1A-23691B5FA6AE}" type="presParOf" srcId="{97C23ED7-2482-4480-94F4-27D50012379B}" destId="{19D04B8E-5C79-48AC-BB68-11F4E372BA85}" srcOrd="1" destOrd="0" presId="urn:microsoft.com/office/officeart/2005/8/layout/pyramid1"/>
    <dgm:cxn modelId="{94CCD9E1-D56B-4D8A-8D69-503A772FEDE7}" type="presParOf" srcId="{7C5FF523-7BEF-48D5-A1AE-A0AB87F4C65D}" destId="{5A8C3463-A3EF-4978-89E2-CAA960E72402}" srcOrd="1" destOrd="0" presId="urn:microsoft.com/office/officeart/2005/8/layout/pyramid1"/>
    <dgm:cxn modelId="{30AD62F8-1D24-4C58-91F0-6A36745FF318}" type="presParOf" srcId="{5A8C3463-A3EF-4978-89E2-CAA960E72402}" destId="{9E9E7F8E-6081-4C36-8E54-355B16FEA9B4}" srcOrd="0" destOrd="0" presId="urn:microsoft.com/office/officeart/2005/8/layout/pyramid1"/>
    <dgm:cxn modelId="{23028DFC-FDD9-4985-B311-7ED48F8826B2}" type="presParOf" srcId="{5A8C3463-A3EF-4978-89E2-CAA960E72402}" destId="{00DAA3D7-67AE-4A06-B7D5-E8F7C355E25F}" srcOrd="1" destOrd="0" presId="urn:microsoft.com/office/officeart/2005/8/layout/pyramid1"/>
    <dgm:cxn modelId="{B1EB2BA5-3E8D-4A73-A93F-0FEA10D2682B}" type="presParOf" srcId="{7C5FF523-7BEF-48D5-A1AE-A0AB87F4C65D}" destId="{C062DA86-904D-4D03-B514-60438818D017}" srcOrd="2" destOrd="0" presId="urn:microsoft.com/office/officeart/2005/8/layout/pyramid1"/>
    <dgm:cxn modelId="{3FD4B6A0-1621-4314-9835-2003384B3A27}" type="presParOf" srcId="{C062DA86-904D-4D03-B514-60438818D017}" destId="{3A2964CD-DCFE-41BA-93CB-1D1E5C1AAEC8}" srcOrd="0" destOrd="0" presId="urn:microsoft.com/office/officeart/2005/8/layout/pyramid1"/>
    <dgm:cxn modelId="{569EA226-3FF5-43C1-ADD3-E46063223C28}" type="presParOf" srcId="{C062DA86-904D-4D03-B514-60438818D017}" destId="{9B991AFE-E9E0-468D-AF64-47C3611DE6E2}" srcOrd="1" destOrd="0" presId="urn:microsoft.com/office/officeart/2005/8/layout/pyramid1"/>
    <dgm:cxn modelId="{BD03B527-7195-43CA-A0A3-963579019DEB}" type="presParOf" srcId="{7C5FF523-7BEF-48D5-A1AE-A0AB87F4C65D}" destId="{C424A281-0C54-4EDB-A0EC-E2CB26CBB967}" srcOrd="3" destOrd="0" presId="urn:microsoft.com/office/officeart/2005/8/layout/pyramid1"/>
    <dgm:cxn modelId="{BA3D8999-EDF4-40B2-9243-DB779A479406}" type="presParOf" srcId="{C424A281-0C54-4EDB-A0EC-E2CB26CBB967}" destId="{2F1CAE9F-82E5-4064-887B-7221CAAB0B79}" srcOrd="0" destOrd="0" presId="urn:microsoft.com/office/officeart/2005/8/layout/pyramid1"/>
    <dgm:cxn modelId="{E91DFC95-EE6F-46F9-B5C6-A6C9876DFA1A}" type="presParOf" srcId="{C424A281-0C54-4EDB-A0EC-E2CB26CBB967}" destId="{33C9E11C-B769-4F81-B9D0-B6D33975839F}" srcOrd="1" destOrd="0" presId="urn:microsoft.com/office/officeart/2005/8/layout/pyramid1"/>
    <dgm:cxn modelId="{96D0A5F9-F2FC-44EC-AA27-227484363BFF}" type="presParOf" srcId="{7C5FF523-7BEF-48D5-A1AE-A0AB87F4C65D}" destId="{D7B67E99-6DC4-4990-9FA4-79F444933839}" srcOrd="4" destOrd="0" presId="urn:microsoft.com/office/officeart/2005/8/layout/pyramid1"/>
    <dgm:cxn modelId="{08A6A9E4-2164-4364-A119-04049CE13717}" type="presParOf" srcId="{D7B67E99-6DC4-4990-9FA4-79F444933839}" destId="{45905351-3220-4BB0-810D-F8281588319B}" srcOrd="0" destOrd="0" presId="urn:microsoft.com/office/officeart/2005/8/layout/pyramid1"/>
    <dgm:cxn modelId="{C34FB963-9CC8-4A20-B8EC-099E4265DF7C}" type="presParOf" srcId="{D7B67E99-6DC4-4990-9FA4-79F444933839}" destId="{9982ADCE-9E04-46D0-9470-6592F2F7AFA5}" srcOrd="1" destOrd="0" presId="urn:microsoft.com/office/officeart/2005/8/layout/pyramid1"/>
    <dgm:cxn modelId="{26EE6831-1267-4CA6-B068-9BA9E33A9E9F}" type="presParOf" srcId="{7C5FF523-7BEF-48D5-A1AE-A0AB87F4C65D}" destId="{4E15DB35-D015-4B1A-86AF-442A8C0C291D}" srcOrd="5" destOrd="0" presId="urn:microsoft.com/office/officeart/2005/8/layout/pyramid1"/>
    <dgm:cxn modelId="{BEE5EEA9-2991-4B2E-AD7A-C4B702F42C07}" type="presParOf" srcId="{4E15DB35-D015-4B1A-86AF-442A8C0C291D}" destId="{B5E9D68E-2AA0-47E4-839F-A5326E023367}" srcOrd="0" destOrd="0" presId="urn:microsoft.com/office/officeart/2005/8/layout/pyramid1"/>
    <dgm:cxn modelId="{1AA1085C-51D7-4057-864F-BF23A8BA82CD}" type="presParOf" srcId="{4E15DB35-D015-4B1A-86AF-442A8C0C291D}" destId="{80CEFCCA-886F-4D3C-BF5A-714703421F8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DFDF7-41B0-42FC-A99F-48F052196619}">
      <dsp:nvSpPr>
        <dsp:cNvPr id="0" name=""/>
        <dsp:cNvSpPr/>
      </dsp:nvSpPr>
      <dsp:spPr>
        <a:xfrm>
          <a:off x="4157578" y="0"/>
          <a:ext cx="1663031" cy="1015665"/>
        </a:xfrm>
        <a:prstGeom prst="trapezoid">
          <a:avLst>
            <a:gd name="adj" fmla="val 81869"/>
          </a:avLst>
        </a:prstGeom>
        <a:solidFill>
          <a:schemeClr val="bg1">
            <a:lumMod val="9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err="1">
              <a:solidFill>
                <a:schemeClr val="accent1">
                  <a:lumMod val="50000"/>
                </a:schemeClr>
              </a:solidFill>
            </a:rPr>
            <a:t>Evalua-tion</a:t>
          </a:r>
          <a:endParaRPr lang="en-AU" sz="2400" b="1" kern="1200" dirty="0">
            <a:solidFill>
              <a:schemeClr val="accent1">
                <a:lumMod val="50000"/>
              </a:schemeClr>
            </a:solidFill>
          </a:endParaRPr>
        </a:p>
      </dsp:txBody>
      <dsp:txXfrm>
        <a:off x="4157578" y="0"/>
        <a:ext cx="1663031" cy="1015665"/>
      </dsp:txXfrm>
    </dsp:sp>
    <dsp:sp modelId="{9E9E7F8E-6081-4C36-8E54-355B16FEA9B4}">
      <dsp:nvSpPr>
        <dsp:cNvPr id="0" name=""/>
        <dsp:cNvSpPr/>
      </dsp:nvSpPr>
      <dsp:spPr>
        <a:xfrm>
          <a:off x="3326062" y="1015665"/>
          <a:ext cx="3326062" cy="1015665"/>
        </a:xfrm>
        <a:prstGeom prst="trapezoid">
          <a:avLst>
            <a:gd name="adj" fmla="val 81869"/>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Synthesis</a:t>
          </a:r>
        </a:p>
      </dsp:txBody>
      <dsp:txXfrm>
        <a:off x="3908123" y="1015665"/>
        <a:ext cx="2161940" cy="1015665"/>
      </dsp:txXfrm>
    </dsp:sp>
    <dsp:sp modelId="{3A2964CD-DCFE-41BA-93CB-1D1E5C1AAEC8}">
      <dsp:nvSpPr>
        <dsp:cNvPr id="0" name=""/>
        <dsp:cNvSpPr/>
      </dsp:nvSpPr>
      <dsp:spPr>
        <a:xfrm>
          <a:off x="2494547" y="2031330"/>
          <a:ext cx="4989094" cy="1015665"/>
        </a:xfrm>
        <a:prstGeom prst="trapezoid">
          <a:avLst>
            <a:gd name="adj" fmla="val 81869"/>
          </a:avLst>
        </a:prstGeom>
        <a:solidFill>
          <a:srgbClr val="FF66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Analysis</a:t>
          </a:r>
        </a:p>
      </dsp:txBody>
      <dsp:txXfrm>
        <a:off x="3367638" y="2031330"/>
        <a:ext cx="3242911" cy="1015665"/>
      </dsp:txXfrm>
    </dsp:sp>
    <dsp:sp modelId="{2F1CAE9F-82E5-4064-887B-7221CAAB0B79}">
      <dsp:nvSpPr>
        <dsp:cNvPr id="0" name=""/>
        <dsp:cNvSpPr/>
      </dsp:nvSpPr>
      <dsp:spPr>
        <a:xfrm>
          <a:off x="1663031" y="3046995"/>
          <a:ext cx="6652125" cy="1015665"/>
        </a:xfrm>
        <a:prstGeom prst="trapezoid">
          <a:avLst>
            <a:gd name="adj" fmla="val 81869"/>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Application</a:t>
          </a:r>
        </a:p>
      </dsp:txBody>
      <dsp:txXfrm>
        <a:off x="2827153" y="3046995"/>
        <a:ext cx="4323881" cy="1015665"/>
      </dsp:txXfrm>
    </dsp:sp>
    <dsp:sp modelId="{45905351-3220-4BB0-810D-F8281588319B}">
      <dsp:nvSpPr>
        <dsp:cNvPr id="0" name=""/>
        <dsp:cNvSpPr/>
      </dsp:nvSpPr>
      <dsp:spPr>
        <a:xfrm>
          <a:off x="831515" y="4062660"/>
          <a:ext cx="8315156" cy="1015665"/>
        </a:xfrm>
        <a:prstGeom prst="trapezoid">
          <a:avLst>
            <a:gd name="adj" fmla="val 81869"/>
          </a:avLst>
        </a:prstGeom>
        <a:solidFill>
          <a:schemeClr val="accent6">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Comprehension</a:t>
          </a:r>
        </a:p>
      </dsp:txBody>
      <dsp:txXfrm>
        <a:off x="2286668" y="4062660"/>
        <a:ext cx="5404851" cy="1015665"/>
      </dsp:txXfrm>
    </dsp:sp>
    <dsp:sp modelId="{B5E9D68E-2AA0-47E4-839F-A5326E023367}">
      <dsp:nvSpPr>
        <dsp:cNvPr id="0" name=""/>
        <dsp:cNvSpPr/>
      </dsp:nvSpPr>
      <dsp:spPr>
        <a:xfrm>
          <a:off x="0" y="5078325"/>
          <a:ext cx="9978188" cy="1015665"/>
        </a:xfrm>
        <a:prstGeom prst="trapezoid">
          <a:avLst>
            <a:gd name="adj" fmla="val 81869"/>
          </a:avLst>
        </a:prstGeom>
        <a:solidFill>
          <a:schemeClr val="accent2">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Knowledge</a:t>
          </a:r>
        </a:p>
      </dsp:txBody>
      <dsp:txXfrm>
        <a:off x="1746182" y="5078325"/>
        <a:ext cx="6485822" cy="10156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ezproxy.lib.uts.edu.au/10.1111/cdev.1339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ezproxy.lib.uts.edu.au/10.1111/cdev.1339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ezproxy.lib.uts.edu.au/10.1111/cdev.1339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ezproxy.lib.uts.edu.au/10.1111/cdev.1339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rueeducationpartnerships.com/schools/science-of-learning-six-strategies/"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bookcentral.proquest.com/lib/uts/reader.action?docID=4438568&amp;ppg=108" TargetMode="External"/><Relationship Id="rId4" Type="http://schemas.openxmlformats.org/officeDocument/2006/relationships/hyperlink" Target="https://srcd-onlinelibrary-wiley-com.ezproxy.lib.uts.edu.au/doi/full/10.1111/cdev.1339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a:t>
            </a:fld>
            <a:endParaRPr lang="en-US"/>
          </a:p>
        </p:txBody>
      </p:sp>
    </p:spTree>
    <p:extLst>
      <p:ext uri="{BB962C8B-B14F-4D97-AF65-F5344CB8AC3E}">
        <p14:creationId xmlns:p14="http://schemas.microsoft.com/office/powerpoint/2010/main" val="385741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kern="1200" dirty="0" err="1">
                <a:solidFill>
                  <a:schemeClr val="tx1"/>
                </a:solidFill>
                <a:effectLst/>
                <a:latin typeface="+mn-lt"/>
                <a:ea typeface="+mn-ea"/>
                <a:cs typeface="+mn-cs"/>
              </a:rPr>
              <a:t>Breitwieser</a:t>
            </a:r>
            <a:r>
              <a:rPr lang="en-AU" sz="1200" b="0" i="0" u="none" kern="1200" dirty="0">
                <a:solidFill>
                  <a:schemeClr val="tx1"/>
                </a:solidFill>
                <a:effectLst/>
                <a:latin typeface="+mn-lt"/>
                <a:ea typeface="+mn-ea"/>
                <a:cs typeface="+mn-cs"/>
              </a:rPr>
              <a:t>, J.</a:t>
            </a:r>
            <a:r>
              <a:rPr lang="en-AU" sz="1200" b="0" i="0" u="none" kern="1200" baseline="0" dirty="0">
                <a:solidFill>
                  <a:schemeClr val="tx1"/>
                </a:solidFill>
                <a:effectLst/>
                <a:latin typeface="+mn-lt"/>
                <a:ea typeface="+mn-ea"/>
                <a:cs typeface="+mn-cs"/>
              </a:rPr>
              <a:t> &amp; </a:t>
            </a:r>
            <a:r>
              <a:rPr lang="en-AU" sz="1200" b="0" i="0" u="none" strike="noStrike" kern="1200" dirty="0">
                <a:solidFill>
                  <a:schemeClr val="tx1"/>
                </a:solidFill>
                <a:effectLst/>
                <a:latin typeface="+mn-lt"/>
                <a:ea typeface="+mn-ea"/>
                <a:cs typeface="+mn-cs"/>
              </a:rPr>
              <a:t>Garvin, B. (2021).</a:t>
            </a:r>
            <a:r>
              <a:rPr lang="en-AU" sz="1200" b="0" i="0" kern="1200" dirty="0">
                <a:solidFill>
                  <a:schemeClr val="tx1"/>
                </a:solidFill>
                <a:effectLst/>
                <a:latin typeface="+mn-lt"/>
                <a:ea typeface="+mn-ea"/>
                <a:cs typeface="+mn-cs"/>
              </a:rPr>
              <a:t> Cognitive Prerequisites for Generative Learning: Why Some Learning Strategies Are More Effective Than Others. </a:t>
            </a:r>
            <a:r>
              <a:rPr lang="en-AU" sz="1200" b="0" i="1" kern="1200" dirty="0">
                <a:solidFill>
                  <a:schemeClr val="tx1"/>
                </a:solidFill>
                <a:effectLst/>
                <a:latin typeface="+mn-lt"/>
                <a:ea typeface="+mn-ea"/>
                <a:cs typeface="+mn-cs"/>
              </a:rPr>
              <a:t>Child Development, </a:t>
            </a:r>
            <a:r>
              <a:rPr lang="en-AU" sz="1200" b="0" i="0" kern="1200" dirty="0">
                <a:solidFill>
                  <a:schemeClr val="tx1"/>
                </a:solidFill>
                <a:effectLst/>
                <a:latin typeface="+mn-lt"/>
                <a:ea typeface="+mn-ea"/>
                <a:cs typeface="+mn-cs"/>
              </a:rPr>
              <a:t>92(1)</a:t>
            </a:r>
            <a:r>
              <a:rPr lang="en-AU" sz="1200" b="0" i="0" u="sng" kern="1200" dirty="0">
                <a:solidFill>
                  <a:schemeClr val="tx1"/>
                </a:solidFill>
                <a:effectLst/>
                <a:latin typeface="+mn-lt"/>
                <a:ea typeface="+mn-ea"/>
                <a:cs typeface="+mn-cs"/>
              </a:rPr>
              <a:t>,</a:t>
            </a:r>
            <a:r>
              <a:rPr lang="en-AU" sz="1200" b="0" i="0" kern="1200" dirty="0">
                <a:solidFill>
                  <a:schemeClr val="tx1"/>
                </a:solidFill>
                <a:effectLst/>
                <a:latin typeface="+mn-lt"/>
                <a:ea typeface="+mn-ea"/>
                <a:cs typeface="+mn-cs"/>
              </a:rPr>
              <a:t> 258-272.  </a:t>
            </a:r>
            <a:r>
              <a:rPr lang="en-AU" sz="1200" b="1" i="0" u="none" strike="noStrike" kern="1200" dirty="0">
                <a:solidFill>
                  <a:schemeClr val="tx1"/>
                </a:solidFill>
                <a:effectLst/>
                <a:latin typeface="+mn-lt"/>
                <a:ea typeface="+mn-ea"/>
                <a:cs typeface="+mn-cs"/>
                <a:hlinkClick r:id="rId3"/>
              </a:rPr>
              <a:t>https://doi-org.ezproxy.lib.uts.edu.au/10.1111/cdev.13393</a:t>
            </a:r>
            <a:endParaRPr lang="en-AU"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endParaRPr lang="en-AU" sz="1200" b="0" i="0" u="non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275869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kern="1200" dirty="0" err="1">
                <a:solidFill>
                  <a:schemeClr val="tx1"/>
                </a:solidFill>
                <a:effectLst/>
                <a:latin typeface="+mn-lt"/>
                <a:ea typeface="+mn-ea"/>
                <a:cs typeface="+mn-cs"/>
              </a:rPr>
              <a:t>Breitwieser</a:t>
            </a:r>
            <a:r>
              <a:rPr lang="en-AU" sz="1200" b="0" i="0" u="none" kern="1200" dirty="0">
                <a:solidFill>
                  <a:schemeClr val="tx1"/>
                </a:solidFill>
                <a:effectLst/>
                <a:latin typeface="+mn-lt"/>
                <a:ea typeface="+mn-ea"/>
                <a:cs typeface="+mn-cs"/>
              </a:rPr>
              <a:t>, J.</a:t>
            </a:r>
            <a:r>
              <a:rPr lang="en-AU" sz="1200" b="0" i="0" u="none" kern="1200" baseline="0" dirty="0">
                <a:solidFill>
                  <a:schemeClr val="tx1"/>
                </a:solidFill>
                <a:effectLst/>
                <a:latin typeface="+mn-lt"/>
                <a:ea typeface="+mn-ea"/>
                <a:cs typeface="+mn-cs"/>
              </a:rPr>
              <a:t> &amp; </a:t>
            </a:r>
            <a:r>
              <a:rPr lang="en-AU" sz="1200" b="0" i="0" u="none" strike="noStrike" kern="1200" dirty="0">
                <a:solidFill>
                  <a:schemeClr val="tx1"/>
                </a:solidFill>
                <a:effectLst/>
                <a:latin typeface="+mn-lt"/>
                <a:ea typeface="+mn-ea"/>
                <a:cs typeface="+mn-cs"/>
              </a:rPr>
              <a:t>Garvin, B. (2021).</a:t>
            </a:r>
            <a:r>
              <a:rPr lang="en-AU" sz="1200" b="0" i="0" kern="1200" dirty="0">
                <a:solidFill>
                  <a:schemeClr val="tx1"/>
                </a:solidFill>
                <a:effectLst/>
                <a:latin typeface="+mn-lt"/>
                <a:ea typeface="+mn-ea"/>
                <a:cs typeface="+mn-cs"/>
              </a:rPr>
              <a:t> Cognitive Prerequisites for Generative Learning: Why Some Learning Strategies Are More Effective Than Others. </a:t>
            </a:r>
            <a:r>
              <a:rPr lang="en-AU" sz="1200" b="0" i="1" kern="1200" dirty="0">
                <a:solidFill>
                  <a:schemeClr val="tx1"/>
                </a:solidFill>
                <a:effectLst/>
                <a:latin typeface="+mn-lt"/>
                <a:ea typeface="+mn-ea"/>
                <a:cs typeface="+mn-cs"/>
              </a:rPr>
              <a:t>Child Development, </a:t>
            </a:r>
            <a:r>
              <a:rPr lang="en-AU" sz="1200" b="0" i="0" kern="1200" dirty="0">
                <a:solidFill>
                  <a:schemeClr val="tx1"/>
                </a:solidFill>
                <a:effectLst/>
                <a:latin typeface="+mn-lt"/>
                <a:ea typeface="+mn-ea"/>
                <a:cs typeface="+mn-cs"/>
              </a:rPr>
              <a:t>92(1)</a:t>
            </a:r>
            <a:r>
              <a:rPr lang="en-AU" sz="1200" b="0" i="0" u="sng" kern="1200" dirty="0">
                <a:solidFill>
                  <a:schemeClr val="tx1"/>
                </a:solidFill>
                <a:effectLst/>
                <a:latin typeface="+mn-lt"/>
                <a:ea typeface="+mn-ea"/>
                <a:cs typeface="+mn-cs"/>
              </a:rPr>
              <a:t>,</a:t>
            </a:r>
            <a:r>
              <a:rPr lang="en-AU" sz="1200" b="0" i="0" kern="1200" dirty="0">
                <a:solidFill>
                  <a:schemeClr val="tx1"/>
                </a:solidFill>
                <a:effectLst/>
                <a:latin typeface="+mn-lt"/>
                <a:ea typeface="+mn-ea"/>
                <a:cs typeface="+mn-cs"/>
              </a:rPr>
              <a:t> 258-272.  </a:t>
            </a:r>
            <a:r>
              <a:rPr lang="en-AU" sz="1200" b="1" i="0" u="none" strike="noStrike" kern="1200" dirty="0">
                <a:solidFill>
                  <a:schemeClr val="tx1"/>
                </a:solidFill>
                <a:effectLst/>
                <a:latin typeface="+mn-lt"/>
                <a:ea typeface="+mn-ea"/>
                <a:cs typeface="+mn-cs"/>
                <a:hlinkClick r:id="rId3"/>
              </a:rPr>
              <a:t>https://doi-org.ezproxy.lib.uts.edu.au/10.1111/cdev.13393</a:t>
            </a:r>
            <a:endParaRPr lang="en-AU"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endParaRPr lang="en-AU" sz="1200" b="0" i="0" u="non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1244232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kern="1200" dirty="0" err="1">
                <a:solidFill>
                  <a:schemeClr val="tx1"/>
                </a:solidFill>
                <a:effectLst/>
                <a:latin typeface="+mn-lt"/>
                <a:ea typeface="+mn-ea"/>
                <a:cs typeface="+mn-cs"/>
              </a:rPr>
              <a:t>Breitwieser</a:t>
            </a:r>
            <a:r>
              <a:rPr lang="en-AU" sz="1200" b="0" i="0" u="none" kern="1200" dirty="0">
                <a:solidFill>
                  <a:schemeClr val="tx1"/>
                </a:solidFill>
                <a:effectLst/>
                <a:latin typeface="+mn-lt"/>
                <a:ea typeface="+mn-ea"/>
                <a:cs typeface="+mn-cs"/>
              </a:rPr>
              <a:t>, J.</a:t>
            </a:r>
            <a:r>
              <a:rPr lang="en-AU" sz="1200" b="0" i="0" u="none" kern="1200" baseline="0" dirty="0">
                <a:solidFill>
                  <a:schemeClr val="tx1"/>
                </a:solidFill>
                <a:effectLst/>
                <a:latin typeface="+mn-lt"/>
                <a:ea typeface="+mn-ea"/>
                <a:cs typeface="+mn-cs"/>
              </a:rPr>
              <a:t> &amp; </a:t>
            </a:r>
            <a:r>
              <a:rPr lang="en-AU" sz="1200" b="0" i="0" u="none" strike="noStrike" kern="1200" dirty="0">
                <a:solidFill>
                  <a:schemeClr val="tx1"/>
                </a:solidFill>
                <a:effectLst/>
                <a:latin typeface="+mn-lt"/>
                <a:ea typeface="+mn-ea"/>
                <a:cs typeface="+mn-cs"/>
              </a:rPr>
              <a:t>Garvin, B. (2021).</a:t>
            </a:r>
            <a:r>
              <a:rPr lang="en-AU" sz="1200" b="0" i="0" kern="1200" dirty="0">
                <a:solidFill>
                  <a:schemeClr val="tx1"/>
                </a:solidFill>
                <a:effectLst/>
                <a:latin typeface="+mn-lt"/>
                <a:ea typeface="+mn-ea"/>
                <a:cs typeface="+mn-cs"/>
              </a:rPr>
              <a:t> Cognitive Prerequisites for Generative Learning: Why Some Learning Strategies Are More Effective Than Others. </a:t>
            </a:r>
            <a:r>
              <a:rPr lang="en-AU" sz="1200" b="0" i="1" kern="1200" dirty="0">
                <a:solidFill>
                  <a:schemeClr val="tx1"/>
                </a:solidFill>
                <a:effectLst/>
                <a:latin typeface="+mn-lt"/>
                <a:ea typeface="+mn-ea"/>
                <a:cs typeface="+mn-cs"/>
              </a:rPr>
              <a:t>Child Development, </a:t>
            </a:r>
            <a:r>
              <a:rPr lang="en-AU" sz="1200" b="0" i="0" kern="1200" dirty="0">
                <a:solidFill>
                  <a:schemeClr val="tx1"/>
                </a:solidFill>
                <a:effectLst/>
                <a:latin typeface="+mn-lt"/>
                <a:ea typeface="+mn-ea"/>
                <a:cs typeface="+mn-cs"/>
              </a:rPr>
              <a:t>92(1)</a:t>
            </a:r>
            <a:r>
              <a:rPr lang="en-AU" sz="1200" b="0" i="0" u="sng" kern="1200" dirty="0">
                <a:solidFill>
                  <a:schemeClr val="tx1"/>
                </a:solidFill>
                <a:effectLst/>
                <a:latin typeface="+mn-lt"/>
                <a:ea typeface="+mn-ea"/>
                <a:cs typeface="+mn-cs"/>
              </a:rPr>
              <a:t>,</a:t>
            </a:r>
            <a:r>
              <a:rPr lang="en-AU" sz="1200" b="0" i="0" kern="1200" dirty="0">
                <a:solidFill>
                  <a:schemeClr val="tx1"/>
                </a:solidFill>
                <a:effectLst/>
                <a:latin typeface="+mn-lt"/>
                <a:ea typeface="+mn-ea"/>
                <a:cs typeface="+mn-cs"/>
              </a:rPr>
              <a:t> 258-272.  </a:t>
            </a:r>
            <a:r>
              <a:rPr lang="en-AU" sz="1200" b="1" i="0" u="none" strike="noStrike" kern="1200" dirty="0">
                <a:solidFill>
                  <a:schemeClr val="tx1"/>
                </a:solidFill>
                <a:effectLst/>
                <a:latin typeface="+mn-lt"/>
                <a:ea typeface="+mn-ea"/>
                <a:cs typeface="+mn-cs"/>
                <a:hlinkClick r:id="rId3"/>
              </a:rPr>
              <a:t>https://doi-org.ezproxy.lib.uts.edu.au/10.1111/cdev.13393</a:t>
            </a:r>
            <a:endParaRPr lang="en-AU"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endParaRPr lang="en-AU" sz="1200" b="0" i="0" u="non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133067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kern="1200" dirty="0" err="1">
                <a:solidFill>
                  <a:schemeClr val="tx1"/>
                </a:solidFill>
                <a:effectLst/>
                <a:latin typeface="+mn-lt"/>
                <a:ea typeface="+mn-ea"/>
                <a:cs typeface="+mn-cs"/>
              </a:rPr>
              <a:t>Breitwieser</a:t>
            </a:r>
            <a:r>
              <a:rPr lang="en-AU" sz="1200" b="0" i="0" u="none" kern="1200" dirty="0">
                <a:solidFill>
                  <a:schemeClr val="tx1"/>
                </a:solidFill>
                <a:effectLst/>
                <a:latin typeface="+mn-lt"/>
                <a:ea typeface="+mn-ea"/>
                <a:cs typeface="+mn-cs"/>
              </a:rPr>
              <a:t>, J.</a:t>
            </a:r>
            <a:r>
              <a:rPr lang="en-AU" sz="1200" b="0" i="0" u="none" kern="1200" baseline="0" dirty="0">
                <a:solidFill>
                  <a:schemeClr val="tx1"/>
                </a:solidFill>
                <a:effectLst/>
                <a:latin typeface="+mn-lt"/>
                <a:ea typeface="+mn-ea"/>
                <a:cs typeface="+mn-cs"/>
              </a:rPr>
              <a:t> &amp; </a:t>
            </a:r>
            <a:r>
              <a:rPr lang="en-AU" sz="1200" b="0" i="0" u="none" strike="noStrike" kern="1200" dirty="0">
                <a:solidFill>
                  <a:schemeClr val="tx1"/>
                </a:solidFill>
                <a:effectLst/>
                <a:latin typeface="+mn-lt"/>
                <a:ea typeface="+mn-ea"/>
                <a:cs typeface="+mn-cs"/>
              </a:rPr>
              <a:t>Garvin, B. (2021).</a:t>
            </a:r>
            <a:r>
              <a:rPr lang="en-AU" sz="1200" b="0" i="0" kern="1200" dirty="0">
                <a:solidFill>
                  <a:schemeClr val="tx1"/>
                </a:solidFill>
                <a:effectLst/>
                <a:latin typeface="+mn-lt"/>
                <a:ea typeface="+mn-ea"/>
                <a:cs typeface="+mn-cs"/>
              </a:rPr>
              <a:t> Cognitive Prerequisites for Generative Learning: Why Some Learning Strategies Are More Effective Than Others. </a:t>
            </a:r>
            <a:r>
              <a:rPr lang="en-AU" sz="1200" b="0" i="1" kern="1200" dirty="0">
                <a:solidFill>
                  <a:schemeClr val="tx1"/>
                </a:solidFill>
                <a:effectLst/>
                <a:latin typeface="+mn-lt"/>
                <a:ea typeface="+mn-ea"/>
                <a:cs typeface="+mn-cs"/>
              </a:rPr>
              <a:t>Child Development, </a:t>
            </a:r>
            <a:r>
              <a:rPr lang="en-AU" sz="1200" b="0" i="0" kern="1200" dirty="0">
                <a:solidFill>
                  <a:schemeClr val="tx1"/>
                </a:solidFill>
                <a:effectLst/>
                <a:latin typeface="+mn-lt"/>
                <a:ea typeface="+mn-ea"/>
                <a:cs typeface="+mn-cs"/>
              </a:rPr>
              <a:t>92(1)</a:t>
            </a:r>
            <a:r>
              <a:rPr lang="en-AU" sz="1200" b="0" i="0" u="sng" kern="1200" dirty="0">
                <a:solidFill>
                  <a:schemeClr val="tx1"/>
                </a:solidFill>
                <a:effectLst/>
                <a:latin typeface="+mn-lt"/>
                <a:ea typeface="+mn-ea"/>
                <a:cs typeface="+mn-cs"/>
              </a:rPr>
              <a:t>,</a:t>
            </a:r>
            <a:r>
              <a:rPr lang="en-AU" sz="1200" b="0" i="0" kern="1200" dirty="0">
                <a:solidFill>
                  <a:schemeClr val="tx1"/>
                </a:solidFill>
                <a:effectLst/>
                <a:latin typeface="+mn-lt"/>
                <a:ea typeface="+mn-ea"/>
                <a:cs typeface="+mn-cs"/>
              </a:rPr>
              <a:t> 258-272.  </a:t>
            </a:r>
            <a:r>
              <a:rPr lang="en-AU" sz="1200" b="1" i="0" u="none" strike="noStrike" kern="1200" dirty="0">
                <a:solidFill>
                  <a:schemeClr val="tx1"/>
                </a:solidFill>
                <a:effectLst/>
                <a:latin typeface="+mn-lt"/>
                <a:ea typeface="+mn-ea"/>
                <a:cs typeface="+mn-cs"/>
                <a:hlinkClick r:id="rId3"/>
              </a:rPr>
              <a:t>https://doi-org.ezproxy.lib.uts.edu.au/10.1111/cdev.13393</a:t>
            </a:r>
            <a:endParaRPr lang="en-AU"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endParaRPr lang="en-AU" sz="1200" b="0" i="0" u="non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10038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AU" altLang="en-US" sz="1200" dirty="0">
                <a:latin typeface="Calibri" pitchFamily="34" charset="0"/>
                <a:ea typeface="ＭＳ Ｐゴシック" pitchFamily="34" charset="-128"/>
                <a:cs typeface="Century Gothic" pitchFamily="34" charset="0"/>
              </a:rPr>
              <a:t>The main features of critical writing are:</a:t>
            </a:r>
          </a:p>
          <a:p>
            <a:pPr marL="0" indent="0">
              <a:buFont typeface="Arial" charset="0"/>
              <a:buNone/>
            </a:pPr>
            <a:endParaRPr lang="en-AU" altLang="en-US" sz="1200" dirty="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dirty="0">
                <a:latin typeface="Calibri" pitchFamily="34" charset="0"/>
                <a:ea typeface="ＭＳ Ｐゴシック" pitchFamily="34" charset="-128"/>
                <a:cs typeface="Century Gothic" pitchFamily="34" charset="0"/>
              </a:rPr>
              <a:t>   A confident and well-defined refusal to accept the conclusions of others based on your research and evaluation of the evidence and arguments they present;</a:t>
            </a:r>
            <a:endParaRPr lang="en-AU" altLang="en-US" sz="1200" dirty="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dirty="0">
                <a:latin typeface="Calibri" pitchFamily="34" charset="0"/>
                <a:ea typeface="ＭＳ Ｐゴシック" pitchFamily="34" charset="-128"/>
                <a:cs typeface="Century Gothic" pitchFamily="34" charset="0"/>
              </a:rPr>
              <a:t>   A balanced piece of writing with reasons why the ideas of others may be accepted, dismissed or may need to be treated with caution;</a:t>
            </a:r>
            <a:endParaRPr lang="en-AU" altLang="en-US" sz="1200" dirty="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dirty="0">
                <a:latin typeface="Calibri" pitchFamily="34" charset="0"/>
                <a:ea typeface="ＭＳ Ｐゴシック" pitchFamily="34" charset="-128"/>
                <a:cs typeface="Century Gothic" pitchFamily="34" charset="0"/>
              </a:rPr>
              <a:t>   Presenting your voice clearly  with your own evidence and argument, leading to </a:t>
            </a:r>
            <a:r>
              <a:rPr lang="en-US" altLang="en-US" sz="1200" b="1" dirty="0">
                <a:latin typeface="Calibri" pitchFamily="34" charset="0"/>
                <a:ea typeface="ＭＳ Ｐゴシック" pitchFamily="34" charset="-128"/>
                <a:cs typeface="Century Gothic" pitchFamily="34" charset="0"/>
              </a:rPr>
              <a:t>your own</a:t>
            </a:r>
            <a:r>
              <a:rPr lang="en-US" altLang="en-US" sz="1200" dirty="0">
                <a:latin typeface="Calibri" pitchFamily="34" charset="0"/>
                <a:ea typeface="ＭＳ Ｐゴシック" pitchFamily="34" charset="-128"/>
                <a:cs typeface="Century Gothic" pitchFamily="34" charset="0"/>
              </a:rPr>
              <a:t> conclusion;</a:t>
            </a:r>
            <a:endParaRPr lang="en-AU" altLang="en-US" sz="1200" dirty="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dirty="0">
                <a:latin typeface="Calibri" pitchFamily="34" charset="0"/>
                <a:ea typeface="ＭＳ Ｐゴシック" pitchFamily="34" charset="-128"/>
                <a:cs typeface="Century Gothic" pitchFamily="34" charset="0"/>
              </a:rPr>
              <a:t>   A recognition that your own evidence, argument, and conclusion may have limitations.</a:t>
            </a:r>
            <a:endParaRPr lang="en-AU" altLang="en-US" sz="1200" dirty="0">
              <a:latin typeface="Calibri" pitchFamily="34" charset="0"/>
              <a:ea typeface="ＭＳ Ｐゴシック" pitchFamily="34" charset="-128"/>
              <a:cs typeface="Century Gothic" pitchFamily="34" charset="0"/>
            </a:endParaRPr>
          </a:p>
          <a:p>
            <a:endParaRPr lang="en-AU"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2315552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conducting your research, it’s a good idea to use a basic reading log to record the main idea and supporting evidence from each relevant</a:t>
            </a:r>
            <a:r>
              <a:rPr lang="en-AU" baseline="0" dirty="0"/>
              <a:t> source that you find. You can also include your opinion – do you agree with the author’s claim? Why/why not?</a:t>
            </a:r>
          </a:p>
          <a:p>
            <a:endParaRPr lang="en-AU" baseline="0" dirty="0"/>
          </a:p>
          <a:p>
            <a:r>
              <a:rPr lang="en-AU" dirty="0"/>
              <a:t>The next step is to group the different sources</a:t>
            </a:r>
            <a:r>
              <a:rPr lang="en-AU" baseline="0" dirty="0"/>
              <a:t> together. </a:t>
            </a:r>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dirty="0"/>
          </a:p>
        </p:txBody>
      </p:sp>
    </p:spTree>
    <p:extLst>
      <p:ext uri="{BB962C8B-B14F-4D97-AF65-F5344CB8AC3E}">
        <p14:creationId xmlns:p14="http://schemas.microsoft.com/office/powerpoint/2010/main" val="3268652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conducting your research, it’s a good idea to use a basic reading log to record the main idea and supporting evidence from each relevant</a:t>
            </a:r>
            <a:r>
              <a:rPr lang="en-AU" baseline="0" dirty="0"/>
              <a:t> source that you find. You can also include your opinion – do you agree with the author’s claim? Why/why not?</a:t>
            </a:r>
          </a:p>
          <a:p>
            <a:endParaRPr lang="en-AU" baseline="0" dirty="0"/>
          </a:p>
          <a:p>
            <a:r>
              <a:rPr lang="en-AU" dirty="0"/>
              <a:t>The next step is to group the different sources</a:t>
            </a:r>
            <a:r>
              <a:rPr lang="en-AU" baseline="0" dirty="0"/>
              <a:t> together. </a:t>
            </a:r>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dirty="0"/>
          </a:p>
        </p:txBody>
      </p:sp>
    </p:spTree>
    <p:extLst>
      <p:ext uri="{BB962C8B-B14F-4D97-AF65-F5344CB8AC3E}">
        <p14:creationId xmlns:p14="http://schemas.microsoft.com/office/powerpoint/2010/main" val="2284792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conducting your research, it’s a good idea to use a basic reading log to record the main idea and supporting evidence from each relevant</a:t>
            </a:r>
            <a:r>
              <a:rPr lang="en-AU" baseline="0" dirty="0"/>
              <a:t> source that you find. You can also include your opinion – do you agree with the author’s claim? Why/why not?</a:t>
            </a:r>
          </a:p>
          <a:p>
            <a:endParaRPr lang="en-AU" baseline="0" dirty="0"/>
          </a:p>
          <a:p>
            <a:r>
              <a:rPr lang="en-AU" dirty="0"/>
              <a:t>The next step is to group the different sources</a:t>
            </a:r>
            <a:r>
              <a:rPr lang="en-AU" baseline="0" dirty="0"/>
              <a:t> together. </a:t>
            </a:r>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dirty="0"/>
          </a:p>
        </p:txBody>
      </p:sp>
    </p:spTree>
    <p:extLst>
      <p:ext uri="{BB962C8B-B14F-4D97-AF65-F5344CB8AC3E}">
        <p14:creationId xmlns:p14="http://schemas.microsoft.com/office/powerpoint/2010/main" val="2602305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conducting your research, it’s a good idea to use a basic reading log to record the main idea and supporting evidence from each relevant</a:t>
            </a:r>
            <a:r>
              <a:rPr lang="en-AU" baseline="0" dirty="0"/>
              <a:t> source that you find. You can also include your opinion – do you agree with the author’s claim? Why/why not?</a:t>
            </a:r>
          </a:p>
          <a:p>
            <a:endParaRPr lang="en-AU" baseline="0" dirty="0"/>
          </a:p>
          <a:p>
            <a:r>
              <a:rPr lang="en-AU" dirty="0"/>
              <a:t>The next step is to group the different sources</a:t>
            </a:r>
            <a:r>
              <a:rPr lang="en-AU" baseline="0" dirty="0"/>
              <a:t> together. </a:t>
            </a:r>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dirty="0"/>
          </a:p>
        </p:txBody>
      </p:sp>
    </p:spTree>
    <p:extLst>
      <p:ext uri="{BB962C8B-B14F-4D97-AF65-F5344CB8AC3E}">
        <p14:creationId xmlns:p14="http://schemas.microsoft.com/office/powerpoint/2010/main" val="152450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306588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Create </a:t>
            </a:r>
            <a:r>
              <a:rPr lang="en-AU" dirty="0" err="1"/>
              <a:t>mentimeter</a:t>
            </a:r>
            <a:r>
              <a:rPr lang="en-AU" dirty="0"/>
              <a:t> or just use Zoom chat</a:t>
            </a:r>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3420940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21</a:t>
            </a:fld>
            <a:endParaRPr lang="en-AU"/>
          </a:p>
        </p:txBody>
      </p:sp>
    </p:spTree>
    <p:extLst>
      <p:ext uri="{BB962C8B-B14F-4D97-AF65-F5344CB8AC3E}">
        <p14:creationId xmlns:p14="http://schemas.microsoft.com/office/powerpoint/2010/main" val="1774915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dirty="0"/>
          </a:p>
        </p:txBody>
      </p:sp>
    </p:spTree>
    <p:extLst>
      <p:ext uri="{BB962C8B-B14F-4D97-AF65-F5344CB8AC3E}">
        <p14:creationId xmlns:p14="http://schemas.microsoft.com/office/powerpoint/2010/main" val="1617458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dirty="0"/>
          </a:p>
        </p:txBody>
      </p:sp>
    </p:spTree>
    <p:extLst>
      <p:ext uri="{BB962C8B-B14F-4D97-AF65-F5344CB8AC3E}">
        <p14:creationId xmlns:p14="http://schemas.microsoft.com/office/powerpoint/2010/main" val="1242021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24</a:t>
            </a:fld>
            <a:endParaRPr lang="en-US" dirty="0"/>
          </a:p>
        </p:txBody>
      </p:sp>
    </p:spTree>
    <p:extLst>
      <p:ext uri="{BB962C8B-B14F-4D97-AF65-F5344CB8AC3E}">
        <p14:creationId xmlns:p14="http://schemas.microsoft.com/office/powerpoint/2010/main" val="3165139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25</a:t>
            </a:fld>
            <a:endParaRPr lang="en-US" dirty="0"/>
          </a:p>
        </p:txBody>
      </p:sp>
    </p:spTree>
    <p:extLst>
      <p:ext uri="{BB962C8B-B14F-4D97-AF65-F5344CB8AC3E}">
        <p14:creationId xmlns:p14="http://schemas.microsoft.com/office/powerpoint/2010/main" val="1029946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26</a:t>
            </a:fld>
            <a:endParaRPr lang="en-US" dirty="0"/>
          </a:p>
        </p:txBody>
      </p:sp>
    </p:spTree>
    <p:extLst>
      <p:ext uri="{BB962C8B-B14F-4D97-AF65-F5344CB8AC3E}">
        <p14:creationId xmlns:p14="http://schemas.microsoft.com/office/powerpoint/2010/main" val="56481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27</a:t>
            </a:fld>
            <a:endParaRPr lang="en-US" dirty="0"/>
          </a:p>
        </p:txBody>
      </p:sp>
    </p:spTree>
    <p:extLst>
      <p:ext uri="{BB962C8B-B14F-4D97-AF65-F5344CB8AC3E}">
        <p14:creationId xmlns:p14="http://schemas.microsoft.com/office/powerpoint/2010/main" val="134736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ACTIVITY: which words or sentences in this paragraph show the writer’s voice (i.e. their perspective)?</a:t>
            </a:r>
          </a:p>
          <a:p>
            <a:endParaRPr lang="en-AU" dirty="0"/>
          </a:p>
          <a:p>
            <a:r>
              <a:rPr lang="en-AU" b="1" dirty="0"/>
              <a:t>And what aspects of the evidence does the writer focus on?</a:t>
            </a:r>
          </a:p>
        </p:txBody>
      </p:sp>
      <p:sp>
        <p:nvSpPr>
          <p:cNvPr id="4" name="Slide Number Placeholder 3"/>
          <p:cNvSpPr>
            <a:spLocks noGrp="1"/>
          </p:cNvSpPr>
          <p:nvPr>
            <p:ph type="sldNum" sz="quarter" idx="10"/>
          </p:nvPr>
        </p:nvSpPr>
        <p:spPr/>
        <p:txBody>
          <a:bodyPr/>
          <a:lstStyle/>
          <a:p>
            <a:fld id="{11364B19-607B-B942-B14B-DB932692D378}" type="slidenum">
              <a:rPr lang="en-US" smtClean="0"/>
              <a:t>28</a:t>
            </a:fld>
            <a:endParaRPr lang="en-US" dirty="0"/>
          </a:p>
        </p:txBody>
      </p:sp>
    </p:spTree>
    <p:extLst>
      <p:ext uri="{BB962C8B-B14F-4D97-AF65-F5344CB8AC3E}">
        <p14:creationId xmlns:p14="http://schemas.microsoft.com/office/powerpoint/2010/main" val="3560765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29</a:t>
            </a:fld>
            <a:endParaRPr lang="en-AU"/>
          </a:p>
        </p:txBody>
      </p:sp>
    </p:spTree>
    <p:extLst>
      <p:ext uri="{BB962C8B-B14F-4D97-AF65-F5344CB8AC3E}">
        <p14:creationId xmlns:p14="http://schemas.microsoft.com/office/powerpoint/2010/main" val="265672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30</a:t>
            </a:fld>
            <a:endParaRPr lang="en-US"/>
          </a:p>
        </p:txBody>
      </p:sp>
    </p:spTree>
    <p:extLst>
      <p:ext uri="{BB962C8B-B14F-4D97-AF65-F5344CB8AC3E}">
        <p14:creationId xmlns:p14="http://schemas.microsoft.com/office/powerpoint/2010/main" val="321584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 what exactly is critical thinking and how is it relevant to your studies?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answer to this can be described through a theory called Bloom’s Taxonomy. This idea explains the journey from knowing a fact, through to being able to apply that knowledge and finally to being able to understand something deeply from different points of view.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4</a:t>
            </a:fld>
            <a:endParaRPr lang="en-AU"/>
          </a:p>
        </p:txBody>
      </p:sp>
    </p:spTree>
    <p:extLst>
      <p:ext uri="{BB962C8B-B14F-4D97-AF65-F5344CB8AC3E}">
        <p14:creationId xmlns:p14="http://schemas.microsoft.com/office/powerpoint/2010/main" val="185377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31</a:t>
            </a:fld>
            <a:endParaRPr lang="en-US"/>
          </a:p>
        </p:txBody>
      </p:sp>
    </p:spTree>
    <p:extLst>
      <p:ext uri="{BB962C8B-B14F-4D97-AF65-F5344CB8AC3E}">
        <p14:creationId xmlns:p14="http://schemas.microsoft.com/office/powerpoint/2010/main" val="283537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2309816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As a general rule, websites and blogs are usually best avoided.</a:t>
            </a:r>
            <a:r>
              <a:rPr lang="en-AU" sz="1200" kern="1200" baseline="0" dirty="0">
                <a:solidFill>
                  <a:schemeClr val="tx1"/>
                </a:solidFill>
                <a:effectLst/>
                <a:latin typeface="+mn-lt"/>
                <a:ea typeface="+mn-ea"/>
                <a:cs typeface="+mn-cs"/>
              </a:rPr>
              <a:t> Books are usually ok, but check the expertise of the author. Government reports are good sources of information, and peer-reviewed journal articles are the best source of all.</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376755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600" b="1" dirty="0">
                <a:solidFill>
                  <a:schemeClr val="accent1">
                    <a:lumMod val="50000"/>
                  </a:schemeClr>
                </a:solidFill>
                <a:latin typeface="Calibri" pitchFamily="34" charset="0"/>
                <a:ea typeface="ＭＳ Ｐゴシック" pitchFamily="34" charset="-128"/>
                <a:cs typeface="Century Gothic" pitchFamily="34" charset="0"/>
              </a:rPr>
              <a:t>Look at the following sources:</a:t>
            </a:r>
          </a:p>
          <a:p>
            <a:pPr>
              <a:lnSpc>
                <a:spcPct val="80000"/>
              </a:lnSpc>
            </a:pPr>
            <a:endParaRPr lang="en-US" altLang="en-US" sz="1600" b="1" dirty="0">
              <a:solidFill>
                <a:schemeClr val="accent1">
                  <a:lumMod val="50000"/>
                </a:schemeClr>
              </a:solidFill>
              <a:latin typeface="Calibri" pitchFamily="34" charset="0"/>
              <a:ea typeface="ＭＳ Ｐゴシック" pitchFamily="34" charset="-128"/>
              <a:cs typeface="Century Gothic" pitchFamily="34" charset="0"/>
            </a:endParaRPr>
          </a:p>
          <a:p>
            <a:pPr marL="457200" indent="-457200">
              <a:lnSpc>
                <a:spcPct val="80000"/>
              </a:lnSpc>
              <a:buFont typeface="Arial" panose="020B0604020202020204" pitchFamily="34" charset="0"/>
              <a:buChar char="•"/>
            </a:pPr>
            <a:r>
              <a:rPr lang="en-AU" sz="1200" dirty="0">
                <a:hlinkClick r:id="rId3"/>
              </a:rPr>
              <a:t>https://www.trueeducationpartnerships.com/schools/science-of-learning-six-strategies/</a:t>
            </a:r>
            <a:endParaRPr lang="en-AU" sz="1200" dirty="0"/>
          </a:p>
          <a:p>
            <a:pPr marL="0" indent="0">
              <a:lnSpc>
                <a:spcPct val="80000"/>
              </a:lnSpc>
              <a:buFont typeface="Arial" panose="020B0604020202020204" pitchFamily="34" charset="0"/>
              <a:buNone/>
            </a:pPr>
            <a:r>
              <a:rPr lang="en-AU" sz="1200" dirty="0"/>
              <a:t>This is not a good academic source because the author is</a:t>
            </a:r>
            <a:r>
              <a:rPr lang="en-AU" sz="1200" baseline="0" dirty="0"/>
              <a:t> a trainee teacher, and therefore not an expert on the topic, and also we don’t know anything about whether the information was reviewed, and therefore we don’t know if the information is valid and reliable.</a:t>
            </a:r>
            <a:endParaRPr lang="en-AU" sz="1200" dirty="0"/>
          </a:p>
          <a:p>
            <a:pPr marL="457200" indent="-457200">
              <a:lnSpc>
                <a:spcPct val="80000"/>
              </a:lnSpc>
              <a:buFont typeface="Arial" panose="020B0604020202020204" pitchFamily="34" charset="0"/>
              <a:buChar char="•"/>
            </a:pPr>
            <a:endParaRPr lang="en-AU" sz="1200" dirty="0"/>
          </a:p>
          <a:p>
            <a:pPr marL="457200" indent="-457200">
              <a:lnSpc>
                <a:spcPct val="80000"/>
              </a:lnSpc>
              <a:buFont typeface="Arial" panose="020B0604020202020204" pitchFamily="34" charset="0"/>
              <a:buChar char="•"/>
            </a:pPr>
            <a:r>
              <a:rPr lang="en-AU" sz="1200" dirty="0">
                <a:hlinkClick r:id="rId4"/>
              </a:rPr>
              <a:t>https://srcd-onlinelibrary-wiley-com.ezproxy.lib.uts.edu.au/doi/full/10.1111/cdev.13393</a:t>
            </a:r>
            <a:endParaRPr lang="en-AU" sz="1200" dirty="0"/>
          </a:p>
          <a:p>
            <a:pPr marL="0" indent="0">
              <a:lnSpc>
                <a:spcPct val="80000"/>
              </a:lnSpc>
              <a:buFont typeface="Arial" panose="020B0604020202020204" pitchFamily="34" charset="0"/>
              <a:buNone/>
            </a:pPr>
            <a:r>
              <a:rPr lang="en-AU" sz="1200" dirty="0"/>
              <a:t>This is a good academic source because it is a peer-reviewed journal article, so we know it is written by an expert and has been reviewed by several experts to ensure its relevance, validity and reliability</a:t>
            </a:r>
          </a:p>
          <a:p>
            <a:pPr marL="457200" indent="-457200">
              <a:lnSpc>
                <a:spcPct val="80000"/>
              </a:lnSpc>
              <a:buFont typeface="Arial" panose="020B0604020202020204" pitchFamily="34" charset="0"/>
              <a:buChar char="•"/>
            </a:pPr>
            <a:r>
              <a:rPr lang="en-AU" sz="1200" dirty="0">
                <a:hlinkClick r:id="rId5"/>
              </a:rPr>
              <a:t>https://ebookcentral.proquest.com/lib/uts/reader.action?docID=4438568&amp;ppg=108</a:t>
            </a:r>
            <a:endParaRPr lang="en-AU" sz="1200" dirty="0"/>
          </a:p>
          <a:p>
            <a:pPr marL="0" indent="0">
              <a:lnSpc>
                <a:spcPct val="80000"/>
              </a:lnSpc>
              <a:buFont typeface="Arial" panose="020B0604020202020204" pitchFamily="34" charset="0"/>
              <a:buNone/>
            </a:pPr>
            <a:r>
              <a:rPr lang="en-AU" sz="1200" dirty="0"/>
              <a:t>This is a reasonable academic source. The author is a professor in a related area, and therefore has credibility, although the book itself is focused on  teaching rather than learning, so we would have</a:t>
            </a:r>
            <a:r>
              <a:rPr lang="en-AU" sz="1200" baseline="0" dirty="0"/>
              <a:t> to be careful how it is used.</a:t>
            </a:r>
            <a:endParaRPr lang="en-AU" sz="1200" dirty="0"/>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7</a:t>
            </a:fld>
            <a:endParaRPr lang="en-AU"/>
          </a:p>
        </p:txBody>
      </p:sp>
    </p:spTree>
    <p:extLst>
      <p:ext uri="{BB962C8B-B14F-4D97-AF65-F5344CB8AC3E}">
        <p14:creationId xmlns:p14="http://schemas.microsoft.com/office/powerpoint/2010/main" val="43387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baseline="0" dirty="0">
                <a:solidFill>
                  <a:schemeClr val="tx1"/>
                </a:solidFill>
                <a:effectLst/>
                <a:latin typeface="+mn-lt"/>
                <a:ea typeface="+mn-ea"/>
                <a:cs typeface="+mn-cs"/>
              </a:rPr>
              <a:t>It’s ok to use </a:t>
            </a:r>
            <a:r>
              <a:rPr lang="en-AU" sz="1200" kern="1200" dirty="0">
                <a:solidFill>
                  <a:schemeClr val="tx1"/>
                </a:solidFill>
                <a:effectLst/>
                <a:latin typeface="+mn-lt"/>
                <a:ea typeface="+mn-ea"/>
                <a:cs typeface="+mn-cs"/>
              </a:rPr>
              <a:t>Google Scholar,</a:t>
            </a:r>
            <a:r>
              <a:rPr lang="en-AU" sz="1200" kern="1200" baseline="0" dirty="0">
                <a:solidFill>
                  <a:schemeClr val="tx1"/>
                </a:solidFill>
                <a:effectLst/>
                <a:latin typeface="+mn-lt"/>
                <a:ea typeface="+mn-ea"/>
                <a:cs typeface="+mn-cs"/>
              </a:rPr>
              <a:t> but the UTS Library search tool is even better.</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8</a:t>
            </a:fld>
            <a:endParaRPr lang="en-AU"/>
          </a:p>
        </p:txBody>
      </p:sp>
    </p:spTree>
    <p:extLst>
      <p:ext uri="{BB962C8B-B14F-4D97-AF65-F5344CB8AC3E}">
        <p14:creationId xmlns:p14="http://schemas.microsoft.com/office/powerpoint/2010/main" val="408504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165240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AU" altLang="en-US" sz="1200" dirty="0">
                <a:latin typeface="Calibri" pitchFamily="34" charset="0"/>
                <a:ea typeface="ＭＳ Ｐゴシック" pitchFamily="34" charset="-128"/>
                <a:cs typeface="Century Gothic" pitchFamily="34" charset="0"/>
              </a:rPr>
              <a:t>The main features of critical writing are:</a:t>
            </a:r>
          </a:p>
          <a:p>
            <a:pPr marL="0" indent="0">
              <a:buFont typeface="Arial" charset="0"/>
              <a:buNone/>
            </a:pPr>
            <a:endParaRPr lang="en-AU" altLang="en-US" sz="1200" dirty="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dirty="0">
                <a:latin typeface="Calibri" pitchFamily="34" charset="0"/>
                <a:ea typeface="ＭＳ Ｐゴシック" pitchFamily="34" charset="-128"/>
                <a:cs typeface="Century Gothic" pitchFamily="34" charset="0"/>
              </a:rPr>
              <a:t>   A confident and well-defined refusal to accept the conclusions of others based on your research and evaluation of the evidence and arguments they present;</a:t>
            </a:r>
            <a:endParaRPr lang="en-AU" altLang="en-US" sz="1200" dirty="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dirty="0">
                <a:latin typeface="Calibri" pitchFamily="34" charset="0"/>
                <a:ea typeface="ＭＳ Ｐゴシック" pitchFamily="34" charset="-128"/>
                <a:cs typeface="Century Gothic" pitchFamily="34" charset="0"/>
              </a:rPr>
              <a:t>   A balanced piece of writing with reasons why the ideas of others may be accepted, dismissed or may need to be treated with caution;</a:t>
            </a:r>
            <a:endParaRPr lang="en-AU" altLang="en-US" sz="1200" dirty="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dirty="0">
                <a:latin typeface="Calibri" pitchFamily="34" charset="0"/>
                <a:ea typeface="ＭＳ Ｐゴシック" pitchFamily="34" charset="-128"/>
                <a:cs typeface="Century Gothic" pitchFamily="34" charset="0"/>
              </a:rPr>
              <a:t>   Presenting your voice clearly  with your own evidence and argument, leading to </a:t>
            </a:r>
            <a:r>
              <a:rPr lang="en-US" altLang="en-US" sz="1200" b="1" dirty="0">
                <a:latin typeface="Calibri" pitchFamily="34" charset="0"/>
                <a:ea typeface="ＭＳ Ｐゴシック" pitchFamily="34" charset="-128"/>
                <a:cs typeface="Century Gothic" pitchFamily="34" charset="0"/>
              </a:rPr>
              <a:t>your own</a:t>
            </a:r>
            <a:r>
              <a:rPr lang="en-US" altLang="en-US" sz="1200" dirty="0">
                <a:latin typeface="Calibri" pitchFamily="34" charset="0"/>
                <a:ea typeface="ＭＳ Ｐゴシック" pitchFamily="34" charset="-128"/>
                <a:cs typeface="Century Gothic" pitchFamily="34" charset="0"/>
              </a:rPr>
              <a:t> conclusion;</a:t>
            </a:r>
            <a:endParaRPr lang="en-AU" altLang="en-US" sz="1200" dirty="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dirty="0">
                <a:latin typeface="Calibri" pitchFamily="34" charset="0"/>
                <a:ea typeface="ＭＳ Ｐゴシック" pitchFamily="34" charset="-128"/>
                <a:cs typeface="Century Gothic" pitchFamily="34" charset="0"/>
              </a:rPr>
              <a:t>   A recognition that your own evidence, argument, and conclusion may have limitations.</a:t>
            </a:r>
            <a:endParaRPr lang="en-AU" altLang="en-US" sz="1200" dirty="0">
              <a:latin typeface="Calibri" pitchFamily="34" charset="0"/>
              <a:ea typeface="ＭＳ Ｐゴシック" pitchFamily="34" charset="-128"/>
              <a:cs typeface="Century Gothic" pitchFamily="34" charset="0"/>
            </a:endParaRPr>
          </a:p>
          <a:p>
            <a:endParaRPr lang="en-AU"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878809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2400"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685800"/>
            <a:ext cx="100584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31200" y="6208714"/>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9E3B388-630A-4658-A027-0F4972C1972C}" type="datetime1">
              <a:rPr lang="en-AU"/>
              <a:pPr>
                <a:defRPr/>
              </a:pPr>
              <a:t>28/01/2022</a:t>
            </a:fld>
            <a:endParaRPr lang="en-US"/>
          </a:p>
        </p:txBody>
      </p:sp>
      <p:sp>
        <p:nvSpPr>
          <p:cNvPr id="5" name="Footer Placeholder 4"/>
          <p:cNvSpPr>
            <a:spLocks noGrp="1"/>
          </p:cNvSpPr>
          <p:nvPr>
            <p:ph type="ftr" sz="quarter" idx="11"/>
          </p:nvPr>
        </p:nvSpPr>
        <p:spPr>
          <a:xfrm>
            <a:off x="1016001" y="6208714"/>
            <a:ext cx="6498167" cy="365125"/>
          </a:xfrm>
          <a:prstGeom prst="rect">
            <a:avLst/>
          </a:prstGeom>
        </p:spPr>
        <p:txBody>
          <a:bodyPr/>
          <a:lstStyle>
            <a:lvl1pPr>
              <a:defRPr/>
            </a:lvl1pPr>
          </a:lstStyle>
          <a:p>
            <a:pPr>
              <a:defRPr/>
            </a:pPr>
            <a:r>
              <a:rPr lang="en-US"/>
              <a:t>UTS:HELPS</a:t>
            </a:r>
          </a:p>
        </p:txBody>
      </p:sp>
      <p:sp>
        <p:nvSpPr>
          <p:cNvPr id="6" name="Slide Number Placeholder 5"/>
          <p:cNvSpPr>
            <a:spLocks noGrp="1"/>
          </p:cNvSpPr>
          <p:nvPr>
            <p:ph type="sldNum" sz="quarter" idx="12"/>
          </p:nvPr>
        </p:nvSpPr>
        <p:spPr>
          <a:xfrm>
            <a:off x="10160000" y="6205539"/>
            <a:ext cx="1016000" cy="365125"/>
          </a:xfrm>
          <a:prstGeom prst="rect">
            <a:avLst/>
          </a:prstGeom>
        </p:spPr>
        <p:txBody>
          <a:bodyPr/>
          <a:lstStyle>
            <a:lvl1pPr>
              <a:defRPr/>
            </a:lvl1pPr>
          </a:lstStyle>
          <a:p>
            <a:fld id="{859DF306-B1D6-4A7E-A39E-AA38445258EF}" type="slidenum">
              <a:rPr lang="en-US"/>
              <a:pPr/>
              <a:t>‹#›</a:t>
            </a:fld>
            <a:endParaRPr lang="en-US"/>
          </a:p>
        </p:txBody>
      </p:sp>
    </p:spTree>
    <p:extLst>
      <p:ext uri="{BB962C8B-B14F-4D97-AF65-F5344CB8AC3E}">
        <p14:creationId xmlns:p14="http://schemas.microsoft.com/office/powerpoint/2010/main" val="381405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1/28/2022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ezproxy.lib.uts.edu.au/10.1111/cdev.13393"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ezproxy.lib.uts.edu.au/10.1111/cdev.13393"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ezproxy.lib.uts.edu.au/10.1111/cdev.13393"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ezproxy.lib.uts.edu.au/10.1111/cdev.13393"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s://srcd-onlinelibrary-wiley-com.ezproxy.lib.uts.edu.au/doi/full/10.1111/cdev.13393"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hyperlink" Target="https://www.trueeducationpartnerships.com/schools/science-of-learning-six-strategies/" TargetMode="Externa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https://www.lib.uts.edu.au/"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3" y="4170049"/>
            <a:ext cx="8740735" cy="1848130"/>
          </a:xfrm>
        </p:spPr>
        <p:txBody>
          <a:bodyPr/>
          <a:lstStyle/>
          <a:p>
            <a:pPr>
              <a:lnSpc>
                <a:spcPct val="100000"/>
              </a:lnSpc>
            </a:pPr>
            <a:r>
              <a:rPr lang="en-AU" sz="5400" b="1" dirty="0"/>
              <a:t>How to Critically Think, Read &amp; Write</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902" y="573721"/>
            <a:ext cx="10326658" cy="1000685"/>
          </a:xfrm>
        </p:spPr>
        <p:txBody>
          <a:bodyPr/>
          <a:lstStyle/>
          <a:p>
            <a:pPr algn="ctr"/>
            <a:r>
              <a:rPr lang="en-AU" sz="4400" b="1" dirty="0">
                <a:solidFill>
                  <a:schemeClr val="accent1">
                    <a:lumMod val="75000"/>
                  </a:schemeClr>
                </a:solidFill>
                <a:cs typeface="Calibri" panose="020F0502020204030204" pitchFamily="34" charset="0"/>
              </a:rPr>
              <a:t>Common critical issues to examine</a:t>
            </a:r>
          </a:p>
        </p:txBody>
      </p:sp>
      <p:sp>
        <p:nvSpPr>
          <p:cNvPr id="4" name="Text Placeholder 3"/>
          <p:cNvSpPr>
            <a:spLocks noGrp="1"/>
          </p:cNvSpPr>
          <p:nvPr>
            <p:ph type="body" idx="12"/>
          </p:nvPr>
        </p:nvSpPr>
        <p:spPr>
          <a:xfrm>
            <a:off x="1611597" y="1821489"/>
            <a:ext cx="9764616" cy="4192661"/>
          </a:xfrm>
        </p:spPr>
        <p:txBody>
          <a:bodyPr/>
          <a:lstStyle/>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rPr>
              <a:t>Are claims supported by credible evidence? </a:t>
            </a:r>
          </a:p>
          <a:p>
            <a:pPr>
              <a:lnSpc>
                <a:spcPct val="150000"/>
              </a:lnSpc>
            </a:pPr>
            <a:endParaRPr lang="en-AU" sz="600" dirty="0">
              <a:solidFill>
                <a:schemeClr val="accent1">
                  <a:lumMod val="75000"/>
                </a:schemeClr>
              </a:solidFill>
              <a:latin typeface="Calibri" panose="020F0502020204030204" pitchFamily="34" charset="0"/>
              <a:cs typeface="Calibri" panose="020F0502020204030204" pitchFamily="34" charset="0"/>
            </a:endParaRPr>
          </a:p>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rPr>
              <a:t>Are claims logically consistent with the research findings?</a:t>
            </a:r>
          </a:p>
          <a:p>
            <a:pPr>
              <a:lnSpc>
                <a:spcPct val="150000"/>
              </a:lnSpc>
            </a:pPr>
            <a:endParaRPr lang="en-AU" sz="600" dirty="0">
              <a:solidFill>
                <a:schemeClr val="accent1">
                  <a:lumMod val="75000"/>
                </a:schemeClr>
              </a:solidFill>
              <a:latin typeface="Calibri" panose="020F0502020204030204" pitchFamily="34" charset="0"/>
              <a:cs typeface="Calibri" panose="020F0502020204030204" pitchFamily="34" charset="0"/>
            </a:endParaRPr>
          </a:p>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rPr>
              <a:t>Have important aspects of the topic been ignored?</a:t>
            </a:r>
          </a:p>
          <a:p>
            <a:pPr>
              <a:lnSpc>
                <a:spcPct val="150000"/>
              </a:lnSpc>
            </a:pPr>
            <a:endParaRPr lang="en-AU" sz="600" dirty="0">
              <a:solidFill>
                <a:schemeClr val="accent1">
                  <a:lumMod val="75000"/>
                </a:schemeClr>
              </a:solidFill>
              <a:latin typeface="Calibri" panose="020F0502020204030204" pitchFamily="34" charset="0"/>
              <a:cs typeface="Calibri" panose="020F0502020204030204" pitchFamily="34" charset="0"/>
            </a:endParaRPr>
          </a:p>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rPr>
              <a:t>Have the findings been supported by other research?</a:t>
            </a:r>
          </a:p>
          <a:p>
            <a:pPr>
              <a:lnSpc>
                <a:spcPct val="150000"/>
              </a:lnSpc>
            </a:pPr>
            <a:endParaRPr lang="en-AU" sz="2400" dirty="0">
              <a:latin typeface="Calibri" panose="020F0502020204030204" pitchFamily="34" charset="0"/>
              <a:cs typeface="Calibri" panose="020F0502020204030204" pitchFamily="34" charset="0"/>
            </a:endParaRPr>
          </a:p>
          <a:p>
            <a:pPr>
              <a:lnSpc>
                <a:spcPct val="150000"/>
              </a:lnSpc>
            </a:pPr>
            <a:endParaRPr lang="en-AU" sz="24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29816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95339" y="347308"/>
            <a:ext cx="10326658" cy="1000685"/>
          </a:xfrm>
        </p:spPr>
        <p:txBody>
          <a:bodyPr/>
          <a:lstStyle/>
          <a:p>
            <a:pPr algn="ctr"/>
            <a:r>
              <a:rPr lang="en-AU" sz="4400" b="1" dirty="0">
                <a:solidFill>
                  <a:schemeClr val="accent6"/>
                </a:solidFill>
                <a:cs typeface="Calibri" panose="020F0502020204030204" pitchFamily="34" charset="0"/>
              </a:rPr>
              <a:t>EXAMPLE </a:t>
            </a:r>
          </a:p>
        </p:txBody>
      </p:sp>
      <p:sp>
        <p:nvSpPr>
          <p:cNvPr id="3" name="Text Placeholder 2"/>
          <p:cNvSpPr>
            <a:spLocks noGrp="1"/>
          </p:cNvSpPr>
          <p:nvPr>
            <p:ph type="body" idx="12"/>
          </p:nvPr>
        </p:nvSpPr>
        <p:spPr>
          <a:xfrm>
            <a:off x="551543" y="1924203"/>
            <a:ext cx="10853271" cy="4933797"/>
          </a:xfrm>
        </p:spPr>
        <p:txBody>
          <a:bodyPr/>
          <a:lstStyle/>
          <a:p>
            <a:pPr marL="0" indent="0" algn="just">
              <a:lnSpc>
                <a:spcPct val="150000"/>
              </a:lnSpc>
              <a:spcAft>
                <a:spcPts val="0"/>
              </a:spcAft>
              <a:buNone/>
            </a:pPr>
            <a:r>
              <a:rPr lang="en-AU" sz="2600" dirty="0">
                <a:solidFill>
                  <a:schemeClr val="accent1">
                    <a:lumMod val="75000"/>
                  </a:schemeClr>
                </a:solidFill>
              </a:rPr>
              <a:t>This study examined age-related differences in the effectiveness of two learning strategies. Twenty children aged 9–11 and 20 university students aged 17–29 performed a learning task in which they had to generate either a prediction or an example before seeing the correct result. We found that children remembered more facts after generating predictions rather than examples, whereas both strategies were similarly effective in adults.</a:t>
            </a:r>
          </a:p>
          <a:p>
            <a:pPr marL="0" indent="0">
              <a:spcAft>
                <a:spcPts val="0"/>
              </a:spcAft>
              <a:buNone/>
            </a:pPr>
            <a:endParaRPr lang="en-AU" altLang="en-US" b="1" dirty="0"/>
          </a:p>
          <a:p>
            <a:pPr marL="0" indent="0">
              <a:spcAft>
                <a:spcPts val="0"/>
              </a:spcAft>
              <a:buNone/>
            </a:pPr>
            <a:r>
              <a:rPr lang="en-US" altLang="en-US" sz="1200" b="1" dirty="0">
                <a:latin typeface="Calibri" panose="020F0502020204030204" pitchFamily="34" charset="0"/>
                <a:ea typeface="ＭＳ Ｐゴシック" pitchFamily="34" charset="-128"/>
                <a:cs typeface="Calibri" panose="020F0502020204030204" pitchFamily="34" charset="0"/>
              </a:rPr>
              <a:t>Adapted from</a:t>
            </a:r>
            <a:r>
              <a:rPr lang="en-US" altLang="en-US" sz="1200" dirty="0">
                <a:latin typeface="Calibri" panose="020F0502020204030204" pitchFamily="34" charset="0"/>
                <a:ea typeface="ＭＳ Ｐゴシック" pitchFamily="34" charset="-128"/>
                <a:cs typeface="Calibri" panose="020F0502020204030204" pitchFamily="34" charset="0"/>
              </a:rPr>
              <a:t>: </a:t>
            </a:r>
            <a:r>
              <a:rPr lang="en-AU" sz="1200" dirty="0" err="1"/>
              <a:t>Breitwieser</a:t>
            </a:r>
            <a:r>
              <a:rPr lang="en-AU" sz="1200" dirty="0"/>
              <a:t>, J. &amp; Garvin, B. (2021). Cognitive Prerequisites for Generative Learning: Why Some Learning Strategies Are More Effective Than Others. </a:t>
            </a:r>
            <a:r>
              <a:rPr lang="en-AU" sz="1200" i="1" dirty="0"/>
              <a:t>Child Development, </a:t>
            </a:r>
            <a:r>
              <a:rPr lang="en-AU" sz="1200" dirty="0"/>
              <a:t>92(1)</a:t>
            </a:r>
            <a:r>
              <a:rPr lang="en-AU" sz="1200" u="sng" dirty="0"/>
              <a:t>,</a:t>
            </a:r>
            <a:r>
              <a:rPr lang="en-AU" sz="1200" dirty="0"/>
              <a:t> 258-272.  </a:t>
            </a:r>
            <a:r>
              <a:rPr lang="en-AU" sz="1200" b="1" dirty="0">
                <a:hlinkClick r:id="rId3"/>
              </a:rPr>
              <a:t>https://doi-org.ezproxy.lib.uts.edu.au/10.1111/cdev.13393</a:t>
            </a:r>
            <a:endParaRPr lang="en-AU" sz="1200" dirty="0"/>
          </a:p>
          <a:p>
            <a:pPr marL="0" indent="0">
              <a:lnSpc>
                <a:spcPct val="150000"/>
              </a:lnSpc>
              <a:spcAft>
                <a:spcPts val="0"/>
              </a:spcAft>
              <a:buNone/>
            </a:pPr>
            <a:endParaRPr lang="en-US" altLang="ja-JP" sz="1200" dirty="0">
              <a:latin typeface="Calibri" panose="020F0502020204030204" pitchFamily="34" charset="0"/>
              <a:cs typeface="Calibri" panose="020F0502020204030204" pitchFamily="34" charset="0"/>
            </a:endParaRPr>
          </a:p>
          <a:p>
            <a:pPr marL="0" indent="0">
              <a:lnSpc>
                <a:spcPct val="150000"/>
              </a:lnSpc>
              <a:spcAft>
                <a:spcPts val="0"/>
              </a:spcAft>
              <a:buNone/>
            </a:pPr>
            <a:endParaRPr lang="en-AU" sz="2400" dirty="0">
              <a:solidFill>
                <a:srgbClr val="000000"/>
              </a:solidFill>
              <a:latin typeface="Calibri" panose="020F0502020204030204" pitchFamily="34" charset="0"/>
              <a:cs typeface="Calibri" panose="020F0502020204030204" pitchFamily="34" charset="0"/>
            </a:endParaRPr>
          </a:p>
        </p:txBody>
      </p:sp>
      <p:sp>
        <p:nvSpPr>
          <p:cNvPr id="6" name="TextBox 5"/>
          <p:cNvSpPr txBox="1"/>
          <p:nvPr/>
        </p:nvSpPr>
        <p:spPr>
          <a:xfrm>
            <a:off x="607326" y="1304213"/>
            <a:ext cx="10902684" cy="584775"/>
          </a:xfrm>
          <a:prstGeom prst="rect">
            <a:avLst/>
          </a:prstGeom>
          <a:noFill/>
        </p:spPr>
        <p:txBody>
          <a:bodyPr wrap="square" rtlCol="0">
            <a:spAutoFit/>
          </a:bodyPr>
          <a:lstStyle/>
          <a:p>
            <a:r>
              <a:rPr lang="en-AU" sz="3200" b="1" dirty="0">
                <a:solidFill>
                  <a:schemeClr val="accent1">
                    <a:lumMod val="50000"/>
                  </a:schemeClr>
                </a:solidFill>
                <a:latin typeface="Calibri" panose="020F0502020204030204" pitchFamily="34" charset="0"/>
                <a:cs typeface="Calibri" panose="020F0502020204030204" pitchFamily="34" charset="0"/>
              </a:rPr>
              <a:t>What questions would you ask about the following statement?</a:t>
            </a:r>
          </a:p>
        </p:txBody>
      </p:sp>
    </p:spTree>
    <p:extLst>
      <p:ext uri="{BB962C8B-B14F-4D97-AF65-F5344CB8AC3E}">
        <p14:creationId xmlns:p14="http://schemas.microsoft.com/office/powerpoint/2010/main" val="135593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95339" y="347308"/>
            <a:ext cx="10326658" cy="1000685"/>
          </a:xfrm>
        </p:spPr>
        <p:txBody>
          <a:bodyPr/>
          <a:lstStyle/>
          <a:p>
            <a:pPr algn="ctr"/>
            <a:r>
              <a:rPr lang="en-AU" sz="4400" b="1" dirty="0">
                <a:solidFill>
                  <a:schemeClr val="accent6"/>
                </a:solidFill>
                <a:cs typeface="Calibri" panose="020F0502020204030204" pitchFamily="34" charset="0"/>
              </a:rPr>
              <a:t>EXAMPLE </a:t>
            </a:r>
          </a:p>
        </p:txBody>
      </p:sp>
      <p:sp>
        <p:nvSpPr>
          <p:cNvPr id="3" name="Text Placeholder 2"/>
          <p:cNvSpPr>
            <a:spLocks noGrp="1"/>
          </p:cNvSpPr>
          <p:nvPr>
            <p:ph type="body" idx="12"/>
          </p:nvPr>
        </p:nvSpPr>
        <p:spPr>
          <a:xfrm>
            <a:off x="551543" y="1924203"/>
            <a:ext cx="10853271" cy="4933797"/>
          </a:xfrm>
        </p:spPr>
        <p:txBody>
          <a:bodyPr/>
          <a:lstStyle/>
          <a:p>
            <a:pPr marL="0" indent="0" algn="just">
              <a:lnSpc>
                <a:spcPct val="150000"/>
              </a:lnSpc>
              <a:spcAft>
                <a:spcPts val="0"/>
              </a:spcAft>
              <a:buNone/>
            </a:pPr>
            <a:r>
              <a:rPr lang="en-AU" sz="2600" dirty="0">
                <a:solidFill>
                  <a:schemeClr val="accent1">
                    <a:lumMod val="75000"/>
                  </a:schemeClr>
                </a:solidFill>
              </a:rPr>
              <a:t>This study examined age-related differences in the effectiveness of two learning strategies. </a:t>
            </a:r>
            <a:r>
              <a:rPr lang="en-AU" sz="2600" b="1" dirty="0">
                <a:solidFill>
                  <a:srgbClr val="FF0000"/>
                </a:solidFill>
              </a:rPr>
              <a:t>Twenty children </a:t>
            </a:r>
            <a:r>
              <a:rPr lang="en-AU" sz="2600" dirty="0">
                <a:solidFill>
                  <a:schemeClr val="accent1">
                    <a:lumMod val="75000"/>
                  </a:schemeClr>
                </a:solidFill>
              </a:rPr>
              <a:t>aged 9–11 </a:t>
            </a:r>
            <a:r>
              <a:rPr lang="en-AU" sz="2600" b="1" dirty="0">
                <a:solidFill>
                  <a:srgbClr val="FF0000"/>
                </a:solidFill>
              </a:rPr>
              <a:t>and 20 university students </a:t>
            </a:r>
            <a:r>
              <a:rPr lang="en-AU" sz="2600" dirty="0">
                <a:solidFill>
                  <a:schemeClr val="accent1">
                    <a:lumMod val="75000"/>
                  </a:schemeClr>
                </a:solidFill>
              </a:rPr>
              <a:t>aged 17–29 performed a learning task in which they had to generate either a prediction or an example before seeing the correct result. We found that children remembered more facts after generating predictions rather than examples, whereas both strategies were similarly effective in adults.</a:t>
            </a:r>
          </a:p>
          <a:p>
            <a:pPr marL="0" indent="0">
              <a:spcAft>
                <a:spcPts val="0"/>
              </a:spcAft>
              <a:buNone/>
            </a:pPr>
            <a:endParaRPr lang="en-AU" altLang="en-US" b="1" dirty="0"/>
          </a:p>
          <a:p>
            <a:pPr marL="0" indent="0">
              <a:spcAft>
                <a:spcPts val="0"/>
              </a:spcAft>
              <a:buNone/>
            </a:pPr>
            <a:r>
              <a:rPr lang="en-US" altLang="en-US" sz="1200" b="1" dirty="0">
                <a:latin typeface="Calibri" panose="020F0502020204030204" pitchFamily="34" charset="0"/>
                <a:ea typeface="ＭＳ Ｐゴシック" pitchFamily="34" charset="-128"/>
                <a:cs typeface="Calibri" panose="020F0502020204030204" pitchFamily="34" charset="0"/>
              </a:rPr>
              <a:t>Adapted from</a:t>
            </a:r>
            <a:r>
              <a:rPr lang="en-US" altLang="en-US" sz="1200" dirty="0">
                <a:latin typeface="Calibri" panose="020F0502020204030204" pitchFamily="34" charset="0"/>
                <a:ea typeface="ＭＳ Ｐゴシック" pitchFamily="34" charset="-128"/>
                <a:cs typeface="Calibri" panose="020F0502020204030204" pitchFamily="34" charset="0"/>
              </a:rPr>
              <a:t>: </a:t>
            </a:r>
            <a:r>
              <a:rPr lang="en-AU" sz="1200" dirty="0" err="1"/>
              <a:t>Breitwieser</a:t>
            </a:r>
            <a:r>
              <a:rPr lang="en-AU" sz="1200" dirty="0"/>
              <a:t>, J. &amp; Garvin, B. (2021). Cognitive Prerequisites for Generative Learning: Why Some Learning Strategies Are More Effective Than Others. </a:t>
            </a:r>
            <a:r>
              <a:rPr lang="en-AU" sz="1200" i="1" dirty="0"/>
              <a:t>Child Development, </a:t>
            </a:r>
            <a:r>
              <a:rPr lang="en-AU" sz="1200" dirty="0"/>
              <a:t>92(1)</a:t>
            </a:r>
            <a:r>
              <a:rPr lang="en-AU" sz="1200" u="sng" dirty="0"/>
              <a:t>,</a:t>
            </a:r>
            <a:r>
              <a:rPr lang="en-AU" sz="1200" dirty="0"/>
              <a:t> 258-272.  </a:t>
            </a:r>
            <a:r>
              <a:rPr lang="en-AU" sz="1200" b="1" dirty="0">
                <a:hlinkClick r:id="rId3"/>
              </a:rPr>
              <a:t>https://doi-org.ezproxy.lib.uts.edu.au/10.1111/cdev.13393</a:t>
            </a:r>
            <a:endParaRPr lang="en-AU" sz="1200" dirty="0"/>
          </a:p>
          <a:p>
            <a:pPr marL="0" indent="0">
              <a:lnSpc>
                <a:spcPct val="150000"/>
              </a:lnSpc>
              <a:spcAft>
                <a:spcPts val="0"/>
              </a:spcAft>
              <a:buNone/>
            </a:pPr>
            <a:endParaRPr lang="en-US" altLang="ja-JP" sz="1200" dirty="0">
              <a:latin typeface="Calibri" panose="020F0502020204030204" pitchFamily="34" charset="0"/>
              <a:cs typeface="Calibri" panose="020F0502020204030204" pitchFamily="34" charset="0"/>
            </a:endParaRPr>
          </a:p>
          <a:p>
            <a:pPr marL="0" indent="0">
              <a:lnSpc>
                <a:spcPct val="150000"/>
              </a:lnSpc>
              <a:spcAft>
                <a:spcPts val="0"/>
              </a:spcAft>
              <a:buNone/>
            </a:pPr>
            <a:endParaRPr lang="en-AU" sz="2400" dirty="0">
              <a:solidFill>
                <a:srgbClr val="000000"/>
              </a:solidFill>
              <a:latin typeface="Calibri" panose="020F0502020204030204" pitchFamily="34" charset="0"/>
              <a:cs typeface="Calibri" panose="020F0502020204030204" pitchFamily="34" charset="0"/>
            </a:endParaRPr>
          </a:p>
        </p:txBody>
      </p:sp>
      <p:sp>
        <p:nvSpPr>
          <p:cNvPr id="6" name="TextBox 5"/>
          <p:cNvSpPr txBox="1"/>
          <p:nvPr/>
        </p:nvSpPr>
        <p:spPr>
          <a:xfrm>
            <a:off x="607326" y="1304213"/>
            <a:ext cx="10902684" cy="584775"/>
          </a:xfrm>
          <a:prstGeom prst="rect">
            <a:avLst/>
          </a:prstGeom>
          <a:noFill/>
        </p:spPr>
        <p:txBody>
          <a:bodyPr wrap="square" rtlCol="0">
            <a:spAutoFit/>
          </a:bodyPr>
          <a:lstStyle/>
          <a:p>
            <a:r>
              <a:rPr lang="en-AU" sz="3200" b="1" dirty="0">
                <a:solidFill>
                  <a:schemeClr val="accent1">
                    <a:lumMod val="50000"/>
                  </a:schemeClr>
                </a:solidFill>
                <a:latin typeface="Calibri" panose="020F0502020204030204" pitchFamily="34" charset="0"/>
                <a:cs typeface="Calibri" panose="020F0502020204030204" pitchFamily="34" charset="0"/>
              </a:rPr>
              <a:t>What questions would you ask about the following statement?</a:t>
            </a:r>
          </a:p>
        </p:txBody>
      </p:sp>
    </p:spTree>
    <p:extLst>
      <p:ext uri="{BB962C8B-B14F-4D97-AF65-F5344CB8AC3E}">
        <p14:creationId xmlns:p14="http://schemas.microsoft.com/office/powerpoint/2010/main" val="2372036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95339" y="347308"/>
            <a:ext cx="10326658" cy="1000685"/>
          </a:xfrm>
        </p:spPr>
        <p:txBody>
          <a:bodyPr/>
          <a:lstStyle/>
          <a:p>
            <a:pPr algn="ctr"/>
            <a:r>
              <a:rPr lang="en-AU" sz="4400" b="1" dirty="0">
                <a:solidFill>
                  <a:schemeClr val="accent6"/>
                </a:solidFill>
                <a:cs typeface="Calibri" panose="020F0502020204030204" pitchFamily="34" charset="0"/>
              </a:rPr>
              <a:t>EXAMPLE </a:t>
            </a:r>
          </a:p>
        </p:txBody>
      </p:sp>
      <p:sp>
        <p:nvSpPr>
          <p:cNvPr id="3" name="Text Placeholder 2"/>
          <p:cNvSpPr>
            <a:spLocks noGrp="1"/>
          </p:cNvSpPr>
          <p:nvPr>
            <p:ph type="body" idx="12"/>
          </p:nvPr>
        </p:nvSpPr>
        <p:spPr>
          <a:xfrm>
            <a:off x="551543" y="1924203"/>
            <a:ext cx="10853271" cy="4933797"/>
          </a:xfrm>
        </p:spPr>
        <p:txBody>
          <a:bodyPr/>
          <a:lstStyle/>
          <a:p>
            <a:pPr marL="0" indent="0" algn="just">
              <a:lnSpc>
                <a:spcPct val="150000"/>
              </a:lnSpc>
              <a:spcAft>
                <a:spcPts val="0"/>
              </a:spcAft>
              <a:buNone/>
            </a:pPr>
            <a:r>
              <a:rPr lang="en-AU" sz="2600" dirty="0">
                <a:solidFill>
                  <a:schemeClr val="accent1">
                    <a:lumMod val="75000"/>
                  </a:schemeClr>
                </a:solidFill>
              </a:rPr>
              <a:t>This study examined age-related differences in the effectiveness of two learning strategies. Twenty children aged 9–11 and 20 university students aged 17–29 </a:t>
            </a:r>
            <a:r>
              <a:rPr lang="en-AU" sz="2600" b="1" dirty="0">
                <a:solidFill>
                  <a:srgbClr val="FF0000"/>
                </a:solidFill>
              </a:rPr>
              <a:t>performed a learning task </a:t>
            </a:r>
            <a:r>
              <a:rPr lang="en-AU" sz="2600" dirty="0">
                <a:solidFill>
                  <a:schemeClr val="accent1">
                    <a:lumMod val="75000"/>
                  </a:schemeClr>
                </a:solidFill>
              </a:rPr>
              <a:t>in which they had to generate either a prediction or an example before seeing the correct result. We found that children remembered more facts after generating predictions rather than examples, whereas both strategies were similarly effective in adults.</a:t>
            </a:r>
          </a:p>
          <a:p>
            <a:pPr marL="0" indent="0">
              <a:spcAft>
                <a:spcPts val="0"/>
              </a:spcAft>
              <a:buNone/>
            </a:pPr>
            <a:endParaRPr lang="en-AU" altLang="en-US" b="1" dirty="0"/>
          </a:p>
          <a:p>
            <a:pPr marL="0" indent="0">
              <a:spcAft>
                <a:spcPts val="0"/>
              </a:spcAft>
              <a:buNone/>
            </a:pPr>
            <a:r>
              <a:rPr lang="en-US" altLang="en-US" sz="1200" b="1" dirty="0">
                <a:latin typeface="Calibri" panose="020F0502020204030204" pitchFamily="34" charset="0"/>
                <a:ea typeface="ＭＳ Ｐゴシック" pitchFamily="34" charset="-128"/>
                <a:cs typeface="Calibri" panose="020F0502020204030204" pitchFamily="34" charset="0"/>
              </a:rPr>
              <a:t>Adapted from</a:t>
            </a:r>
            <a:r>
              <a:rPr lang="en-US" altLang="en-US" sz="1200" dirty="0">
                <a:latin typeface="Calibri" panose="020F0502020204030204" pitchFamily="34" charset="0"/>
                <a:ea typeface="ＭＳ Ｐゴシック" pitchFamily="34" charset="-128"/>
                <a:cs typeface="Calibri" panose="020F0502020204030204" pitchFamily="34" charset="0"/>
              </a:rPr>
              <a:t>: </a:t>
            </a:r>
            <a:r>
              <a:rPr lang="en-AU" sz="1200" dirty="0" err="1"/>
              <a:t>Breitwieser</a:t>
            </a:r>
            <a:r>
              <a:rPr lang="en-AU" sz="1200" dirty="0"/>
              <a:t>, J. &amp; Garvin, B. (2021). Cognitive Prerequisites for Generative Learning: Why Some Learning Strategies Are More Effective Than Others. </a:t>
            </a:r>
            <a:r>
              <a:rPr lang="en-AU" sz="1200" i="1" dirty="0"/>
              <a:t>Child Development, </a:t>
            </a:r>
            <a:r>
              <a:rPr lang="en-AU" sz="1200" dirty="0"/>
              <a:t>92(1)</a:t>
            </a:r>
            <a:r>
              <a:rPr lang="en-AU" sz="1200" u="sng" dirty="0"/>
              <a:t>,</a:t>
            </a:r>
            <a:r>
              <a:rPr lang="en-AU" sz="1200" dirty="0"/>
              <a:t> 258-272.  </a:t>
            </a:r>
            <a:r>
              <a:rPr lang="en-AU" sz="1200" b="1" dirty="0">
                <a:hlinkClick r:id="rId3"/>
              </a:rPr>
              <a:t>https://doi-org.ezproxy.lib.uts.edu.au/10.1111/cdev.13393</a:t>
            </a:r>
            <a:endParaRPr lang="en-AU" sz="1200" dirty="0"/>
          </a:p>
          <a:p>
            <a:pPr marL="0" indent="0">
              <a:lnSpc>
                <a:spcPct val="150000"/>
              </a:lnSpc>
              <a:spcAft>
                <a:spcPts val="0"/>
              </a:spcAft>
              <a:buNone/>
            </a:pPr>
            <a:endParaRPr lang="en-US" altLang="ja-JP" sz="1200" dirty="0">
              <a:latin typeface="Calibri" panose="020F0502020204030204" pitchFamily="34" charset="0"/>
              <a:cs typeface="Calibri" panose="020F0502020204030204" pitchFamily="34" charset="0"/>
            </a:endParaRPr>
          </a:p>
          <a:p>
            <a:pPr marL="0" indent="0">
              <a:lnSpc>
                <a:spcPct val="150000"/>
              </a:lnSpc>
              <a:spcAft>
                <a:spcPts val="0"/>
              </a:spcAft>
              <a:buNone/>
            </a:pPr>
            <a:endParaRPr lang="en-AU" sz="2400" dirty="0">
              <a:solidFill>
                <a:srgbClr val="000000"/>
              </a:solidFill>
              <a:latin typeface="Calibri" panose="020F0502020204030204" pitchFamily="34" charset="0"/>
              <a:cs typeface="Calibri" panose="020F0502020204030204" pitchFamily="34" charset="0"/>
            </a:endParaRPr>
          </a:p>
        </p:txBody>
      </p:sp>
      <p:sp>
        <p:nvSpPr>
          <p:cNvPr id="6" name="TextBox 5"/>
          <p:cNvSpPr txBox="1"/>
          <p:nvPr/>
        </p:nvSpPr>
        <p:spPr>
          <a:xfrm>
            <a:off x="607326" y="1304213"/>
            <a:ext cx="10902684" cy="584775"/>
          </a:xfrm>
          <a:prstGeom prst="rect">
            <a:avLst/>
          </a:prstGeom>
          <a:noFill/>
        </p:spPr>
        <p:txBody>
          <a:bodyPr wrap="square" rtlCol="0">
            <a:spAutoFit/>
          </a:bodyPr>
          <a:lstStyle/>
          <a:p>
            <a:r>
              <a:rPr lang="en-AU" sz="3200" b="1" dirty="0">
                <a:solidFill>
                  <a:schemeClr val="accent1">
                    <a:lumMod val="50000"/>
                  </a:schemeClr>
                </a:solidFill>
                <a:latin typeface="Calibri" panose="020F0502020204030204" pitchFamily="34" charset="0"/>
                <a:cs typeface="Calibri" panose="020F0502020204030204" pitchFamily="34" charset="0"/>
              </a:rPr>
              <a:t>What questions would you ask about the following statement?</a:t>
            </a:r>
          </a:p>
        </p:txBody>
      </p:sp>
    </p:spTree>
    <p:extLst>
      <p:ext uri="{BB962C8B-B14F-4D97-AF65-F5344CB8AC3E}">
        <p14:creationId xmlns:p14="http://schemas.microsoft.com/office/powerpoint/2010/main" val="389131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95339" y="347308"/>
            <a:ext cx="10326658" cy="1000685"/>
          </a:xfrm>
        </p:spPr>
        <p:txBody>
          <a:bodyPr/>
          <a:lstStyle/>
          <a:p>
            <a:pPr algn="ctr"/>
            <a:r>
              <a:rPr lang="en-AU" sz="4400" b="1" dirty="0">
                <a:solidFill>
                  <a:schemeClr val="accent6"/>
                </a:solidFill>
                <a:cs typeface="Calibri" panose="020F0502020204030204" pitchFamily="34" charset="0"/>
              </a:rPr>
              <a:t>EXAMPLE </a:t>
            </a:r>
          </a:p>
        </p:txBody>
      </p:sp>
      <p:sp>
        <p:nvSpPr>
          <p:cNvPr id="3" name="Text Placeholder 2"/>
          <p:cNvSpPr>
            <a:spLocks noGrp="1"/>
          </p:cNvSpPr>
          <p:nvPr>
            <p:ph type="body" idx="12"/>
          </p:nvPr>
        </p:nvSpPr>
        <p:spPr>
          <a:xfrm>
            <a:off x="551543" y="1924203"/>
            <a:ext cx="10853271" cy="4933797"/>
          </a:xfrm>
        </p:spPr>
        <p:txBody>
          <a:bodyPr/>
          <a:lstStyle/>
          <a:p>
            <a:pPr marL="0" indent="0" algn="just">
              <a:lnSpc>
                <a:spcPct val="150000"/>
              </a:lnSpc>
              <a:spcAft>
                <a:spcPts val="0"/>
              </a:spcAft>
              <a:buNone/>
            </a:pPr>
            <a:r>
              <a:rPr lang="en-AU" sz="2600" dirty="0">
                <a:solidFill>
                  <a:schemeClr val="accent1">
                    <a:lumMod val="75000"/>
                  </a:schemeClr>
                </a:solidFill>
              </a:rPr>
              <a:t>This study examined age-related differences in the effectiveness of two learning strategies. Twenty children aged 9–11 and 20 university students aged 17–29 performed a learning task in which </a:t>
            </a:r>
            <a:r>
              <a:rPr lang="en-AU" sz="2600" b="1" dirty="0">
                <a:solidFill>
                  <a:srgbClr val="FF0000"/>
                </a:solidFill>
              </a:rPr>
              <a:t>they had to generate either a prediction or an example</a:t>
            </a:r>
            <a:r>
              <a:rPr lang="en-AU" sz="2600" dirty="0">
                <a:solidFill>
                  <a:schemeClr val="accent1">
                    <a:lumMod val="75000"/>
                  </a:schemeClr>
                </a:solidFill>
              </a:rPr>
              <a:t> before seeing the correct result. We found that children remembered more facts after generating predictions rather than examples, whereas both strategies were similarly effective in adults.</a:t>
            </a:r>
          </a:p>
          <a:p>
            <a:pPr marL="0" indent="0">
              <a:spcAft>
                <a:spcPts val="0"/>
              </a:spcAft>
              <a:buNone/>
            </a:pPr>
            <a:endParaRPr lang="en-AU" altLang="en-US" b="1" dirty="0"/>
          </a:p>
          <a:p>
            <a:pPr marL="0" indent="0">
              <a:spcAft>
                <a:spcPts val="0"/>
              </a:spcAft>
              <a:buNone/>
            </a:pPr>
            <a:r>
              <a:rPr lang="en-US" altLang="en-US" sz="1200" b="1" dirty="0">
                <a:latin typeface="Calibri" panose="020F0502020204030204" pitchFamily="34" charset="0"/>
                <a:ea typeface="ＭＳ Ｐゴシック" pitchFamily="34" charset="-128"/>
                <a:cs typeface="Calibri" panose="020F0502020204030204" pitchFamily="34" charset="0"/>
              </a:rPr>
              <a:t>Adapted from</a:t>
            </a:r>
            <a:r>
              <a:rPr lang="en-US" altLang="en-US" sz="1200" dirty="0">
                <a:latin typeface="Calibri" panose="020F0502020204030204" pitchFamily="34" charset="0"/>
                <a:ea typeface="ＭＳ Ｐゴシック" pitchFamily="34" charset="-128"/>
                <a:cs typeface="Calibri" panose="020F0502020204030204" pitchFamily="34" charset="0"/>
              </a:rPr>
              <a:t>: </a:t>
            </a:r>
            <a:r>
              <a:rPr lang="en-AU" sz="1200" dirty="0" err="1"/>
              <a:t>Breitwieser</a:t>
            </a:r>
            <a:r>
              <a:rPr lang="en-AU" sz="1200" dirty="0"/>
              <a:t>, J. &amp; Garvin, B. (2021). Cognitive Prerequisites for Generative Learning: Why Some Learning Strategies Are More Effective Than Others. </a:t>
            </a:r>
            <a:r>
              <a:rPr lang="en-AU" sz="1200" i="1" dirty="0"/>
              <a:t>Child Development, </a:t>
            </a:r>
            <a:r>
              <a:rPr lang="en-AU" sz="1200" dirty="0"/>
              <a:t>92(1)</a:t>
            </a:r>
            <a:r>
              <a:rPr lang="en-AU" sz="1200" u="sng" dirty="0"/>
              <a:t>,</a:t>
            </a:r>
            <a:r>
              <a:rPr lang="en-AU" sz="1200" dirty="0"/>
              <a:t> 258-272.  </a:t>
            </a:r>
            <a:r>
              <a:rPr lang="en-AU" sz="1200" b="1" dirty="0">
                <a:hlinkClick r:id="rId3"/>
              </a:rPr>
              <a:t>https://doi-org.ezproxy.lib.uts.edu.au/10.1111/cdev.13393</a:t>
            </a:r>
            <a:endParaRPr lang="en-AU" sz="1200" dirty="0"/>
          </a:p>
          <a:p>
            <a:pPr marL="0" indent="0">
              <a:lnSpc>
                <a:spcPct val="150000"/>
              </a:lnSpc>
              <a:spcAft>
                <a:spcPts val="0"/>
              </a:spcAft>
              <a:buNone/>
            </a:pPr>
            <a:endParaRPr lang="en-US" altLang="ja-JP" sz="1200" dirty="0">
              <a:latin typeface="Calibri" panose="020F0502020204030204" pitchFamily="34" charset="0"/>
              <a:cs typeface="Calibri" panose="020F0502020204030204" pitchFamily="34" charset="0"/>
            </a:endParaRPr>
          </a:p>
          <a:p>
            <a:pPr marL="0" indent="0">
              <a:lnSpc>
                <a:spcPct val="150000"/>
              </a:lnSpc>
              <a:spcAft>
                <a:spcPts val="0"/>
              </a:spcAft>
              <a:buNone/>
            </a:pPr>
            <a:endParaRPr lang="en-AU" sz="2400" dirty="0">
              <a:solidFill>
                <a:srgbClr val="000000"/>
              </a:solidFill>
              <a:latin typeface="Calibri" panose="020F0502020204030204" pitchFamily="34" charset="0"/>
              <a:cs typeface="Calibri" panose="020F0502020204030204" pitchFamily="34" charset="0"/>
            </a:endParaRPr>
          </a:p>
        </p:txBody>
      </p:sp>
      <p:sp>
        <p:nvSpPr>
          <p:cNvPr id="6" name="TextBox 5"/>
          <p:cNvSpPr txBox="1"/>
          <p:nvPr/>
        </p:nvSpPr>
        <p:spPr>
          <a:xfrm>
            <a:off x="607326" y="1304213"/>
            <a:ext cx="10902684" cy="584775"/>
          </a:xfrm>
          <a:prstGeom prst="rect">
            <a:avLst/>
          </a:prstGeom>
          <a:noFill/>
        </p:spPr>
        <p:txBody>
          <a:bodyPr wrap="square" rtlCol="0">
            <a:spAutoFit/>
          </a:bodyPr>
          <a:lstStyle/>
          <a:p>
            <a:r>
              <a:rPr lang="en-AU" sz="3200" b="1" dirty="0">
                <a:solidFill>
                  <a:schemeClr val="accent1">
                    <a:lumMod val="50000"/>
                  </a:schemeClr>
                </a:solidFill>
                <a:latin typeface="Calibri" panose="020F0502020204030204" pitchFamily="34" charset="0"/>
                <a:cs typeface="Calibri" panose="020F0502020204030204" pitchFamily="34" charset="0"/>
              </a:rPr>
              <a:t>What questions would you ask about the following statement?</a:t>
            </a:r>
          </a:p>
        </p:txBody>
      </p:sp>
    </p:spTree>
    <p:extLst>
      <p:ext uri="{BB962C8B-B14F-4D97-AF65-F5344CB8AC3E}">
        <p14:creationId xmlns:p14="http://schemas.microsoft.com/office/powerpoint/2010/main" val="688146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902" y="573721"/>
            <a:ext cx="10326658" cy="1000685"/>
          </a:xfrm>
        </p:spPr>
        <p:txBody>
          <a:bodyPr/>
          <a:lstStyle/>
          <a:p>
            <a:pPr algn="ctr"/>
            <a:r>
              <a:rPr lang="en-AU" sz="4400" b="1" dirty="0">
                <a:solidFill>
                  <a:schemeClr val="accent1">
                    <a:lumMod val="75000"/>
                  </a:schemeClr>
                </a:solidFill>
                <a:cs typeface="Calibri" panose="020F0502020204030204" pitchFamily="34" charset="0"/>
              </a:rPr>
              <a:t>Possible Questions</a:t>
            </a:r>
          </a:p>
        </p:txBody>
      </p:sp>
      <p:sp>
        <p:nvSpPr>
          <p:cNvPr id="4" name="Text Placeholder 3"/>
          <p:cNvSpPr>
            <a:spLocks noGrp="1"/>
          </p:cNvSpPr>
          <p:nvPr>
            <p:ph type="body" idx="12"/>
          </p:nvPr>
        </p:nvSpPr>
        <p:spPr>
          <a:xfrm>
            <a:off x="898902" y="1738773"/>
            <a:ext cx="11019295" cy="3690787"/>
          </a:xfrm>
        </p:spPr>
        <p:txBody>
          <a:bodyPr/>
          <a:lstStyle/>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rPr>
              <a:t>Is the sample size big enough to generalise across the whole population?</a:t>
            </a:r>
          </a:p>
          <a:p>
            <a:pPr>
              <a:lnSpc>
                <a:spcPct val="150000"/>
              </a:lnSpc>
            </a:pPr>
            <a:endParaRPr lang="en-AU" sz="400" dirty="0">
              <a:solidFill>
                <a:schemeClr val="accent1">
                  <a:lumMod val="75000"/>
                </a:schemeClr>
              </a:solidFill>
              <a:latin typeface="Calibri" panose="020F0502020204030204" pitchFamily="34" charset="0"/>
              <a:cs typeface="Calibri" panose="020F0502020204030204" pitchFamily="34" charset="0"/>
            </a:endParaRPr>
          </a:p>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rPr>
              <a:t>What type of learning content was chosen, and how?</a:t>
            </a:r>
          </a:p>
          <a:p>
            <a:pPr>
              <a:lnSpc>
                <a:spcPct val="150000"/>
              </a:lnSpc>
            </a:pPr>
            <a:endParaRPr lang="en-AU" sz="400" dirty="0">
              <a:solidFill>
                <a:schemeClr val="accent1">
                  <a:lumMod val="75000"/>
                </a:schemeClr>
              </a:solidFill>
              <a:latin typeface="Calibri" panose="020F0502020204030204" pitchFamily="34" charset="0"/>
              <a:cs typeface="Calibri" panose="020F0502020204030204" pitchFamily="34" charset="0"/>
            </a:endParaRPr>
          </a:p>
          <a:p>
            <a:r>
              <a:rPr lang="en-AU" sz="2800" dirty="0">
                <a:solidFill>
                  <a:schemeClr val="accent1">
                    <a:lumMod val="75000"/>
                  </a:schemeClr>
                </a:solidFill>
                <a:latin typeface="Calibri" panose="020F0502020204030204" pitchFamily="34" charset="0"/>
                <a:cs typeface="Calibri" panose="020F0502020204030204" pitchFamily="34" charset="0"/>
              </a:rPr>
              <a:t>Might there have been differences between the cohorts other than age that might help explain the differing results?</a:t>
            </a:r>
          </a:p>
          <a:p>
            <a:endParaRPr lang="en-AU" sz="400" dirty="0">
              <a:solidFill>
                <a:schemeClr val="accent1">
                  <a:lumMod val="75000"/>
                </a:schemeClr>
              </a:solidFill>
              <a:latin typeface="Calibri" panose="020F0502020204030204" pitchFamily="34" charset="0"/>
              <a:cs typeface="Calibri" panose="020F0502020204030204" pitchFamily="34" charset="0"/>
            </a:endParaRPr>
          </a:p>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rPr>
              <a:t>Does remembering facts constitute effective learning?</a:t>
            </a:r>
          </a:p>
          <a:p>
            <a:pPr>
              <a:lnSpc>
                <a:spcPct val="150000"/>
              </a:lnSpc>
            </a:pPr>
            <a:endParaRPr lang="en-AU" sz="2400" dirty="0">
              <a:latin typeface="Calibri" panose="020F0502020204030204" pitchFamily="34" charset="0"/>
              <a:cs typeface="Calibri" panose="020F0502020204030204" pitchFamily="34" charset="0"/>
            </a:endParaRPr>
          </a:p>
          <a:p>
            <a:pPr>
              <a:lnSpc>
                <a:spcPct val="150000"/>
              </a:lnSpc>
            </a:pPr>
            <a:endParaRPr lang="en-AU" sz="24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9708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4546622"/>
            <a:ext cx="5402187" cy="365125"/>
          </a:xfrm>
        </p:spPr>
        <p:txBody>
          <a:bodyPr/>
          <a:lstStyle/>
          <a:p>
            <a:r>
              <a:rPr lang="en-US" dirty="0"/>
              <a:t>UTS HELPS</a:t>
            </a:r>
          </a:p>
        </p:txBody>
      </p:sp>
      <p:graphicFrame>
        <p:nvGraphicFramePr>
          <p:cNvPr id="6" name="Table 5"/>
          <p:cNvGraphicFramePr>
            <a:graphicFrameLocks noGrp="1"/>
          </p:cNvGraphicFramePr>
          <p:nvPr>
            <p:extLst>
              <p:ext uri="{D42A27DB-BD31-4B8C-83A1-F6EECF244321}">
                <p14:modId xmlns:p14="http://schemas.microsoft.com/office/powerpoint/2010/main" val="1915607444"/>
              </p:ext>
            </p:extLst>
          </p:nvPr>
        </p:nvGraphicFramePr>
        <p:xfrm>
          <a:off x="316173" y="211328"/>
          <a:ext cx="11559654" cy="5861734"/>
        </p:xfrm>
        <a:graphic>
          <a:graphicData uri="http://schemas.openxmlformats.org/drawingml/2006/table">
            <a:tbl>
              <a:tblPr firstRow="1" bandRow="1">
                <a:tableStyleId>{6E25E649-3F16-4E02-A733-19D2CDBF48F0}</a:tableStyleId>
              </a:tblPr>
              <a:tblGrid>
                <a:gridCol w="2590697">
                  <a:extLst>
                    <a:ext uri="{9D8B030D-6E8A-4147-A177-3AD203B41FA5}">
                      <a16:colId xmlns:a16="http://schemas.microsoft.com/office/drawing/2014/main" val="2785949854"/>
                    </a:ext>
                  </a:extLst>
                </a:gridCol>
                <a:gridCol w="3065296">
                  <a:extLst>
                    <a:ext uri="{9D8B030D-6E8A-4147-A177-3AD203B41FA5}">
                      <a16:colId xmlns:a16="http://schemas.microsoft.com/office/drawing/2014/main" val="3390833990"/>
                    </a:ext>
                  </a:extLst>
                </a:gridCol>
                <a:gridCol w="3133165">
                  <a:extLst>
                    <a:ext uri="{9D8B030D-6E8A-4147-A177-3AD203B41FA5}">
                      <a16:colId xmlns:a16="http://schemas.microsoft.com/office/drawing/2014/main" val="2437476062"/>
                    </a:ext>
                  </a:extLst>
                </a:gridCol>
                <a:gridCol w="2770496">
                  <a:extLst>
                    <a:ext uri="{9D8B030D-6E8A-4147-A177-3AD203B41FA5}">
                      <a16:colId xmlns:a16="http://schemas.microsoft.com/office/drawing/2014/main" val="2534456564"/>
                    </a:ext>
                  </a:extLst>
                </a:gridCol>
              </a:tblGrid>
              <a:tr h="984934">
                <a:tc>
                  <a:txBody>
                    <a:bodyPr/>
                    <a:lstStyle/>
                    <a:p>
                      <a:pPr algn="ctr"/>
                      <a:r>
                        <a:rPr lang="en-AU" sz="2800" dirty="0">
                          <a:solidFill>
                            <a:schemeClr val="bg1"/>
                          </a:solidFill>
                        </a:rPr>
                        <a:t>Source</a:t>
                      </a:r>
                    </a:p>
                  </a:txBody>
                  <a:tcPr>
                    <a:solidFill>
                      <a:schemeClr val="accent1">
                        <a:lumMod val="75000"/>
                      </a:schemeClr>
                    </a:solidFill>
                  </a:tcPr>
                </a:tc>
                <a:tc>
                  <a:txBody>
                    <a:bodyPr/>
                    <a:lstStyle/>
                    <a:p>
                      <a:pPr algn="ctr"/>
                      <a:r>
                        <a:rPr lang="en-AU" sz="2800" dirty="0">
                          <a:solidFill>
                            <a:schemeClr val="bg1"/>
                          </a:solidFill>
                        </a:rPr>
                        <a:t>Main Argument</a:t>
                      </a:r>
                    </a:p>
                  </a:txBody>
                  <a:tcPr>
                    <a:solidFill>
                      <a:schemeClr val="accent1">
                        <a:lumMod val="75000"/>
                      </a:schemeClr>
                    </a:solidFill>
                  </a:tcPr>
                </a:tc>
                <a:tc>
                  <a:txBody>
                    <a:bodyPr/>
                    <a:lstStyle/>
                    <a:p>
                      <a:pPr algn="ctr"/>
                      <a:r>
                        <a:rPr lang="en-AU" sz="2800" dirty="0">
                          <a:solidFill>
                            <a:schemeClr val="bg1"/>
                          </a:solidFill>
                        </a:rPr>
                        <a:t>Supporting Evidence</a:t>
                      </a:r>
                    </a:p>
                  </a:txBody>
                  <a:tcPr>
                    <a:solidFill>
                      <a:schemeClr val="accent1">
                        <a:lumMod val="75000"/>
                      </a:schemeClr>
                    </a:solidFill>
                  </a:tcPr>
                </a:tc>
                <a:tc>
                  <a:txBody>
                    <a:bodyPr/>
                    <a:lstStyle/>
                    <a:p>
                      <a:pPr algn="ctr"/>
                      <a:r>
                        <a:rPr lang="en-AU" sz="2800" dirty="0">
                          <a:solidFill>
                            <a:schemeClr val="bg1"/>
                          </a:solidFill>
                        </a:rPr>
                        <a:t>My Opinion</a:t>
                      </a:r>
                    </a:p>
                  </a:txBody>
                  <a:tcPr>
                    <a:solidFill>
                      <a:schemeClr val="accent1">
                        <a:lumMod val="75000"/>
                      </a:schemeClr>
                    </a:solidFill>
                  </a:tcPr>
                </a:tc>
                <a:extLst>
                  <a:ext uri="{0D108BD9-81ED-4DB2-BD59-A6C34878D82A}">
                    <a16:rowId xmlns:a16="http://schemas.microsoft.com/office/drawing/2014/main" val="1841179709"/>
                  </a:ext>
                </a:extLst>
              </a:tr>
              <a:tr h="1383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err="1"/>
                        <a:t>Breitwieser</a:t>
                      </a:r>
                      <a:r>
                        <a:rPr lang="en-AU" sz="2600" b="1" dirty="0"/>
                        <a:t> &amp; Garvin </a:t>
                      </a:r>
                      <a:r>
                        <a:rPr lang="en-AU" sz="2600" b="1" baseline="0" dirty="0">
                          <a:solidFill>
                            <a:schemeClr val="tx1"/>
                          </a:solidFill>
                        </a:rPr>
                        <a:t>(201</a:t>
                      </a:r>
                      <a:r>
                        <a:rPr lang="en-AU" sz="2600" b="1" dirty="0">
                          <a:solidFill>
                            <a:schemeClr val="tx1"/>
                          </a:solidFill>
                        </a:rPr>
                        <a:t>9)</a:t>
                      </a:r>
                      <a:endParaRPr lang="en-AU" sz="2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AU" sz="2600" dirty="0"/>
                    </a:p>
                  </a:txBody>
                  <a:tcPr>
                    <a:solidFill>
                      <a:schemeClr val="bg1">
                        <a:lumMod val="85000"/>
                      </a:schemeClr>
                    </a:solidFill>
                  </a:tcPr>
                </a:tc>
                <a:tc>
                  <a:txBody>
                    <a:bodyPr/>
                    <a:lstStyle/>
                    <a:p>
                      <a:r>
                        <a:rPr lang="en-AU" sz="2200" dirty="0"/>
                        <a:t>Generating predictions is a more effective study strategy than generating examples.</a:t>
                      </a:r>
                    </a:p>
                  </a:txBody>
                  <a:tcPr>
                    <a:solidFill>
                      <a:schemeClr val="bg1">
                        <a:lumMod val="85000"/>
                      </a:schemeClr>
                    </a:solidFill>
                  </a:tcPr>
                </a:tc>
                <a:tc>
                  <a:txBody>
                    <a:bodyPr/>
                    <a:lstStyle/>
                    <a:p>
                      <a:r>
                        <a:rPr lang="en-AU" sz="2200" dirty="0">
                          <a:solidFill>
                            <a:schemeClr val="tx1"/>
                          </a:solidFill>
                        </a:rPr>
                        <a:t>Study in which 20 children and 20 </a:t>
                      </a:r>
                      <a:r>
                        <a:rPr lang="en-AU" sz="2200" dirty="0" err="1">
                          <a:solidFill>
                            <a:schemeClr val="tx1"/>
                          </a:solidFill>
                        </a:rPr>
                        <a:t>uni</a:t>
                      </a:r>
                      <a:r>
                        <a:rPr lang="en-AU" sz="2200" dirty="0">
                          <a:solidFill>
                            <a:schemeClr val="tx1"/>
                          </a:solidFill>
                        </a:rPr>
                        <a:t> students generated a prediction or an example before seeing the correct result in a learning task. </a:t>
                      </a:r>
                    </a:p>
                    <a:p>
                      <a:endParaRPr lang="en-AU" sz="2200" dirty="0">
                        <a:solidFill>
                          <a:schemeClr val="tx1"/>
                        </a:solidFill>
                      </a:endParaRPr>
                    </a:p>
                  </a:txBody>
                  <a:tcPr>
                    <a:solidFill>
                      <a:schemeClr val="bg1">
                        <a:lumMod val="85000"/>
                      </a:schemeClr>
                    </a:solidFill>
                  </a:tcPr>
                </a:tc>
                <a:tc>
                  <a:txBody>
                    <a:bodyPr/>
                    <a:lstStyle/>
                    <a:p>
                      <a:r>
                        <a:rPr lang="en-AU" sz="2200" dirty="0"/>
                        <a:t>Evidence seems reliable but sample size was too small to generalise across the population.</a:t>
                      </a:r>
                    </a:p>
                  </a:txBody>
                  <a:tcPr>
                    <a:solidFill>
                      <a:schemeClr val="bg1">
                        <a:lumMod val="85000"/>
                      </a:schemeClr>
                    </a:solidFill>
                  </a:tcPr>
                </a:tc>
                <a:extLst>
                  <a:ext uri="{0D108BD9-81ED-4DB2-BD59-A6C34878D82A}">
                    <a16:rowId xmlns:a16="http://schemas.microsoft.com/office/drawing/2014/main" val="2472171767"/>
                  </a:ext>
                </a:extLst>
              </a:tr>
              <a:tr h="990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t>Smith (2020)</a:t>
                      </a:r>
                    </a:p>
                    <a:p>
                      <a:endParaRPr lang="en-AU" sz="2600" dirty="0"/>
                    </a:p>
                  </a:txBody>
                  <a:tcPr/>
                </a:tc>
                <a:tc>
                  <a:txBody>
                    <a:bodyPr/>
                    <a:lstStyle/>
                    <a:p>
                      <a:r>
                        <a:rPr lang="en-AU" sz="2200" dirty="0"/>
                        <a:t>Answering quiz questions is the most effective study strategy.</a:t>
                      </a:r>
                    </a:p>
                  </a:txBody>
                  <a:tcPr/>
                </a:tc>
                <a:tc>
                  <a:txBody>
                    <a:bodyPr/>
                    <a:lstStyle/>
                    <a:p>
                      <a:r>
                        <a:rPr lang="en-AU" sz="2200" baseline="0" dirty="0"/>
                        <a:t>Meta-study reviewing over 100 studies on learning strategies over the past 15 years.  </a:t>
                      </a:r>
                    </a:p>
                    <a:p>
                      <a:endParaRPr lang="en-AU" sz="2200" dirty="0"/>
                    </a:p>
                  </a:txBody>
                  <a:tcPr/>
                </a:tc>
                <a:tc>
                  <a:txBody>
                    <a:bodyPr/>
                    <a:lstStyle/>
                    <a:p>
                      <a:r>
                        <a:rPr lang="en-AU" sz="2200" dirty="0"/>
                        <a:t>Very credible because it draws on a huge number of peer-reviewed studies.</a:t>
                      </a:r>
                    </a:p>
                    <a:p>
                      <a:endParaRPr lang="en-AU" sz="2200" dirty="0"/>
                    </a:p>
                  </a:txBody>
                  <a:tcPr/>
                </a:tc>
                <a:extLst>
                  <a:ext uri="{0D108BD9-81ED-4DB2-BD59-A6C34878D82A}">
                    <a16:rowId xmlns:a16="http://schemas.microsoft.com/office/drawing/2014/main" val="3429696458"/>
                  </a:ext>
                </a:extLst>
              </a:tr>
            </a:tbl>
          </a:graphicData>
        </a:graphic>
      </p:graphicFrame>
    </p:spTree>
    <p:extLst>
      <p:ext uri="{BB962C8B-B14F-4D97-AF65-F5344CB8AC3E}">
        <p14:creationId xmlns:p14="http://schemas.microsoft.com/office/powerpoint/2010/main" val="2708543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4546622"/>
            <a:ext cx="5402187" cy="365125"/>
          </a:xfrm>
        </p:spPr>
        <p:txBody>
          <a:bodyPr/>
          <a:lstStyle/>
          <a:p>
            <a:r>
              <a:rPr lang="en-US" dirty="0"/>
              <a:t>UTS HELPS</a:t>
            </a:r>
          </a:p>
        </p:txBody>
      </p:sp>
      <p:graphicFrame>
        <p:nvGraphicFramePr>
          <p:cNvPr id="6" name="Table 5"/>
          <p:cNvGraphicFramePr>
            <a:graphicFrameLocks noGrp="1"/>
          </p:cNvGraphicFramePr>
          <p:nvPr>
            <p:extLst>
              <p:ext uri="{D42A27DB-BD31-4B8C-83A1-F6EECF244321}">
                <p14:modId xmlns:p14="http://schemas.microsoft.com/office/powerpoint/2010/main" val="867844179"/>
              </p:ext>
            </p:extLst>
          </p:nvPr>
        </p:nvGraphicFramePr>
        <p:xfrm>
          <a:off x="316173" y="211328"/>
          <a:ext cx="11559654" cy="5861734"/>
        </p:xfrm>
        <a:graphic>
          <a:graphicData uri="http://schemas.openxmlformats.org/drawingml/2006/table">
            <a:tbl>
              <a:tblPr firstRow="1" bandRow="1">
                <a:tableStyleId>{6E25E649-3F16-4E02-A733-19D2CDBF48F0}</a:tableStyleId>
              </a:tblPr>
              <a:tblGrid>
                <a:gridCol w="2590697">
                  <a:extLst>
                    <a:ext uri="{9D8B030D-6E8A-4147-A177-3AD203B41FA5}">
                      <a16:colId xmlns:a16="http://schemas.microsoft.com/office/drawing/2014/main" val="2785949854"/>
                    </a:ext>
                  </a:extLst>
                </a:gridCol>
                <a:gridCol w="3065296">
                  <a:extLst>
                    <a:ext uri="{9D8B030D-6E8A-4147-A177-3AD203B41FA5}">
                      <a16:colId xmlns:a16="http://schemas.microsoft.com/office/drawing/2014/main" val="3390833990"/>
                    </a:ext>
                  </a:extLst>
                </a:gridCol>
                <a:gridCol w="3133165">
                  <a:extLst>
                    <a:ext uri="{9D8B030D-6E8A-4147-A177-3AD203B41FA5}">
                      <a16:colId xmlns:a16="http://schemas.microsoft.com/office/drawing/2014/main" val="2437476062"/>
                    </a:ext>
                  </a:extLst>
                </a:gridCol>
                <a:gridCol w="2770496">
                  <a:extLst>
                    <a:ext uri="{9D8B030D-6E8A-4147-A177-3AD203B41FA5}">
                      <a16:colId xmlns:a16="http://schemas.microsoft.com/office/drawing/2014/main" val="2534456564"/>
                    </a:ext>
                  </a:extLst>
                </a:gridCol>
              </a:tblGrid>
              <a:tr h="984934">
                <a:tc>
                  <a:txBody>
                    <a:bodyPr/>
                    <a:lstStyle/>
                    <a:p>
                      <a:pPr algn="ctr"/>
                      <a:r>
                        <a:rPr lang="en-AU" sz="2800" dirty="0">
                          <a:solidFill>
                            <a:schemeClr val="bg1"/>
                          </a:solidFill>
                        </a:rPr>
                        <a:t>Source</a:t>
                      </a:r>
                    </a:p>
                  </a:txBody>
                  <a:tcPr>
                    <a:solidFill>
                      <a:schemeClr val="accent1">
                        <a:lumMod val="75000"/>
                      </a:schemeClr>
                    </a:solidFill>
                  </a:tcPr>
                </a:tc>
                <a:tc>
                  <a:txBody>
                    <a:bodyPr/>
                    <a:lstStyle/>
                    <a:p>
                      <a:pPr algn="ctr"/>
                      <a:r>
                        <a:rPr lang="en-AU" sz="2800" dirty="0">
                          <a:solidFill>
                            <a:schemeClr val="bg1"/>
                          </a:solidFill>
                        </a:rPr>
                        <a:t>Main Argument</a:t>
                      </a:r>
                    </a:p>
                  </a:txBody>
                  <a:tcPr>
                    <a:solidFill>
                      <a:schemeClr val="accent1">
                        <a:lumMod val="75000"/>
                      </a:schemeClr>
                    </a:solidFill>
                  </a:tcPr>
                </a:tc>
                <a:tc>
                  <a:txBody>
                    <a:bodyPr/>
                    <a:lstStyle/>
                    <a:p>
                      <a:pPr algn="ctr"/>
                      <a:r>
                        <a:rPr lang="en-AU" sz="2800" dirty="0">
                          <a:solidFill>
                            <a:schemeClr val="bg1"/>
                          </a:solidFill>
                        </a:rPr>
                        <a:t>Supporting Evidence</a:t>
                      </a:r>
                    </a:p>
                  </a:txBody>
                  <a:tcPr>
                    <a:solidFill>
                      <a:schemeClr val="accent1">
                        <a:lumMod val="75000"/>
                      </a:schemeClr>
                    </a:solidFill>
                  </a:tcPr>
                </a:tc>
                <a:tc>
                  <a:txBody>
                    <a:bodyPr/>
                    <a:lstStyle/>
                    <a:p>
                      <a:pPr algn="ctr"/>
                      <a:r>
                        <a:rPr lang="en-AU" sz="2800" dirty="0">
                          <a:solidFill>
                            <a:schemeClr val="bg1"/>
                          </a:solidFill>
                        </a:rPr>
                        <a:t>My opinion</a:t>
                      </a:r>
                    </a:p>
                  </a:txBody>
                  <a:tcPr>
                    <a:solidFill>
                      <a:schemeClr val="accent1">
                        <a:lumMod val="75000"/>
                      </a:schemeClr>
                    </a:solidFill>
                  </a:tcPr>
                </a:tc>
                <a:extLst>
                  <a:ext uri="{0D108BD9-81ED-4DB2-BD59-A6C34878D82A}">
                    <a16:rowId xmlns:a16="http://schemas.microsoft.com/office/drawing/2014/main" val="1841179709"/>
                  </a:ext>
                </a:extLst>
              </a:tr>
              <a:tr h="1383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err="1"/>
                        <a:t>Breitwieser</a:t>
                      </a:r>
                      <a:r>
                        <a:rPr lang="en-AU" sz="2600" b="1" dirty="0"/>
                        <a:t> &amp; Garvin </a:t>
                      </a:r>
                      <a:r>
                        <a:rPr lang="en-AU" sz="2600" b="1" baseline="0" dirty="0">
                          <a:solidFill>
                            <a:schemeClr val="tx1"/>
                          </a:solidFill>
                        </a:rPr>
                        <a:t>(201</a:t>
                      </a:r>
                      <a:r>
                        <a:rPr lang="en-AU" sz="2600" b="1" dirty="0">
                          <a:solidFill>
                            <a:schemeClr val="tx1"/>
                          </a:solidFill>
                        </a:rPr>
                        <a:t>9)</a:t>
                      </a:r>
                      <a:endParaRPr lang="en-AU" sz="2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AU" sz="2600" dirty="0"/>
                    </a:p>
                  </a:txBody>
                  <a:tcPr>
                    <a:solidFill>
                      <a:schemeClr val="bg1">
                        <a:lumMod val="85000"/>
                      </a:schemeClr>
                    </a:solidFill>
                  </a:tcPr>
                </a:tc>
                <a:tc>
                  <a:txBody>
                    <a:bodyPr/>
                    <a:lstStyle/>
                    <a:p>
                      <a:r>
                        <a:rPr lang="en-AU" sz="2200" b="1" dirty="0">
                          <a:solidFill>
                            <a:srgbClr val="FF0000"/>
                          </a:solidFill>
                        </a:rPr>
                        <a:t>Generating predictions is a more effective study strategy than generating examples</a:t>
                      </a:r>
                      <a:r>
                        <a:rPr lang="en-AU" sz="2200" dirty="0"/>
                        <a:t>.</a:t>
                      </a:r>
                    </a:p>
                  </a:txBody>
                  <a:tcPr>
                    <a:solidFill>
                      <a:schemeClr val="bg1">
                        <a:lumMod val="85000"/>
                      </a:schemeClr>
                    </a:solidFill>
                  </a:tcPr>
                </a:tc>
                <a:tc>
                  <a:txBody>
                    <a:bodyPr/>
                    <a:lstStyle/>
                    <a:p>
                      <a:r>
                        <a:rPr lang="en-AU" sz="2200" dirty="0">
                          <a:solidFill>
                            <a:schemeClr val="tx1"/>
                          </a:solidFill>
                        </a:rPr>
                        <a:t>Study in which 20 children and 20 </a:t>
                      </a:r>
                      <a:r>
                        <a:rPr lang="en-AU" sz="2200" dirty="0" err="1">
                          <a:solidFill>
                            <a:schemeClr val="tx1"/>
                          </a:solidFill>
                        </a:rPr>
                        <a:t>uni</a:t>
                      </a:r>
                      <a:r>
                        <a:rPr lang="en-AU" sz="2200" dirty="0">
                          <a:solidFill>
                            <a:schemeClr val="tx1"/>
                          </a:solidFill>
                        </a:rPr>
                        <a:t> students generated a prediction or an example before seeing the correct result in a learning task. </a:t>
                      </a:r>
                    </a:p>
                    <a:p>
                      <a:endParaRPr lang="en-AU" sz="2200" dirty="0">
                        <a:solidFill>
                          <a:schemeClr val="tx1"/>
                        </a:solidFill>
                      </a:endParaRPr>
                    </a:p>
                  </a:txBody>
                  <a:tcPr>
                    <a:solidFill>
                      <a:schemeClr val="bg1">
                        <a:lumMod val="85000"/>
                      </a:schemeClr>
                    </a:solidFill>
                  </a:tcPr>
                </a:tc>
                <a:tc>
                  <a:txBody>
                    <a:bodyPr/>
                    <a:lstStyle/>
                    <a:p>
                      <a:r>
                        <a:rPr lang="en-AU" sz="2200" dirty="0"/>
                        <a:t>Evidence seems reliable but sample size was too small to generalise across the population.</a:t>
                      </a:r>
                    </a:p>
                  </a:txBody>
                  <a:tcPr>
                    <a:solidFill>
                      <a:schemeClr val="bg1">
                        <a:lumMod val="85000"/>
                      </a:schemeClr>
                    </a:solidFill>
                  </a:tcPr>
                </a:tc>
                <a:extLst>
                  <a:ext uri="{0D108BD9-81ED-4DB2-BD59-A6C34878D82A}">
                    <a16:rowId xmlns:a16="http://schemas.microsoft.com/office/drawing/2014/main" val="2472171767"/>
                  </a:ext>
                </a:extLst>
              </a:tr>
              <a:tr h="990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t>Smith (2020)</a:t>
                      </a:r>
                    </a:p>
                    <a:p>
                      <a:endParaRPr lang="en-AU" sz="2600" dirty="0"/>
                    </a:p>
                  </a:txBody>
                  <a:tcPr/>
                </a:tc>
                <a:tc>
                  <a:txBody>
                    <a:bodyPr/>
                    <a:lstStyle/>
                    <a:p>
                      <a:r>
                        <a:rPr lang="en-AU" sz="2200" b="1" dirty="0">
                          <a:solidFill>
                            <a:srgbClr val="FF0000"/>
                          </a:solidFill>
                        </a:rPr>
                        <a:t>Answering quiz questions is the most effective study strategy.</a:t>
                      </a:r>
                    </a:p>
                  </a:txBody>
                  <a:tcPr/>
                </a:tc>
                <a:tc>
                  <a:txBody>
                    <a:bodyPr/>
                    <a:lstStyle/>
                    <a:p>
                      <a:r>
                        <a:rPr lang="en-AU" sz="2200" baseline="0" dirty="0"/>
                        <a:t>Meta-study reviewing over 100 studies on learning strategies over the past 15 years.  </a:t>
                      </a:r>
                    </a:p>
                    <a:p>
                      <a:endParaRPr lang="en-AU" sz="2200" dirty="0"/>
                    </a:p>
                  </a:txBody>
                  <a:tcPr/>
                </a:tc>
                <a:tc>
                  <a:txBody>
                    <a:bodyPr/>
                    <a:lstStyle/>
                    <a:p>
                      <a:r>
                        <a:rPr lang="en-AU" sz="2200" dirty="0"/>
                        <a:t>Very credible because it draws on a huge number of peer-reviewed studies.</a:t>
                      </a:r>
                    </a:p>
                    <a:p>
                      <a:endParaRPr lang="en-AU" sz="2200" dirty="0"/>
                    </a:p>
                  </a:txBody>
                  <a:tcPr/>
                </a:tc>
                <a:extLst>
                  <a:ext uri="{0D108BD9-81ED-4DB2-BD59-A6C34878D82A}">
                    <a16:rowId xmlns:a16="http://schemas.microsoft.com/office/drawing/2014/main" val="3429696458"/>
                  </a:ext>
                </a:extLst>
              </a:tr>
            </a:tbl>
          </a:graphicData>
        </a:graphic>
      </p:graphicFrame>
    </p:spTree>
    <p:extLst>
      <p:ext uri="{BB962C8B-B14F-4D97-AF65-F5344CB8AC3E}">
        <p14:creationId xmlns:p14="http://schemas.microsoft.com/office/powerpoint/2010/main" val="12735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4546622"/>
            <a:ext cx="5402187" cy="365125"/>
          </a:xfrm>
        </p:spPr>
        <p:txBody>
          <a:bodyPr/>
          <a:lstStyle/>
          <a:p>
            <a:r>
              <a:rPr lang="en-US" dirty="0"/>
              <a:t>UTS HELPS</a:t>
            </a:r>
          </a:p>
        </p:txBody>
      </p:sp>
      <p:graphicFrame>
        <p:nvGraphicFramePr>
          <p:cNvPr id="6" name="Table 5"/>
          <p:cNvGraphicFramePr>
            <a:graphicFrameLocks noGrp="1"/>
          </p:cNvGraphicFramePr>
          <p:nvPr>
            <p:extLst>
              <p:ext uri="{D42A27DB-BD31-4B8C-83A1-F6EECF244321}">
                <p14:modId xmlns:p14="http://schemas.microsoft.com/office/powerpoint/2010/main" val="2820682108"/>
              </p:ext>
            </p:extLst>
          </p:nvPr>
        </p:nvGraphicFramePr>
        <p:xfrm>
          <a:off x="316173" y="211328"/>
          <a:ext cx="11559654" cy="5953174"/>
        </p:xfrm>
        <a:graphic>
          <a:graphicData uri="http://schemas.openxmlformats.org/drawingml/2006/table">
            <a:tbl>
              <a:tblPr firstRow="1" bandRow="1">
                <a:tableStyleId>{6E25E649-3F16-4E02-A733-19D2CDBF48F0}</a:tableStyleId>
              </a:tblPr>
              <a:tblGrid>
                <a:gridCol w="2590697">
                  <a:extLst>
                    <a:ext uri="{9D8B030D-6E8A-4147-A177-3AD203B41FA5}">
                      <a16:colId xmlns:a16="http://schemas.microsoft.com/office/drawing/2014/main" val="2785949854"/>
                    </a:ext>
                  </a:extLst>
                </a:gridCol>
                <a:gridCol w="3065296">
                  <a:extLst>
                    <a:ext uri="{9D8B030D-6E8A-4147-A177-3AD203B41FA5}">
                      <a16:colId xmlns:a16="http://schemas.microsoft.com/office/drawing/2014/main" val="3390833990"/>
                    </a:ext>
                  </a:extLst>
                </a:gridCol>
                <a:gridCol w="3133165">
                  <a:extLst>
                    <a:ext uri="{9D8B030D-6E8A-4147-A177-3AD203B41FA5}">
                      <a16:colId xmlns:a16="http://schemas.microsoft.com/office/drawing/2014/main" val="2437476062"/>
                    </a:ext>
                  </a:extLst>
                </a:gridCol>
                <a:gridCol w="2770496">
                  <a:extLst>
                    <a:ext uri="{9D8B030D-6E8A-4147-A177-3AD203B41FA5}">
                      <a16:colId xmlns:a16="http://schemas.microsoft.com/office/drawing/2014/main" val="2534456564"/>
                    </a:ext>
                  </a:extLst>
                </a:gridCol>
              </a:tblGrid>
              <a:tr h="984934">
                <a:tc>
                  <a:txBody>
                    <a:bodyPr/>
                    <a:lstStyle/>
                    <a:p>
                      <a:pPr algn="ctr"/>
                      <a:r>
                        <a:rPr lang="en-AU" sz="2800" dirty="0">
                          <a:solidFill>
                            <a:schemeClr val="bg1"/>
                          </a:solidFill>
                        </a:rPr>
                        <a:t>Source</a:t>
                      </a:r>
                    </a:p>
                  </a:txBody>
                  <a:tcPr>
                    <a:solidFill>
                      <a:schemeClr val="accent1">
                        <a:lumMod val="75000"/>
                      </a:schemeClr>
                    </a:solidFill>
                  </a:tcPr>
                </a:tc>
                <a:tc>
                  <a:txBody>
                    <a:bodyPr/>
                    <a:lstStyle/>
                    <a:p>
                      <a:pPr algn="ctr"/>
                      <a:r>
                        <a:rPr lang="en-AU" sz="2800" dirty="0">
                          <a:solidFill>
                            <a:schemeClr val="bg1"/>
                          </a:solidFill>
                        </a:rPr>
                        <a:t>Main Argument</a:t>
                      </a:r>
                    </a:p>
                  </a:txBody>
                  <a:tcPr>
                    <a:solidFill>
                      <a:schemeClr val="accent1">
                        <a:lumMod val="75000"/>
                      </a:schemeClr>
                    </a:solidFill>
                  </a:tcPr>
                </a:tc>
                <a:tc>
                  <a:txBody>
                    <a:bodyPr/>
                    <a:lstStyle/>
                    <a:p>
                      <a:pPr algn="ctr"/>
                      <a:r>
                        <a:rPr lang="en-AU" sz="2800" dirty="0">
                          <a:solidFill>
                            <a:schemeClr val="bg1"/>
                          </a:solidFill>
                        </a:rPr>
                        <a:t>Supporting Evidence</a:t>
                      </a:r>
                    </a:p>
                  </a:txBody>
                  <a:tcPr>
                    <a:solidFill>
                      <a:schemeClr val="accent1">
                        <a:lumMod val="75000"/>
                      </a:schemeClr>
                    </a:solidFill>
                  </a:tcPr>
                </a:tc>
                <a:tc>
                  <a:txBody>
                    <a:bodyPr/>
                    <a:lstStyle/>
                    <a:p>
                      <a:pPr algn="ctr"/>
                      <a:r>
                        <a:rPr lang="en-AU" sz="2800" dirty="0">
                          <a:solidFill>
                            <a:schemeClr val="bg1"/>
                          </a:solidFill>
                        </a:rPr>
                        <a:t>My opinion</a:t>
                      </a:r>
                    </a:p>
                  </a:txBody>
                  <a:tcPr>
                    <a:solidFill>
                      <a:schemeClr val="accent1">
                        <a:lumMod val="75000"/>
                      </a:schemeClr>
                    </a:solidFill>
                  </a:tcPr>
                </a:tc>
                <a:extLst>
                  <a:ext uri="{0D108BD9-81ED-4DB2-BD59-A6C34878D82A}">
                    <a16:rowId xmlns:a16="http://schemas.microsoft.com/office/drawing/2014/main" val="1841179709"/>
                  </a:ext>
                </a:extLst>
              </a:tr>
              <a:tr h="1220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err="1"/>
                        <a:t>Breitwieser</a:t>
                      </a:r>
                      <a:r>
                        <a:rPr lang="en-AU" sz="2600" b="1" dirty="0"/>
                        <a:t> &amp; Garvin </a:t>
                      </a:r>
                      <a:r>
                        <a:rPr lang="en-AU" sz="2600" b="1" baseline="0" dirty="0">
                          <a:solidFill>
                            <a:schemeClr val="tx1"/>
                          </a:solidFill>
                        </a:rPr>
                        <a:t>(201</a:t>
                      </a:r>
                      <a:r>
                        <a:rPr lang="en-AU" sz="2600" b="1" dirty="0">
                          <a:solidFill>
                            <a:schemeClr val="tx1"/>
                          </a:solidFill>
                        </a:rPr>
                        <a:t>9)</a:t>
                      </a:r>
                      <a:endParaRPr lang="en-AU" sz="2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AU" sz="2600" dirty="0"/>
                    </a:p>
                  </a:txBody>
                  <a:tcPr>
                    <a:solidFill>
                      <a:schemeClr val="bg1">
                        <a:lumMod val="85000"/>
                      </a:schemeClr>
                    </a:solidFill>
                  </a:tcPr>
                </a:tc>
                <a:tc>
                  <a:txBody>
                    <a:bodyPr/>
                    <a:lstStyle/>
                    <a:p>
                      <a:r>
                        <a:rPr lang="en-AU" sz="2200" dirty="0"/>
                        <a:t>Generating predictions is more effective study strategy than generating examples.</a:t>
                      </a:r>
                    </a:p>
                  </a:txBody>
                  <a:tcPr>
                    <a:solidFill>
                      <a:schemeClr val="bg1">
                        <a:lumMod val="85000"/>
                      </a:schemeClr>
                    </a:solidFill>
                  </a:tcPr>
                </a:tc>
                <a:tc>
                  <a:txBody>
                    <a:bodyPr/>
                    <a:lstStyle/>
                    <a:p>
                      <a:r>
                        <a:rPr lang="en-AU" sz="2200" b="1" dirty="0">
                          <a:solidFill>
                            <a:srgbClr val="FF0000"/>
                          </a:solidFill>
                        </a:rPr>
                        <a:t>Study in which 20 children and 20 </a:t>
                      </a:r>
                      <a:r>
                        <a:rPr lang="en-AU" sz="2200" b="1" dirty="0" err="1">
                          <a:solidFill>
                            <a:srgbClr val="FF0000"/>
                          </a:solidFill>
                        </a:rPr>
                        <a:t>uni</a:t>
                      </a:r>
                      <a:r>
                        <a:rPr lang="en-AU" sz="2200" b="1" dirty="0">
                          <a:solidFill>
                            <a:srgbClr val="FF0000"/>
                          </a:solidFill>
                        </a:rPr>
                        <a:t> students generated a prediction or an example before seeing the correct result in a learning task. </a:t>
                      </a:r>
                    </a:p>
                    <a:p>
                      <a:endParaRPr lang="en-AU" sz="600" b="1" dirty="0">
                        <a:solidFill>
                          <a:srgbClr val="FF0000"/>
                        </a:solidFill>
                      </a:endParaRPr>
                    </a:p>
                  </a:txBody>
                  <a:tcPr>
                    <a:solidFill>
                      <a:schemeClr val="bg1">
                        <a:lumMod val="85000"/>
                      </a:schemeClr>
                    </a:solidFill>
                  </a:tcPr>
                </a:tc>
                <a:tc>
                  <a:txBody>
                    <a:bodyPr/>
                    <a:lstStyle/>
                    <a:p>
                      <a:r>
                        <a:rPr lang="en-AU" sz="2200" dirty="0"/>
                        <a:t>Evidence seems reliable but sample size was too small to generalise across the population.</a:t>
                      </a:r>
                    </a:p>
                  </a:txBody>
                  <a:tcPr>
                    <a:solidFill>
                      <a:schemeClr val="bg1">
                        <a:lumMod val="85000"/>
                      </a:schemeClr>
                    </a:solidFill>
                  </a:tcPr>
                </a:tc>
                <a:extLst>
                  <a:ext uri="{0D108BD9-81ED-4DB2-BD59-A6C34878D82A}">
                    <a16:rowId xmlns:a16="http://schemas.microsoft.com/office/drawing/2014/main" val="2472171767"/>
                  </a:ext>
                </a:extLst>
              </a:tr>
              <a:tr h="990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t>Smith (2020)</a:t>
                      </a:r>
                    </a:p>
                    <a:p>
                      <a:endParaRPr lang="en-AU" sz="2600" dirty="0"/>
                    </a:p>
                  </a:txBody>
                  <a:tcPr/>
                </a:tc>
                <a:tc>
                  <a:txBody>
                    <a:bodyPr/>
                    <a:lstStyle/>
                    <a:p>
                      <a:r>
                        <a:rPr lang="en-AU" sz="2200" dirty="0"/>
                        <a:t>Answering quiz questions is the most effective study strategy.</a:t>
                      </a:r>
                    </a:p>
                  </a:txBody>
                  <a:tcPr/>
                </a:tc>
                <a:tc>
                  <a:txBody>
                    <a:bodyPr/>
                    <a:lstStyle/>
                    <a:p>
                      <a:r>
                        <a:rPr lang="en-AU" sz="2200" b="1" baseline="0" dirty="0">
                          <a:solidFill>
                            <a:srgbClr val="FF0000"/>
                          </a:solidFill>
                        </a:rPr>
                        <a:t>Meta-study reviewing over 100 studies on learning strategies over the past 15 years.  </a:t>
                      </a:r>
                    </a:p>
                    <a:p>
                      <a:endParaRPr lang="en-AU" sz="2200" b="1" dirty="0">
                        <a:solidFill>
                          <a:srgbClr val="FF0000"/>
                        </a:solidFill>
                      </a:endParaRPr>
                    </a:p>
                  </a:txBody>
                  <a:tcPr/>
                </a:tc>
                <a:tc>
                  <a:txBody>
                    <a:bodyPr/>
                    <a:lstStyle/>
                    <a:p>
                      <a:r>
                        <a:rPr lang="en-AU" sz="2200" dirty="0"/>
                        <a:t>Very credible because it draws on a huge number of peer-reviewed studies.</a:t>
                      </a:r>
                    </a:p>
                    <a:p>
                      <a:endParaRPr lang="en-AU" sz="2200" dirty="0"/>
                    </a:p>
                  </a:txBody>
                  <a:tcPr/>
                </a:tc>
                <a:extLst>
                  <a:ext uri="{0D108BD9-81ED-4DB2-BD59-A6C34878D82A}">
                    <a16:rowId xmlns:a16="http://schemas.microsoft.com/office/drawing/2014/main" val="3429696458"/>
                  </a:ext>
                </a:extLst>
              </a:tr>
            </a:tbl>
          </a:graphicData>
        </a:graphic>
      </p:graphicFrame>
    </p:spTree>
    <p:extLst>
      <p:ext uri="{BB962C8B-B14F-4D97-AF65-F5344CB8AC3E}">
        <p14:creationId xmlns:p14="http://schemas.microsoft.com/office/powerpoint/2010/main" val="366278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4546622"/>
            <a:ext cx="5402187" cy="365125"/>
          </a:xfrm>
        </p:spPr>
        <p:txBody>
          <a:bodyPr/>
          <a:lstStyle/>
          <a:p>
            <a:r>
              <a:rPr lang="en-US" dirty="0"/>
              <a:t>UTS HELPS</a:t>
            </a:r>
          </a:p>
        </p:txBody>
      </p:sp>
      <p:graphicFrame>
        <p:nvGraphicFramePr>
          <p:cNvPr id="6" name="Table 5"/>
          <p:cNvGraphicFramePr>
            <a:graphicFrameLocks noGrp="1"/>
          </p:cNvGraphicFramePr>
          <p:nvPr>
            <p:extLst>
              <p:ext uri="{D42A27DB-BD31-4B8C-83A1-F6EECF244321}">
                <p14:modId xmlns:p14="http://schemas.microsoft.com/office/powerpoint/2010/main" val="2834659222"/>
              </p:ext>
            </p:extLst>
          </p:nvPr>
        </p:nvGraphicFramePr>
        <p:xfrm>
          <a:off x="316173" y="211328"/>
          <a:ext cx="11559654" cy="5861734"/>
        </p:xfrm>
        <a:graphic>
          <a:graphicData uri="http://schemas.openxmlformats.org/drawingml/2006/table">
            <a:tbl>
              <a:tblPr firstRow="1" bandRow="1">
                <a:tableStyleId>{6E25E649-3F16-4E02-A733-19D2CDBF48F0}</a:tableStyleId>
              </a:tblPr>
              <a:tblGrid>
                <a:gridCol w="2590697">
                  <a:extLst>
                    <a:ext uri="{9D8B030D-6E8A-4147-A177-3AD203B41FA5}">
                      <a16:colId xmlns:a16="http://schemas.microsoft.com/office/drawing/2014/main" val="2785949854"/>
                    </a:ext>
                  </a:extLst>
                </a:gridCol>
                <a:gridCol w="3065296">
                  <a:extLst>
                    <a:ext uri="{9D8B030D-6E8A-4147-A177-3AD203B41FA5}">
                      <a16:colId xmlns:a16="http://schemas.microsoft.com/office/drawing/2014/main" val="3390833990"/>
                    </a:ext>
                  </a:extLst>
                </a:gridCol>
                <a:gridCol w="3133165">
                  <a:extLst>
                    <a:ext uri="{9D8B030D-6E8A-4147-A177-3AD203B41FA5}">
                      <a16:colId xmlns:a16="http://schemas.microsoft.com/office/drawing/2014/main" val="2437476062"/>
                    </a:ext>
                  </a:extLst>
                </a:gridCol>
                <a:gridCol w="2770496">
                  <a:extLst>
                    <a:ext uri="{9D8B030D-6E8A-4147-A177-3AD203B41FA5}">
                      <a16:colId xmlns:a16="http://schemas.microsoft.com/office/drawing/2014/main" val="2534456564"/>
                    </a:ext>
                  </a:extLst>
                </a:gridCol>
              </a:tblGrid>
              <a:tr h="984934">
                <a:tc>
                  <a:txBody>
                    <a:bodyPr/>
                    <a:lstStyle/>
                    <a:p>
                      <a:pPr algn="ctr"/>
                      <a:r>
                        <a:rPr lang="en-AU" sz="2800" dirty="0">
                          <a:solidFill>
                            <a:schemeClr val="bg1"/>
                          </a:solidFill>
                        </a:rPr>
                        <a:t>Source</a:t>
                      </a:r>
                    </a:p>
                  </a:txBody>
                  <a:tcPr>
                    <a:solidFill>
                      <a:schemeClr val="accent1">
                        <a:lumMod val="75000"/>
                      </a:schemeClr>
                    </a:solidFill>
                  </a:tcPr>
                </a:tc>
                <a:tc>
                  <a:txBody>
                    <a:bodyPr/>
                    <a:lstStyle/>
                    <a:p>
                      <a:pPr algn="ctr"/>
                      <a:r>
                        <a:rPr lang="en-AU" sz="2800" dirty="0">
                          <a:solidFill>
                            <a:schemeClr val="bg1"/>
                          </a:solidFill>
                        </a:rPr>
                        <a:t>Main Argument</a:t>
                      </a:r>
                    </a:p>
                  </a:txBody>
                  <a:tcPr>
                    <a:solidFill>
                      <a:schemeClr val="accent1">
                        <a:lumMod val="75000"/>
                      </a:schemeClr>
                    </a:solidFill>
                  </a:tcPr>
                </a:tc>
                <a:tc>
                  <a:txBody>
                    <a:bodyPr/>
                    <a:lstStyle/>
                    <a:p>
                      <a:pPr algn="ctr"/>
                      <a:r>
                        <a:rPr lang="en-AU" sz="2800" dirty="0">
                          <a:solidFill>
                            <a:schemeClr val="bg1"/>
                          </a:solidFill>
                        </a:rPr>
                        <a:t>Supporting Evidence</a:t>
                      </a:r>
                    </a:p>
                  </a:txBody>
                  <a:tcPr>
                    <a:solidFill>
                      <a:schemeClr val="accent1">
                        <a:lumMod val="75000"/>
                      </a:schemeClr>
                    </a:solidFill>
                  </a:tcPr>
                </a:tc>
                <a:tc>
                  <a:txBody>
                    <a:bodyPr/>
                    <a:lstStyle/>
                    <a:p>
                      <a:pPr algn="ctr"/>
                      <a:r>
                        <a:rPr lang="en-AU" sz="2800" dirty="0">
                          <a:solidFill>
                            <a:schemeClr val="bg1"/>
                          </a:solidFill>
                        </a:rPr>
                        <a:t>My opinion</a:t>
                      </a:r>
                    </a:p>
                  </a:txBody>
                  <a:tcPr>
                    <a:solidFill>
                      <a:schemeClr val="accent1">
                        <a:lumMod val="75000"/>
                      </a:schemeClr>
                    </a:solidFill>
                  </a:tcPr>
                </a:tc>
                <a:extLst>
                  <a:ext uri="{0D108BD9-81ED-4DB2-BD59-A6C34878D82A}">
                    <a16:rowId xmlns:a16="http://schemas.microsoft.com/office/drawing/2014/main" val="1841179709"/>
                  </a:ext>
                </a:extLst>
              </a:tr>
              <a:tr h="1383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err="1"/>
                        <a:t>Breitwieser</a:t>
                      </a:r>
                      <a:r>
                        <a:rPr lang="en-AU" sz="2600" b="1" dirty="0"/>
                        <a:t> &amp; Garvin </a:t>
                      </a:r>
                      <a:r>
                        <a:rPr lang="en-AU" sz="2600" b="1" baseline="0" dirty="0">
                          <a:solidFill>
                            <a:schemeClr val="tx1"/>
                          </a:solidFill>
                        </a:rPr>
                        <a:t>(201</a:t>
                      </a:r>
                      <a:r>
                        <a:rPr lang="en-AU" sz="2600" b="1" dirty="0">
                          <a:solidFill>
                            <a:schemeClr val="tx1"/>
                          </a:solidFill>
                        </a:rPr>
                        <a:t>9)</a:t>
                      </a:r>
                      <a:endParaRPr lang="en-AU" sz="26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AU" sz="2600" dirty="0"/>
                    </a:p>
                  </a:txBody>
                  <a:tcPr>
                    <a:solidFill>
                      <a:schemeClr val="bg1">
                        <a:lumMod val="85000"/>
                      </a:schemeClr>
                    </a:solidFill>
                  </a:tcPr>
                </a:tc>
                <a:tc>
                  <a:txBody>
                    <a:bodyPr/>
                    <a:lstStyle/>
                    <a:p>
                      <a:r>
                        <a:rPr lang="en-AU" sz="2200" dirty="0"/>
                        <a:t>Generating predictions is more effective study strategy than generating examples.</a:t>
                      </a:r>
                    </a:p>
                  </a:txBody>
                  <a:tcPr>
                    <a:solidFill>
                      <a:schemeClr val="bg1">
                        <a:lumMod val="85000"/>
                      </a:schemeClr>
                    </a:solidFill>
                  </a:tcPr>
                </a:tc>
                <a:tc>
                  <a:txBody>
                    <a:bodyPr/>
                    <a:lstStyle/>
                    <a:p>
                      <a:r>
                        <a:rPr lang="en-AU" sz="2200" dirty="0">
                          <a:solidFill>
                            <a:schemeClr val="tx1"/>
                          </a:solidFill>
                        </a:rPr>
                        <a:t>Study in which 20 children and 20 </a:t>
                      </a:r>
                      <a:r>
                        <a:rPr lang="en-AU" sz="2200" dirty="0" err="1">
                          <a:solidFill>
                            <a:schemeClr val="tx1"/>
                          </a:solidFill>
                        </a:rPr>
                        <a:t>uni</a:t>
                      </a:r>
                      <a:r>
                        <a:rPr lang="en-AU" sz="2200" dirty="0">
                          <a:solidFill>
                            <a:schemeClr val="tx1"/>
                          </a:solidFill>
                        </a:rPr>
                        <a:t> students generated a prediction or an example before seeing the correct result in a learning task. </a:t>
                      </a:r>
                    </a:p>
                    <a:p>
                      <a:endParaRPr lang="en-AU" sz="2200" dirty="0">
                        <a:solidFill>
                          <a:schemeClr val="tx1"/>
                        </a:solidFill>
                      </a:endParaRPr>
                    </a:p>
                  </a:txBody>
                  <a:tcPr>
                    <a:solidFill>
                      <a:schemeClr val="bg1">
                        <a:lumMod val="85000"/>
                      </a:schemeClr>
                    </a:solidFill>
                  </a:tcPr>
                </a:tc>
                <a:tc>
                  <a:txBody>
                    <a:bodyPr/>
                    <a:lstStyle/>
                    <a:p>
                      <a:r>
                        <a:rPr lang="en-AU" sz="2200" b="1" dirty="0">
                          <a:solidFill>
                            <a:srgbClr val="FF0000"/>
                          </a:solidFill>
                        </a:rPr>
                        <a:t>Evidence seems reliable but sample size was too small to generalise across the population.</a:t>
                      </a:r>
                    </a:p>
                  </a:txBody>
                  <a:tcPr>
                    <a:solidFill>
                      <a:schemeClr val="bg1">
                        <a:lumMod val="85000"/>
                      </a:schemeClr>
                    </a:solidFill>
                  </a:tcPr>
                </a:tc>
                <a:extLst>
                  <a:ext uri="{0D108BD9-81ED-4DB2-BD59-A6C34878D82A}">
                    <a16:rowId xmlns:a16="http://schemas.microsoft.com/office/drawing/2014/main" val="2472171767"/>
                  </a:ext>
                </a:extLst>
              </a:tr>
              <a:tr h="990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t>Smith (2020)</a:t>
                      </a:r>
                    </a:p>
                    <a:p>
                      <a:endParaRPr lang="en-AU" sz="2600" dirty="0"/>
                    </a:p>
                  </a:txBody>
                  <a:tcPr/>
                </a:tc>
                <a:tc>
                  <a:txBody>
                    <a:bodyPr/>
                    <a:lstStyle/>
                    <a:p>
                      <a:r>
                        <a:rPr lang="en-AU" sz="2200" dirty="0"/>
                        <a:t>Answering quiz questions is the most effective study strategy.</a:t>
                      </a:r>
                    </a:p>
                  </a:txBody>
                  <a:tcPr/>
                </a:tc>
                <a:tc>
                  <a:txBody>
                    <a:bodyPr/>
                    <a:lstStyle/>
                    <a:p>
                      <a:r>
                        <a:rPr lang="en-AU" sz="2200" baseline="0" dirty="0"/>
                        <a:t>Meta-study reviewing over 100 studies on learning strategies over the past 15 years.  </a:t>
                      </a:r>
                    </a:p>
                    <a:p>
                      <a:endParaRPr lang="en-AU" sz="2200" dirty="0"/>
                    </a:p>
                  </a:txBody>
                  <a:tcPr/>
                </a:tc>
                <a:tc>
                  <a:txBody>
                    <a:bodyPr/>
                    <a:lstStyle/>
                    <a:p>
                      <a:r>
                        <a:rPr lang="en-AU" sz="2200" b="1" dirty="0">
                          <a:solidFill>
                            <a:srgbClr val="FF0000"/>
                          </a:solidFill>
                        </a:rPr>
                        <a:t>Very credible because it draws on a huge number of peer-reviewed studies.</a:t>
                      </a:r>
                    </a:p>
                    <a:p>
                      <a:endParaRPr lang="en-AU" sz="2200" b="1" dirty="0">
                        <a:solidFill>
                          <a:srgbClr val="FF0000"/>
                        </a:solidFill>
                      </a:endParaRPr>
                    </a:p>
                  </a:txBody>
                  <a:tcPr/>
                </a:tc>
                <a:extLst>
                  <a:ext uri="{0D108BD9-81ED-4DB2-BD59-A6C34878D82A}">
                    <a16:rowId xmlns:a16="http://schemas.microsoft.com/office/drawing/2014/main" val="3429696458"/>
                  </a:ext>
                </a:extLst>
              </a:tr>
            </a:tbl>
          </a:graphicData>
        </a:graphic>
      </p:graphicFrame>
    </p:spTree>
    <p:extLst>
      <p:ext uri="{BB962C8B-B14F-4D97-AF65-F5344CB8AC3E}">
        <p14:creationId xmlns:p14="http://schemas.microsoft.com/office/powerpoint/2010/main" val="165776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dirty="0">
                <a:latin typeface="Calibri" panose="020F0502020204030204" pitchFamily="34" charset="0"/>
                <a:cs typeface="Calibri" panose="020F0502020204030204" pitchFamily="34" charset="0"/>
              </a:rPr>
              <a:t>Workshop Objectives </a:t>
            </a:r>
            <a:br>
              <a:rPr lang="en-US" sz="4400" b="1" dirty="0">
                <a:latin typeface="Calibri" panose="020F0502020204030204" pitchFamily="34" charset="0"/>
                <a:cs typeface="Calibri" panose="020F0502020204030204" pitchFamily="34" charset="0"/>
              </a:rPr>
            </a:br>
            <a:endParaRPr lang="en-US" sz="2000" dirty="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5" y="2743200"/>
            <a:ext cx="5571468" cy="3259475"/>
          </a:xfrm>
        </p:spPr>
        <p:txBody>
          <a:bodyPr/>
          <a:lstStyle/>
          <a:p>
            <a:pPr marL="457200" indent="-457200">
              <a:lnSpc>
                <a:spcPct val="100000"/>
              </a:lnSpc>
              <a:buFont typeface="Arial" panose="020B0604020202020204" pitchFamily="34" charset="0"/>
              <a:buChar char="•"/>
            </a:pPr>
            <a:r>
              <a:rPr lang="en-AU" sz="3200" b="1" dirty="0">
                <a:latin typeface="Calibri" panose="020F0502020204030204" pitchFamily="34" charset="0"/>
                <a:cs typeface="Calibri" panose="020F0502020204030204" pitchFamily="34" charset="0"/>
              </a:rPr>
              <a:t>To examine the necessary elements for critical thinking at university </a:t>
            </a:r>
          </a:p>
          <a:p>
            <a:pPr marL="457200" indent="-457200">
              <a:lnSpc>
                <a:spcPct val="100000"/>
              </a:lnSpc>
              <a:buFont typeface="Arial" panose="020B0604020202020204" pitchFamily="34" charset="0"/>
              <a:buChar char="•"/>
            </a:pPr>
            <a:endParaRPr lang="en-AU" sz="4400" dirty="0">
              <a:latin typeface="Calibri" panose="020F0502020204030204" pitchFamily="34" charset="0"/>
              <a:cs typeface="Calibri" panose="020F0502020204030204" pitchFamily="34" charset="0"/>
            </a:endParaRPr>
          </a:p>
          <a:p>
            <a:pPr marL="457200" indent="-457200">
              <a:lnSpc>
                <a:spcPct val="100000"/>
              </a:lnSpc>
              <a:buFont typeface="Arial" panose="020B0604020202020204" pitchFamily="34" charset="0"/>
              <a:buChar char="•"/>
            </a:pPr>
            <a:r>
              <a:rPr lang="en-AU" sz="3200" b="1" dirty="0">
                <a:latin typeface="Calibri" panose="020F0502020204030204" pitchFamily="34" charset="0"/>
                <a:cs typeface="Calibri" panose="020F0502020204030204" pitchFamily="34" charset="0"/>
              </a:rPr>
              <a:t>To review the structure of critical writing</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4180113" y="2529175"/>
            <a:ext cx="4818743" cy="1265429"/>
          </a:xfrm>
        </p:spPr>
        <p:txBody>
          <a:bodyPr/>
          <a:lstStyle/>
          <a:p>
            <a:pPr>
              <a:lnSpc>
                <a:spcPct val="100000"/>
              </a:lnSpc>
            </a:pPr>
            <a:r>
              <a:rPr lang="en-AU" sz="6600" b="1" dirty="0"/>
              <a:t>Writing Critically</a:t>
            </a:r>
            <a:endParaRPr lang="en-US" sz="6600" b="1" dirty="0"/>
          </a:p>
        </p:txBody>
      </p:sp>
    </p:spTree>
    <p:extLst>
      <p:ext uri="{BB962C8B-B14F-4D97-AF65-F5344CB8AC3E}">
        <p14:creationId xmlns:p14="http://schemas.microsoft.com/office/powerpoint/2010/main" val="89953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EA49B-D3CF-4BC2-A2E0-2490F4AFC36C}"/>
              </a:ext>
            </a:extLst>
          </p:cNvPr>
          <p:cNvSpPr/>
          <p:nvPr/>
        </p:nvSpPr>
        <p:spPr>
          <a:xfrm>
            <a:off x="261257" y="619391"/>
            <a:ext cx="11930743" cy="5693866"/>
          </a:xfrm>
          <a:prstGeom prst="rect">
            <a:avLst/>
          </a:prstGeom>
        </p:spPr>
        <p:txBody>
          <a:bodyPr wrap="square">
            <a:spAutoFit/>
          </a:bodyPr>
          <a:lstStyle/>
          <a:p>
            <a:pPr algn="ctr"/>
            <a:r>
              <a:rPr lang="en-US" altLang="en-US" sz="4400" b="1" dirty="0">
                <a:solidFill>
                  <a:schemeClr val="accent1">
                    <a:lumMod val="50000"/>
                  </a:schemeClr>
                </a:solidFill>
                <a:latin typeface="+mj-lt"/>
                <a:ea typeface="ＭＳ Ｐゴシック" pitchFamily="34" charset="-128"/>
                <a:cs typeface="Century Gothic" pitchFamily="34" charset="0"/>
              </a:rPr>
              <a:t>How to write critically</a:t>
            </a:r>
          </a:p>
          <a:p>
            <a:endParaRPr lang="en-US" altLang="en-US" sz="4800" b="1" dirty="0">
              <a:solidFill>
                <a:schemeClr val="accent1">
                  <a:lumMod val="50000"/>
                </a:schemeClr>
              </a:solidFill>
              <a:latin typeface="Calibri" pitchFamily="34" charset="0"/>
              <a:ea typeface="ＭＳ Ｐゴシック" pitchFamily="34" charset="-128"/>
              <a:cs typeface="Century Gothic" pitchFamily="34" charset="0"/>
            </a:endParaRPr>
          </a:p>
          <a:p>
            <a:pPr marL="457189" indent="-457189">
              <a:buFont typeface="Arial" panose="020B0604020202020204" pitchFamily="34" charset="0"/>
              <a:buChar char="•"/>
            </a:pPr>
            <a:r>
              <a:rPr lang="en-US" altLang="ja-JP" sz="3200" b="1" dirty="0">
                <a:solidFill>
                  <a:schemeClr val="accent1">
                    <a:lumMod val="75000"/>
                  </a:schemeClr>
                </a:solidFill>
                <a:latin typeface="Calibri" pitchFamily="34" charset="0"/>
                <a:ea typeface="ＭＳ Ｐゴシック" pitchFamily="34" charset="-128"/>
                <a:cs typeface="Century Gothic" pitchFamily="34" charset="0"/>
              </a:rPr>
              <a:t>Outline the different perspectives </a:t>
            </a:r>
            <a:r>
              <a:rPr lang="en-US" altLang="ja-JP" sz="3200" dirty="0">
                <a:solidFill>
                  <a:schemeClr val="accent1">
                    <a:lumMod val="75000"/>
                  </a:schemeClr>
                </a:solidFill>
                <a:latin typeface="Calibri" pitchFamily="34" charset="0"/>
                <a:ea typeface="ＭＳ Ｐゴシック" pitchFamily="34" charset="-128"/>
                <a:cs typeface="Century Gothic" pitchFamily="34" charset="0"/>
              </a:rPr>
              <a:t>on the topic </a:t>
            </a:r>
            <a:r>
              <a:rPr lang="en-US" altLang="ja-JP" sz="3200" dirty="0">
                <a:solidFill>
                  <a:schemeClr val="accent1">
                    <a:lumMod val="75000"/>
                  </a:schemeClr>
                </a:solidFill>
                <a:latin typeface="Calibri" pitchFamily="34" charset="0"/>
                <a:cs typeface="Century Gothic" pitchFamily="34" charset="0"/>
              </a:rPr>
              <a:t>based on your research</a:t>
            </a:r>
            <a:r>
              <a:rPr lang="en-US" altLang="ja-JP" sz="3200" dirty="0">
                <a:solidFill>
                  <a:schemeClr val="accent1">
                    <a:lumMod val="75000"/>
                  </a:schemeClr>
                </a:solidFill>
                <a:latin typeface="Calibri" pitchFamily="34" charset="0"/>
                <a:ea typeface="ＭＳ Ｐゴシック" pitchFamily="34" charset="-128"/>
                <a:cs typeface="Century Gothic" pitchFamily="34" charset="0"/>
              </a:rPr>
              <a:t>.</a:t>
            </a:r>
          </a:p>
          <a:p>
            <a:endParaRPr lang="en-US" altLang="ja-JP" sz="2400" dirty="0">
              <a:solidFill>
                <a:schemeClr val="accent1">
                  <a:lumMod val="75000"/>
                </a:schemeClr>
              </a:solidFill>
              <a:latin typeface="Calibri" pitchFamily="34" charset="0"/>
              <a:ea typeface="ＭＳ Ｐゴシック" pitchFamily="34" charset="-128"/>
              <a:cs typeface="Century Gothic" pitchFamily="34" charset="0"/>
            </a:endParaRPr>
          </a:p>
          <a:p>
            <a:pPr marL="457189" indent="-457189">
              <a:buFont typeface="Arial" panose="020B0604020202020204" pitchFamily="34" charset="0"/>
              <a:buChar char="•"/>
            </a:pPr>
            <a:r>
              <a:rPr lang="en-US" altLang="ja-JP" sz="3200" b="1" dirty="0">
                <a:solidFill>
                  <a:schemeClr val="accent1">
                    <a:lumMod val="75000"/>
                  </a:schemeClr>
                </a:solidFill>
                <a:latin typeface="Calibri" pitchFamily="34" charset="0"/>
                <a:ea typeface="ＭＳ Ｐゴシック" pitchFamily="34" charset="-128"/>
                <a:cs typeface="Century Gothic" pitchFamily="34" charset="0"/>
              </a:rPr>
              <a:t>Evaluate</a:t>
            </a:r>
            <a:r>
              <a:rPr lang="en-US" altLang="ja-JP" sz="3200" dirty="0">
                <a:solidFill>
                  <a:schemeClr val="accent1">
                    <a:lumMod val="75000"/>
                  </a:schemeClr>
                </a:solidFill>
                <a:latin typeface="Calibri" pitchFamily="34" charset="0"/>
                <a:ea typeface="ＭＳ Ｐゴシック" pitchFamily="34" charset="-128"/>
                <a:cs typeface="Century Gothic" pitchFamily="34" charset="0"/>
              </a:rPr>
              <a:t> </a:t>
            </a:r>
            <a:r>
              <a:rPr lang="en-US" altLang="ja-JP" sz="3200" b="1" dirty="0">
                <a:solidFill>
                  <a:schemeClr val="accent1">
                    <a:lumMod val="75000"/>
                  </a:schemeClr>
                </a:solidFill>
                <a:latin typeface="Calibri" pitchFamily="34" charset="0"/>
                <a:ea typeface="ＭＳ Ｐゴシック" pitchFamily="34" charset="-128"/>
                <a:cs typeface="Century Gothic" pitchFamily="34" charset="0"/>
              </a:rPr>
              <a:t>the evidence </a:t>
            </a:r>
            <a:r>
              <a:rPr lang="en-US" altLang="ja-JP" sz="3200" dirty="0">
                <a:solidFill>
                  <a:schemeClr val="accent1">
                    <a:lumMod val="75000"/>
                  </a:schemeClr>
                </a:solidFill>
                <a:latin typeface="Calibri" pitchFamily="34" charset="0"/>
                <a:ea typeface="ＭＳ Ｐゴシック" pitchFamily="34" charset="-128"/>
                <a:cs typeface="Century Gothic" pitchFamily="34" charset="0"/>
              </a:rPr>
              <a:t>and explain the strengths and weaknesses of </a:t>
            </a:r>
            <a:r>
              <a:rPr lang="en-US" altLang="ja-JP" sz="3200" dirty="0">
                <a:solidFill>
                  <a:schemeClr val="accent1">
                    <a:lumMod val="75000"/>
                  </a:schemeClr>
                </a:solidFill>
                <a:latin typeface="Calibri" pitchFamily="34" charset="0"/>
                <a:cs typeface="Century Gothic" pitchFamily="34" charset="0"/>
              </a:rPr>
              <a:t>each perspective.</a:t>
            </a:r>
            <a:endParaRPr lang="en-US" altLang="ja-JP" sz="3200" b="1" dirty="0">
              <a:solidFill>
                <a:schemeClr val="accent1">
                  <a:lumMod val="75000"/>
                </a:schemeClr>
              </a:solidFill>
              <a:latin typeface="Calibri" pitchFamily="34" charset="0"/>
              <a:cs typeface="Century Gothic" pitchFamily="34" charset="0"/>
            </a:endParaRPr>
          </a:p>
          <a:p>
            <a:pPr marL="457189" indent="-457189">
              <a:buFont typeface="Arial" panose="020B0604020202020204" pitchFamily="34" charset="0"/>
              <a:buChar char="•"/>
            </a:pPr>
            <a:endParaRPr lang="en-US" altLang="ja-JP" sz="3200" b="1" dirty="0">
              <a:solidFill>
                <a:schemeClr val="accent1">
                  <a:lumMod val="75000"/>
                </a:schemeClr>
              </a:solidFill>
              <a:latin typeface="Calibri" pitchFamily="34" charset="0"/>
              <a:cs typeface="Century Gothic" pitchFamily="34" charset="0"/>
            </a:endParaRPr>
          </a:p>
          <a:p>
            <a:pPr marL="457189" indent="-457189">
              <a:buFont typeface="Arial" panose="020B0604020202020204" pitchFamily="34" charset="0"/>
              <a:buChar char="•"/>
            </a:pPr>
            <a:r>
              <a:rPr lang="en-US" altLang="ja-JP" sz="3200" b="1" dirty="0">
                <a:solidFill>
                  <a:schemeClr val="accent1">
                    <a:lumMod val="75000"/>
                  </a:schemeClr>
                </a:solidFill>
                <a:latin typeface="Calibri" pitchFamily="34" charset="0"/>
                <a:cs typeface="Century Gothic" pitchFamily="34" charset="0"/>
              </a:rPr>
              <a:t>State your perspective </a:t>
            </a:r>
            <a:r>
              <a:rPr lang="en-US" altLang="ja-JP" sz="3200" dirty="0">
                <a:solidFill>
                  <a:schemeClr val="accent1">
                    <a:lumMod val="75000"/>
                  </a:schemeClr>
                </a:solidFill>
                <a:latin typeface="Calibri" pitchFamily="34" charset="0"/>
                <a:cs typeface="Century Gothic" pitchFamily="34" charset="0"/>
              </a:rPr>
              <a:t>based on your evaluation of the evidence.</a:t>
            </a:r>
          </a:p>
          <a:p>
            <a:pPr marL="457189" indent="-457189">
              <a:buFont typeface="Arial" panose="020B0604020202020204" pitchFamily="34" charset="0"/>
              <a:buChar char="•"/>
            </a:pPr>
            <a:endParaRPr lang="en-US" altLang="ja-JP" sz="3200" dirty="0">
              <a:solidFill>
                <a:schemeClr val="accent1">
                  <a:lumMod val="75000"/>
                </a:schemeClr>
              </a:solidFill>
              <a:latin typeface="Calibri" pitchFamily="34" charset="0"/>
              <a:ea typeface="ＭＳ Ｐゴシック" pitchFamily="34" charset="-128"/>
              <a:cs typeface="Century Gothic" pitchFamily="34" charset="0"/>
            </a:endParaRPr>
          </a:p>
          <a:p>
            <a:endParaRPr lang="en-US" altLang="ja-JP" sz="2400" dirty="0">
              <a:solidFill>
                <a:schemeClr val="accent1">
                  <a:lumMod val="75000"/>
                </a:schemeClr>
              </a:solidFill>
              <a:latin typeface="Calibri" pitchFamily="34" charset="0"/>
              <a:ea typeface="ＭＳ Ｐゴシック" pitchFamily="34" charset="-128"/>
              <a:cs typeface="Century Gothic" pitchFamily="34" charset="0"/>
            </a:endParaRPr>
          </a:p>
        </p:txBody>
      </p:sp>
    </p:spTree>
    <p:extLst>
      <p:ext uri="{BB962C8B-B14F-4D97-AF65-F5344CB8AC3E}">
        <p14:creationId xmlns:p14="http://schemas.microsoft.com/office/powerpoint/2010/main" val="25297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6A4-F1BB-5A42-A32C-2B4E8DD63CCD}"/>
              </a:ext>
            </a:extLst>
          </p:cNvPr>
          <p:cNvSpPr>
            <a:spLocks noGrp="1"/>
          </p:cNvSpPr>
          <p:nvPr>
            <p:ph type="title"/>
          </p:nvPr>
        </p:nvSpPr>
        <p:spPr>
          <a:xfrm>
            <a:off x="696227" y="1783214"/>
            <a:ext cx="11577817" cy="1570395"/>
          </a:xfrm>
        </p:spPr>
        <p:txBody>
          <a:bodyPr/>
          <a:lstStyle/>
          <a:p>
            <a:r>
              <a:rPr lang="en-AU" sz="3200" b="1" dirty="0">
                <a:solidFill>
                  <a:schemeClr val="accent1">
                    <a:lumMod val="75000"/>
                  </a:schemeClr>
                </a:solidFill>
              </a:rPr>
              <a:t>1. </a:t>
            </a:r>
            <a:r>
              <a:rPr lang="en-AU" sz="3200" dirty="0">
                <a:solidFill>
                  <a:schemeClr val="accent1">
                    <a:lumMod val="75000"/>
                  </a:schemeClr>
                </a:solidFill>
              </a:rPr>
              <a:t>Explain how the supporting evidence is </a:t>
            </a:r>
            <a:r>
              <a:rPr lang="en-AU" sz="3200" b="1" dirty="0">
                <a:solidFill>
                  <a:schemeClr val="accent1">
                    <a:lumMod val="75000"/>
                  </a:schemeClr>
                </a:solidFill>
              </a:rPr>
              <a:t>strong</a:t>
            </a:r>
            <a:r>
              <a:rPr lang="en-AU" sz="3200" dirty="0">
                <a:solidFill>
                  <a:schemeClr val="accent1">
                    <a:lumMod val="75000"/>
                  </a:schemeClr>
                </a:solidFill>
              </a:rPr>
              <a:t>.</a:t>
            </a:r>
            <a:br>
              <a:rPr lang="en-AU" sz="2800" dirty="0">
                <a:solidFill>
                  <a:schemeClr val="accent1">
                    <a:lumMod val="75000"/>
                  </a:schemeClr>
                </a:solidFill>
              </a:rPr>
            </a:br>
            <a:br>
              <a:rPr lang="en-AU" sz="2800" dirty="0">
                <a:solidFill>
                  <a:schemeClr val="accent1">
                    <a:lumMod val="75000"/>
                  </a:schemeClr>
                </a:solidFill>
              </a:rPr>
            </a:br>
            <a:br>
              <a:rPr lang="en-AU" sz="2400" b="1" dirty="0">
                <a:solidFill>
                  <a:schemeClr val="accent1">
                    <a:lumMod val="75000"/>
                  </a:schemeClr>
                </a:solidFill>
              </a:rPr>
            </a:br>
            <a:br>
              <a:rPr lang="en-AU" sz="24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4" name="TextBox 3">
            <a:extLst>
              <a:ext uri="{FF2B5EF4-FFF2-40B4-BE49-F238E27FC236}">
                <a16:creationId xmlns:a16="http://schemas.microsoft.com/office/drawing/2014/main" id="{3DF94A59-0B5F-2543-B22A-B2923BC8C202}"/>
              </a:ext>
            </a:extLst>
          </p:cNvPr>
          <p:cNvSpPr txBox="1"/>
          <p:nvPr/>
        </p:nvSpPr>
        <p:spPr>
          <a:xfrm>
            <a:off x="696227" y="460278"/>
            <a:ext cx="11069053" cy="646331"/>
          </a:xfrm>
          <a:prstGeom prst="rect">
            <a:avLst/>
          </a:prstGeom>
          <a:noFill/>
        </p:spPr>
        <p:txBody>
          <a:bodyPr wrap="square" rtlCol="0">
            <a:spAutoFit/>
          </a:bodyPr>
          <a:lstStyle/>
          <a:p>
            <a:pPr algn="ctr"/>
            <a:r>
              <a:rPr lang="en-AU" sz="3600" b="1" dirty="0">
                <a:solidFill>
                  <a:schemeClr val="accent1">
                    <a:lumMod val="75000"/>
                  </a:schemeClr>
                </a:solidFill>
              </a:rPr>
              <a:t>Critically analysing the </a:t>
            </a:r>
            <a:r>
              <a:rPr lang="en-AU" sz="3600" b="1" dirty="0">
                <a:solidFill>
                  <a:schemeClr val="accent2"/>
                </a:solidFill>
              </a:rPr>
              <a:t>supporting evidence</a:t>
            </a:r>
            <a:endParaRPr lang="en-AU" sz="3600" dirty="0">
              <a:solidFill>
                <a:schemeClr val="accent2"/>
              </a:solidFill>
            </a:endParaRPr>
          </a:p>
        </p:txBody>
      </p:sp>
      <p:sp>
        <p:nvSpPr>
          <p:cNvPr id="5" name="Title 1">
            <a:extLst>
              <a:ext uri="{FF2B5EF4-FFF2-40B4-BE49-F238E27FC236}">
                <a16:creationId xmlns:a16="http://schemas.microsoft.com/office/drawing/2014/main" id="{88C856A4-F1BB-5A42-A32C-2B4E8DD63CCD}"/>
              </a:ext>
            </a:extLst>
          </p:cNvPr>
          <p:cNvSpPr txBox="1">
            <a:spLocks/>
          </p:cNvSpPr>
          <p:nvPr/>
        </p:nvSpPr>
        <p:spPr>
          <a:xfrm>
            <a:off x="595087" y="2846612"/>
            <a:ext cx="10929256" cy="28549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r>
              <a:rPr lang="en-AU" sz="3200" b="1" dirty="0">
                <a:solidFill>
                  <a:srgbClr val="7030A0"/>
                </a:solidFill>
              </a:rPr>
              <a:t>For example:</a:t>
            </a:r>
          </a:p>
          <a:p>
            <a:endParaRPr lang="en-AU" sz="3200" i="1" dirty="0">
              <a:solidFill>
                <a:srgbClr val="7030A0"/>
              </a:solidFill>
            </a:endParaRPr>
          </a:p>
          <a:p>
            <a:r>
              <a:rPr lang="en-AU" sz="3200" i="1" dirty="0">
                <a:solidFill>
                  <a:srgbClr val="7030A0"/>
                </a:solidFill>
              </a:rPr>
              <a:t>More than 80% of survey respondents stated that they preferred on-campus study compared with online learning. </a:t>
            </a:r>
            <a:r>
              <a:rPr lang="en-AU" sz="3200" b="1" i="1" dirty="0">
                <a:solidFill>
                  <a:srgbClr val="7030A0"/>
                </a:solidFill>
              </a:rPr>
              <a:t>Such a strong response suggests that universities should continue to prioritise the campus experience.</a:t>
            </a:r>
            <a:br>
              <a:rPr lang="en-AU" sz="28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7"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70942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6A4-F1BB-5A42-A32C-2B4E8DD63CCD}"/>
              </a:ext>
            </a:extLst>
          </p:cNvPr>
          <p:cNvSpPr>
            <a:spLocks noGrp="1"/>
          </p:cNvSpPr>
          <p:nvPr>
            <p:ph type="title"/>
          </p:nvPr>
        </p:nvSpPr>
        <p:spPr>
          <a:xfrm>
            <a:off x="696227" y="1800476"/>
            <a:ext cx="11577817" cy="1570395"/>
          </a:xfrm>
        </p:spPr>
        <p:txBody>
          <a:bodyPr/>
          <a:lstStyle/>
          <a:p>
            <a:r>
              <a:rPr lang="en-AU" sz="3200" b="1" dirty="0">
                <a:solidFill>
                  <a:schemeClr val="accent1">
                    <a:lumMod val="75000"/>
                  </a:schemeClr>
                </a:solidFill>
              </a:rPr>
              <a:t>2. </a:t>
            </a:r>
            <a:r>
              <a:rPr lang="en-AU" sz="3200" dirty="0">
                <a:solidFill>
                  <a:schemeClr val="accent1">
                    <a:lumMod val="75000"/>
                  </a:schemeClr>
                </a:solidFill>
              </a:rPr>
              <a:t>Explain how the supporting evidence is </a:t>
            </a:r>
            <a:r>
              <a:rPr lang="en-AU" sz="3200" b="1" dirty="0">
                <a:solidFill>
                  <a:schemeClr val="accent1">
                    <a:lumMod val="75000"/>
                  </a:schemeClr>
                </a:solidFill>
              </a:rPr>
              <a:t>flawed</a:t>
            </a:r>
            <a:r>
              <a:rPr lang="en-AU" sz="3200" dirty="0">
                <a:solidFill>
                  <a:schemeClr val="accent1">
                    <a:lumMod val="75000"/>
                  </a:schemeClr>
                </a:solidFill>
              </a:rPr>
              <a:t>.</a:t>
            </a:r>
            <a:br>
              <a:rPr lang="en-AU" sz="2800" dirty="0">
                <a:solidFill>
                  <a:schemeClr val="accent1">
                    <a:lumMod val="75000"/>
                  </a:schemeClr>
                </a:solidFill>
              </a:rPr>
            </a:br>
            <a:br>
              <a:rPr lang="en-AU" sz="2800" dirty="0">
                <a:solidFill>
                  <a:schemeClr val="accent1">
                    <a:lumMod val="75000"/>
                  </a:schemeClr>
                </a:solidFill>
              </a:rPr>
            </a:br>
            <a:br>
              <a:rPr lang="en-AU" sz="2400" b="1" dirty="0">
                <a:solidFill>
                  <a:schemeClr val="accent1">
                    <a:lumMod val="75000"/>
                  </a:schemeClr>
                </a:solidFill>
              </a:rPr>
            </a:br>
            <a:br>
              <a:rPr lang="en-AU" sz="24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4" name="TextBox 3">
            <a:extLst>
              <a:ext uri="{FF2B5EF4-FFF2-40B4-BE49-F238E27FC236}">
                <a16:creationId xmlns:a16="http://schemas.microsoft.com/office/drawing/2014/main" id="{3DF94A59-0B5F-2543-B22A-B2923BC8C202}"/>
              </a:ext>
            </a:extLst>
          </p:cNvPr>
          <p:cNvSpPr txBox="1"/>
          <p:nvPr/>
        </p:nvSpPr>
        <p:spPr>
          <a:xfrm>
            <a:off x="696227" y="460278"/>
            <a:ext cx="11069053" cy="646331"/>
          </a:xfrm>
          <a:prstGeom prst="rect">
            <a:avLst/>
          </a:prstGeom>
          <a:noFill/>
        </p:spPr>
        <p:txBody>
          <a:bodyPr wrap="square" rtlCol="0">
            <a:spAutoFit/>
          </a:bodyPr>
          <a:lstStyle/>
          <a:p>
            <a:pPr algn="ctr"/>
            <a:r>
              <a:rPr lang="en-AU" sz="3600" b="1" dirty="0">
                <a:solidFill>
                  <a:schemeClr val="accent1">
                    <a:lumMod val="75000"/>
                  </a:schemeClr>
                </a:solidFill>
              </a:rPr>
              <a:t>Critically analysing the </a:t>
            </a:r>
            <a:r>
              <a:rPr lang="en-AU" sz="3600" b="1" dirty="0">
                <a:solidFill>
                  <a:schemeClr val="accent2"/>
                </a:solidFill>
              </a:rPr>
              <a:t>supporting evidence</a:t>
            </a:r>
            <a:endParaRPr lang="en-AU" sz="3600" dirty="0">
              <a:solidFill>
                <a:schemeClr val="accent2"/>
              </a:solidFill>
            </a:endParaRPr>
          </a:p>
        </p:txBody>
      </p:sp>
      <p:sp>
        <p:nvSpPr>
          <p:cNvPr id="5" name="Title 1">
            <a:extLst>
              <a:ext uri="{FF2B5EF4-FFF2-40B4-BE49-F238E27FC236}">
                <a16:creationId xmlns:a16="http://schemas.microsoft.com/office/drawing/2014/main" id="{88C856A4-F1BB-5A42-A32C-2B4E8DD63CCD}"/>
              </a:ext>
            </a:extLst>
          </p:cNvPr>
          <p:cNvSpPr txBox="1">
            <a:spLocks/>
          </p:cNvSpPr>
          <p:nvPr/>
        </p:nvSpPr>
        <p:spPr>
          <a:xfrm>
            <a:off x="595086" y="2846612"/>
            <a:ext cx="11596914" cy="25456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r>
              <a:rPr lang="en-AU" sz="3200" b="1" dirty="0">
                <a:solidFill>
                  <a:srgbClr val="7030A0"/>
                </a:solidFill>
              </a:rPr>
              <a:t>For example:</a:t>
            </a:r>
          </a:p>
          <a:p>
            <a:endParaRPr lang="en-AU" sz="3200" i="1" dirty="0">
              <a:solidFill>
                <a:srgbClr val="7030A0"/>
              </a:solidFill>
            </a:endParaRPr>
          </a:p>
          <a:p>
            <a:r>
              <a:rPr lang="en-AU" sz="3200" i="1" dirty="0">
                <a:solidFill>
                  <a:srgbClr val="7030A0"/>
                </a:solidFill>
              </a:rPr>
              <a:t>Although these results indicate that online learning is less effective than classroom learning, </a:t>
            </a:r>
            <a:r>
              <a:rPr lang="en-AU" sz="3200" b="1" i="1" dirty="0">
                <a:solidFill>
                  <a:srgbClr val="7030A0"/>
                </a:solidFill>
              </a:rPr>
              <a:t>the sample size was extremely small, so the results should be viewed cautiously</a:t>
            </a:r>
            <a:r>
              <a:rPr lang="en-AU" sz="3200" i="1" dirty="0">
                <a:solidFill>
                  <a:srgbClr val="7030A0"/>
                </a:solidFill>
              </a:rPr>
              <a:t>.</a:t>
            </a:r>
            <a:br>
              <a:rPr lang="en-AU" sz="28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7"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8046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6A4-F1BB-5A42-A32C-2B4E8DD63CCD}"/>
              </a:ext>
            </a:extLst>
          </p:cNvPr>
          <p:cNvSpPr>
            <a:spLocks noGrp="1"/>
          </p:cNvSpPr>
          <p:nvPr>
            <p:ph type="title"/>
          </p:nvPr>
        </p:nvSpPr>
        <p:spPr>
          <a:xfrm>
            <a:off x="631736" y="1698765"/>
            <a:ext cx="11223950" cy="977200"/>
          </a:xfrm>
        </p:spPr>
        <p:txBody>
          <a:bodyPr/>
          <a:lstStyle/>
          <a:p>
            <a:r>
              <a:rPr lang="en-AU" sz="3200" b="1" dirty="0">
                <a:solidFill>
                  <a:schemeClr val="accent1">
                    <a:lumMod val="75000"/>
                  </a:schemeClr>
                </a:solidFill>
              </a:rPr>
              <a:t>1. </a:t>
            </a:r>
            <a:r>
              <a:rPr lang="en-AU" sz="3200" dirty="0">
                <a:solidFill>
                  <a:schemeClr val="accent1">
                    <a:lumMod val="75000"/>
                  </a:schemeClr>
                </a:solidFill>
              </a:rPr>
              <a:t>Explain how the interpretation of the evidence is </a:t>
            </a:r>
            <a:r>
              <a:rPr lang="en-AU" sz="3200" b="1" dirty="0">
                <a:solidFill>
                  <a:schemeClr val="accent1">
                    <a:lumMod val="75000"/>
                  </a:schemeClr>
                </a:solidFill>
              </a:rPr>
              <a:t>logical and valid.</a:t>
            </a:r>
            <a:br>
              <a:rPr lang="en-AU" sz="3200" dirty="0">
                <a:solidFill>
                  <a:schemeClr val="accent1">
                    <a:lumMod val="75000"/>
                  </a:schemeClr>
                </a:solidFill>
              </a:rPr>
            </a:br>
            <a:endParaRPr lang="en-AU" sz="3200" b="1" dirty="0">
              <a:solidFill>
                <a:schemeClr val="accent1">
                  <a:lumMod val="75000"/>
                </a:schemeClr>
              </a:solidFill>
            </a:endParaRPr>
          </a:p>
        </p:txBody>
      </p:sp>
      <p:sp>
        <p:nvSpPr>
          <p:cNvPr id="4" name="TextBox 3">
            <a:extLst>
              <a:ext uri="{FF2B5EF4-FFF2-40B4-BE49-F238E27FC236}">
                <a16:creationId xmlns:a16="http://schemas.microsoft.com/office/drawing/2014/main" id="{3DF94A59-0B5F-2543-B22A-B2923BC8C202}"/>
              </a:ext>
            </a:extLst>
          </p:cNvPr>
          <p:cNvSpPr txBox="1"/>
          <p:nvPr/>
        </p:nvSpPr>
        <p:spPr>
          <a:xfrm>
            <a:off x="561473" y="434876"/>
            <a:ext cx="11069053" cy="646331"/>
          </a:xfrm>
          <a:prstGeom prst="rect">
            <a:avLst/>
          </a:prstGeom>
          <a:noFill/>
        </p:spPr>
        <p:txBody>
          <a:bodyPr wrap="square" rtlCol="0">
            <a:spAutoFit/>
          </a:bodyPr>
          <a:lstStyle/>
          <a:p>
            <a:pPr algn="ctr"/>
            <a:r>
              <a:rPr lang="en-AU" sz="3600" b="1" dirty="0">
                <a:solidFill>
                  <a:schemeClr val="accent1">
                    <a:lumMod val="75000"/>
                  </a:schemeClr>
                </a:solidFill>
              </a:rPr>
              <a:t>Critically analysing the </a:t>
            </a:r>
            <a:r>
              <a:rPr lang="en-AU" sz="3600" b="1" dirty="0">
                <a:solidFill>
                  <a:schemeClr val="accent2"/>
                </a:solidFill>
              </a:rPr>
              <a:t>interpretation of evidence</a:t>
            </a:r>
            <a:endParaRPr lang="en-AU" sz="3600" dirty="0">
              <a:solidFill>
                <a:schemeClr val="accent2"/>
              </a:solidFill>
            </a:endParaRPr>
          </a:p>
        </p:txBody>
      </p:sp>
      <p:sp>
        <p:nvSpPr>
          <p:cNvPr id="5" name="Title 1">
            <a:extLst>
              <a:ext uri="{FF2B5EF4-FFF2-40B4-BE49-F238E27FC236}">
                <a16:creationId xmlns:a16="http://schemas.microsoft.com/office/drawing/2014/main" id="{88C856A4-F1BB-5A42-A32C-2B4E8DD63CCD}"/>
              </a:ext>
            </a:extLst>
          </p:cNvPr>
          <p:cNvSpPr txBox="1">
            <a:spLocks/>
          </p:cNvSpPr>
          <p:nvPr/>
        </p:nvSpPr>
        <p:spPr>
          <a:xfrm>
            <a:off x="722142" y="2977348"/>
            <a:ext cx="11339870" cy="3154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r>
              <a:rPr lang="en-AU" sz="3200" b="1" dirty="0">
                <a:solidFill>
                  <a:srgbClr val="7030A0"/>
                </a:solidFill>
              </a:rPr>
              <a:t>For example:</a:t>
            </a:r>
          </a:p>
          <a:p>
            <a:endParaRPr lang="en-AU" sz="3200" i="1" dirty="0">
              <a:solidFill>
                <a:srgbClr val="7030A0"/>
              </a:solidFill>
            </a:endParaRPr>
          </a:p>
          <a:p>
            <a:r>
              <a:rPr lang="en-AU" sz="3200" i="1" dirty="0">
                <a:solidFill>
                  <a:srgbClr val="7030A0"/>
                </a:solidFill>
              </a:rPr>
              <a:t>Jones (2019) argues that the motivation of the learner is more important for effective learning than the mode of learning. </a:t>
            </a:r>
            <a:r>
              <a:rPr lang="en-AU" sz="3200" b="1" i="1" dirty="0">
                <a:solidFill>
                  <a:srgbClr val="7030A0"/>
                </a:solidFill>
              </a:rPr>
              <a:t>This argument is justifiable given that her review of existing research failed to demonstrate strong support for any particular mode of learning.</a:t>
            </a:r>
            <a:br>
              <a:rPr lang="en-AU" sz="28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7"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8359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6A4-F1BB-5A42-A32C-2B4E8DD63CCD}"/>
              </a:ext>
            </a:extLst>
          </p:cNvPr>
          <p:cNvSpPr>
            <a:spLocks noGrp="1"/>
          </p:cNvSpPr>
          <p:nvPr>
            <p:ph type="title"/>
          </p:nvPr>
        </p:nvSpPr>
        <p:spPr>
          <a:xfrm>
            <a:off x="631736" y="1686546"/>
            <a:ext cx="11560264" cy="1002866"/>
          </a:xfrm>
        </p:spPr>
        <p:txBody>
          <a:bodyPr/>
          <a:lstStyle/>
          <a:p>
            <a:r>
              <a:rPr lang="en-AU" sz="3200" b="1" dirty="0">
                <a:solidFill>
                  <a:schemeClr val="accent1">
                    <a:lumMod val="75000"/>
                  </a:schemeClr>
                </a:solidFill>
              </a:rPr>
              <a:t>2. </a:t>
            </a:r>
            <a:r>
              <a:rPr lang="en-AU" sz="3200" dirty="0">
                <a:solidFill>
                  <a:schemeClr val="accent1">
                    <a:lumMod val="75000"/>
                  </a:schemeClr>
                </a:solidFill>
              </a:rPr>
              <a:t>Explain how the interpretation of the evidence is </a:t>
            </a:r>
            <a:r>
              <a:rPr lang="en-AU" sz="3200" b="1" dirty="0">
                <a:solidFill>
                  <a:schemeClr val="accent1">
                    <a:lumMod val="75000"/>
                  </a:schemeClr>
                </a:solidFill>
              </a:rPr>
              <a:t>not logical or is based on assumptions.</a:t>
            </a:r>
            <a:br>
              <a:rPr lang="en-AU" sz="3200" dirty="0">
                <a:solidFill>
                  <a:schemeClr val="accent1">
                    <a:lumMod val="75000"/>
                  </a:schemeClr>
                </a:solidFill>
              </a:rPr>
            </a:br>
            <a:endParaRPr lang="en-AU" sz="3200" b="1" dirty="0">
              <a:solidFill>
                <a:schemeClr val="accent1">
                  <a:lumMod val="75000"/>
                </a:schemeClr>
              </a:solidFill>
            </a:endParaRPr>
          </a:p>
        </p:txBody>
      </p:sp>
      <p:sp>
        <p:nvSpPr>
          <p:cNvPr id="4" name="TextBox 3">
            <a:extLst>
              <a:ext uri="{FF2B5EF4-FFF2-40B4-BE49-F238E27FC236}">
                <a16:creationId xmlns:a16="http://schemas.microsoft.com/office/drawing/2014/main" id="{3DF94A59-0B5F-2543-B22A-B2923BC8C202}"/>
              </a:ext>
            </a:extLst>
          </p:cNvPr>
          <p:cNvSpPr txBox="1"/>
          <p:nvPr/>
        </p:nvSpPr>
        <p:spPr>
          <a:xfrm>
            <a:off x="561473" y="434876"/>
            <a:ext cx="11069053" cy="646331"/>
          </a:xfrm>
          <a:prstGeom prst="rect">
            <a:avLst/>
          </a:prstGeom>
          <a:noFill/>
        </p:spPr>
        <p:txBody>
          <a:bodyPr wrap="square" rtlCol="0">
            <a:spAutoFit/>
          </a:bodyPr>
          <a:lstStyle/>
          <a:p>
            <a:pPr algn="ctr"/>
            <a:r>
              <a:rPr lang="en-AU" sz="3600" b="1" dirty="0">
                <a:solidFill>
                  <a:schemeClr val="accent1">
                    <a:lumMod val="75000"/>
                  </a:schemeClr>
                </a:solidFill>
              </a:rPr>
              <a:t>Critically analysing the </a:t>
            </a:r>
            <a:r>
              <a:rPr lang="en-AU" sz="3600" b="1" dirty="0">
                <a:solidFill>
                  <a:schemeClr val="accent2"/>
                </a:solidFill>
              </a:rPr>
              <a:t>interpretation of evidence</a:t>
            </a:r>
            <a:endParaRPr lang="en-AU" sz="3600" dirty="0">
              <a:solidFill>
                <a:schemeClr val="accent2"/>
              </a:solidFill>
            </a:endParaRPr>
          </a:p>
        </p:txBody>
      </p:sp>
      <p:sp>
        <p:nvSpPr>
          <p:cNvPr id="5" name="Title 1">
            <a:extLst>
              <a:ext uri="{FF2B5EF4-FFF2-40B4-BE49-F238E27FC236}">
                <a16:creationId xmlns:a16="http://schemas.microsoft.com/office/drawing/2014/main" id="{88C856A4-F1BB-5A42-A32C-2B4E8DD63CCD}"/>
              </a:ext>
            </a:extLst>
          </p:cNvPr>
          <p:cNvSpPr txBox="1">
            <a:spLocks/>
          </p:cNvSpPr>
          <p:nvPr/>
        </p:nvSpPr>
        <p:spPr>
          <a:xfrm>
            <a:off x="722142" y="2977348"/>
            <a:ext cx="11339870" cy="3154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r>
              <a:rPr lang="en-AU" sz="3200" b="1" dirty="0">
                <a:solidFill>
                  <a:srgbClr val="7030A0"/>
                </a:solidFill>
              </a:rPr>
              <a:t>For example:</a:t>
            </a:r>
          </a:p>
          <a:p>
            <a:endParaRPr lang="en-AU" sz="3200" i="1" dirty="0">
              <a:solidFill>
                <a:srgbClr val="7030A0"/>
              </a:solidFill>
            </a:endParaRPr>
          </a:p>
          <a:p>
            <a:r>
              <a:rPr lang="en-AU" sz="3200" i="1" dirty="0">
                <a:solidFill>
                  <a:srgbClr val="7030A0"/>
                </a:solidFill>
              </a:rPr>
              <a:t>Smith (2020) claims the results of his study show that increased tutorial attendance leads to higher grades. </a:t>
            </a:r>
            <a:r>
              <a:rPr lang="en-AU" sz="3200" b="1" i="1" dirty="0">
                <a:solidFill>
                  <a:srgbClr val="7030A0"/>
                </a:solidFill>
              </a:rPr>
              <a:t>However, it could be that motivated students attend more tutorials than less motivated students, and are also likely to study harder, thus leading to higher grades.</a:t>
            </a:r>
            <a:br>
              <a:rPr lang="en-AU" sz="28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7"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48515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6A4-F1BB-5A42-A32C-2B4E8DD63CCD}"/>
              </a:ext>
            </a:extLst>
          </p:cNvPr>
          <p:cNvSpPr>
            <a:spLocks noGrp="1"/>
          </p:cNvSpPr>
          <p:nvPr>
            <p:ph type="title"/>
          </p:nvPr>
        </p:nvSpPr>
        <p:spPr>
          <a:xfrm>
            <a:off x="667657" y="1659998"/>
            <a:ext cx="11354014" cy="1570395"/>
          </a:xfrm>
        </p:spPr>
        <p:txBody>
          <a:bodyPr/>
          <a:lstStyle/>
          <a:p>
            <a:r>
              <a:rPr lang="en-AU" sz="3200" b="1" dirty="0">
                <a:solidFill>
                  <a:schemeClr val="accent1">
                    <a:lumMod val="75000"/>
                  </a:schemeClr>
                </a:solidFill>
              </a:rPr>
              <a:t>1. </a:t>
            </a:r>
            <a:r>
              <a:rPr lang="en-AU" sz="3200" dirty="0">
                <a:solidFill>
                  <a:schemeClr val="accent1">
                    <a:lumMod val="75000"/>
                  </a:schemeClr>
                </a:solidFill>
              </a:rPr>
              <a:t>Explain how the amount of </a:t>
            </a:r>
            <a:r>
              <a:rPr lang="en-AU" sz="3200" b="1" dirty="0">
                <a:solidFill>
                  <a:schemeClr val="accent1">
                    <a:lumMod val="75000"/>
                  </a:schemeClr>
                </a:solidFill>
              </a:rPr>
              <a:t>evidence for one perspective outweighs </a:t>
            </a:r>
            <a:r>
              <a:rPr lang="en-AU" sz="3200" dirty="0">
                <a:solidFill>
                  <a:schemeClr val="accent1">
                    <a:lumMod val="75000"/>
                  </a:schemeClr>
                </a:solidFill>
              </a:rPr>
              <a:t>the amount of evidence for other perspectives.</a:t>
            </a:r>
            <a:br>
              <a:rPr lang="en-AU" sz="2800" dirty="0">
                <a:solidFill>
                  <a:schemeClr val="accent1">
                    <a:lumMod val="75000"/>
                  </a:schemeClr>
                </a:solidFill>
              </a:rPr>
            </a:br>
            <a:br>
              <a:rPr lang="en-AU" sz="2800" dirty="0">
                <a:solidFill>
                  <a:schemeClr val="accent1">
                    <a:lumMod val="75000"/>
                  </a:schemeClr>
                </a:solidFill>
              </a:rPr>
            </a:br>
            <a:br>
              <a:rPr lang="en-AU" sz="2400" b="1" dirty="0">
                <a:solidFill>
                  <a:schemeClr val="accent1">
                    <a:lumMod val="75000"/>
                  </a:schemeClr>
                </a:solidFill>
              </a:rPr>
            </a:br>
            <a:br>
              <a:rPr lang="en-AU" sz="24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4" name="TextBox 3">
            <a:extLst>
              <a:ext uri="{FF2B5EF4-FFF2-40B4-BE49-F238E27FC236}">
                <a16:creationId xmlns:a16="http://schemas.microsoft.com/office/drawing/2014/main" id="{3DF94A59-0B5F-2543-B22A-B2923BC8C202}"/>
              </a:ext>
            </a:extLst>
          </p:cNvPr>
          <p:cNvSpPr txBox="1"/>
          <p:nvPr/>
        </p:nvSpPr>
        <p:spPr>
          <a:xfrm>
            <a:off x="696227" y="340352"/>
            <a:ext cx="11069053" cy="646331"/>
          </a:xfrm>
          <a:prstGeom prst="rect">
            <a:avLst/>
          </a:prstGeom>
          <a:noFill/>
        </p:spPr>
        <p:txBody>
          <a:bodyPr wrap="square" rtlCol="0">
            <a:spAutoFit/>
          </a:bodyPr>
          <a:lstStyle/>
          <a:p>
            <a:pPr algn="ctr"/>
            <a:r>
              <a:rPr lang="en-AU" sz="3600" b="1" dirty="0">
                <a:solidFill>
                  <a:schemeClr val="accent1">
                    <a:lumMod val="75000"/>
                  </a:schemeClr>
                </a:solidFill>
              </a:rPr>
              <a:t>Critically analysing the </a:t>
            </a:r>
            <a:r>
              <a:rPr lang="en-AU" sz="3600" b="1" dirty="0">
                <a:solidFill>
                  <a:schemeClr val="accent2"/>
                </a:solidFill>
              </a:rPr>
              <a:t>amount of evidence</a:t>
            </a:r>
            <a:endParaRPr lang="en-AU" sz="3600" dirty="0">
              <a:solidFill>
                <a:schemeClr val="accent2"/>
              </a:solidFill>
            </a:endParaRPr>
          </a:p>
        </p:txBody>
      </p:sp>
      <p:sp>
        <p:nvSpPr>
          <p:cNvPr id="5" name="Title 1">
            <a:extLst>
              <a:ext uri="{FF2B5EF4-FFF2-40B4-BE49-F238E27FC236}">
                <a16:creationId xmlns:a16="http://schemas.microsoft.com/office/drawing/2014/main" id="{88C856A4-F1BB-5A42-A32C-2B4E8DD63CCD}"/>
              </a:ext>
            </a:extLst>
          </p:cNvPr>
          <p:cNvSpPr txBox="1">
            <a:spLocks/>
          </p:cNvSpPr>
          <p:nvPr/>
        </p:nvSpPr>
        <p:spPr>
          <a:xfrm>
            <a:off x="595087" y="3039118"/>
            <a:ext cx="10929256" cy="2935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r>
              <a:rPr lang="en-AU" sz="3200" b="1" dirty="0">
                <a:solidFill>
                  <a:srgbClr val="7030A0"/>
                </a:solidFill>
              </a:rPr>
              <a:t>For example:</a:t>
            </a:r>
          </a:p>
          <a:p>
            <a:endParaRPr lang="en-AU" sz="3200" i="1" dirty="0">
              <a:solidFill>
                <a:srgbClr val="7030A0"/>
              </a:solidFill>
            </a:endParaRPr>
          </a:p>
          <a:p>
            <a:r>
              <a:rPr lang="en-AU" sz="3200" i="1" dirty="0">
                <a:solidFill>
                  <a:srgbClr val="7030A0"/>
                </a:solidFill>
              </a:rPr>
              <a:t>Although Lee’s (2019) research suggests that online learning is less effective than classroom-based learning, </a:t>
            </a:r>
            <a:r>
              <a:rPr lang="en-AU" sz="3200" b="1" i="1" dirty="0">
                <a:solidFill>
                  <a:srgbClr val="7030A0"/>
                </a:solidFill>
              </a:rPr>
              <a:t>there is a large number of studies that indicate otherwise. </a:t>
            </a:r>
            <a:r>
              <a:rPr lang="en-AU" sz="3200" i="1" dirty="0">
                <a:solidFill>
                  <a:srgbClr val="7030A0"/>
                </a:solidFill>
              </a:rPr>
              <a:t>For example… </a:t>
            </a:r>
            <a:br>
              <a:rPr lang="en-AU" sz="28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7"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22438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6A4-F1BB-5A42-A32C-2B4E8DD63CCD}"/>
              </a:ext>
            </a:extLst>
          </p:cNvPr>
          <p:cNvSpPr>
            <a:spLocks noGrp="1"/>
          </p:cNvSpPr>
          <p:nvPr>
            <p:ph type="title"/>
          </p:nvPr>
        </p:nvSpPr>
        <p:spPr>
          <a:xfrm>
            <a:off x="696227" y="1652561"/>
            <a:ext cx="11069053" cy="1570395"/>
          </a:xfrm>
        </p:spPr>
        <p:txBody>
          <a:bodyPr/>
          <a:lstStyle/>
          <a:p>
            <a:r>
              <a:rPr lang="en-AU" sz="3200" b="1" dirty="0">
                <a:solidFill>
                  <a:schemeClr val="accent1">
                    <a:lumMod val="75000"/>
                  </a:schemeClr>
                </a:solidFill>
              </a:rPr>
              <a:t>2. </a:t>
            </a:r>
            <a:r>
              <a:rPr lang="en-AU" sz="3200" dirty="0">
                <a:solidFill>
                  <a:schemeClr val="accent1">
                    <a:lumMod val="75000"/>
                  </a:schemeClr>
                </a:solidFill>
              </a:rPr>
              <a:t>Explain how the </a:t>
            </a:r>
            <a:r>
              <a:rPr lang="en-AU" sz="3200" b="1" dirty="0">
                <a:solidFill>
                  <a:schemeClr val="accent1">
                    <a:lumMod val="75000"/>
                  </a:schemeClr>
                </a:solidFill>
              </a:rPr>
              <a:t>amount and quality of evidence is similar </a:t>
            </a:r>
            <a:r>
              <a:rPr lang="en-AU" sz="3200" dirty="0">
                <a:solidFill>
                  <a:schemeClr val="accent1">
                    <a:lumMod val="75000"/>
                  </a:schemeClr>
                </a:solidFill>
              </a:rPr>
              <a:t>for various perspectives.</a:t>
            </a:r>
            <a:br>
              <a:rPr lang="en-AU" sz="2800" dirty="0">
                <a:solidFill>
                  <a:schemeClr val="accent1">
                    <a:lumMod val="75000"/>
                  </a:schemeClr>
                </a:solidFill>
              </a:rPr>
            </a:br>
            <a:br>
              <a:rPr lang="en-AU" sz="2800" dirty="0">
                <a:solidFill>
                  <a:schemeClr val="accent1">
                    <a:lumMod val="75000"/>
                  </a:schemeClr>
                </a:solidFill>
              </a:rPr>
            </a:br>
            <a:br>
              <a:rPr lang="en-AU" sz="2400" b="1" dirty="0">
                <a:solidFill>
                  <a:schemeClr val="accent1">
                    <a:lumMod val="75000"/>
                  </a:schemeClr>
                </a:solidFill>
              </a:rPr>
            </a:br>
            <a:br>
              <a:rPr lang="en-AU" sz="24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4" name="TextBox 3">
            <a:extLst>
              <a:ext uri="{FF2B5EF4-FFF2-40B4-BE49-F238E27FC236}">
                <a16:creationId xmlns:a16="http://schemas.microsoft.com/office/drawing/2014/main" id="{3DF94A59-0B5F-2543-B22A-B2923BC8C202}"/>
              </a:ext>
            </a:extLst>
          </p:cNvPr>
          <p:cNvSpPr txBox="1"/>
          <p:nvPr/>
        </p:nvSpPr>
        <p:spPr>
          <a:xfrm>
            <a:off x="696227" y="340352"/>
            <a:ext cx="11069053" cy="646331"/>
          </a:xfrm>
          <a:prstGeom prst="rect">
            <a:avLst/>
          </a:prstGeom>
          <a:noFill/>
        </p:spPr>
        <p:txBody>
          <a:bodyPr wrap="square" rtlCol="0">
            <a:spAutoFit/>
          </a:bodyPr>
          <a:lstStyle/>
          <a:p>
            <a:pPr algn="ctr"/>
            <a:r>
              <a:rPr lang="en-AU" sz="3600" b="1" dirty="0">
                <a:solidFill>
                  <a:schemeClr val="accent1">
                    <a:lumMod val="75000"/>
                  </a:schemeClr>
                </a:solidFill>
              </a:rPr>
              <a:t>Critically analysing the </a:t>
            </a:r>
            <a:r>
              <a:rPr lang="en-AU" sz="3600" b="1" dirty="0">
                <a:solidFill>
                  <a:schemeClr val="accent2"/>
                </a:solidFill>
              </a:rPr>
              <a:t>amount of evidence</a:t>
            </a:r>
            <a:endParaRPr lang="en-AU" sz="3600" dirty="0">
              <a:solidFill>
                <a:schemeClr val="accent2"/>
              </a:solidFill>
            </a:endParaRPr>
          </a:p>
        </p:txBody>
      </p:sp>
      <p:sp>
        <p:nvSpPr>
          <p:cNvPr id="5" name="Title 1">
            <a:extLst>
              <a:ext uri="{FF2B5EF4-FFF2-40B4-BE49-F238E27FC236}">
                <a16:creationId xmlns:a16="http://schemas.microsoft.com/office/drawing/2014/main" id="{88C856A4-F1BB-5A42-A32C-2B4E8DD63CCD}"/>
              </a:ext>
            </a:extLst>
          </p:cNvPr>
          <p:cNvSpPr txBox="1">
            <a:spLocks/>
          </p:cNvSpPr>
          <p:nvPr/>
        </p:nvSpPr>
        <p:spPr>
          <a:xfrm>
            <a:off x="595087" y="3244977"/>
            <a:ext cx="10929256" cy="2358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r>
              <a:rPr lang="en-AU" sz="3200" b="1" dirty="0">
                <a:solidFill>
                  <a:srgbClr val="7030A0"/>
                </a:solidFill>
              </a:rPr>
              <a:t>For example:</a:t>
            </a:r>
          </a:p>
          <a:p>
            <a:endParaRPr lang="en-AU" sz="3200" i="1" dirty="0">
              <a:solidFill>
                <a:srgbClr val="7030A0"/>
              </a:solidFill>
            </a:endParaRPr>
          </a:p>
          <a:p>
            <a:r>
              <a:rPr lang="en-AU" sz="3200" i="1" dirty="0">
                <a:solidFill>
                  <a:srgbClr val="7030A0"/>
                </a:solidFill>
              </a:rPr>
              <a:t>Given the lack of conclusive evidence, </a:t>
            </a:r>
            <a:r>
              <a:rPr lang="en-AU" sz="3200" b="1" i="1" dirty="0">
                <a:solidFill>
                  <a:srgbClr val="7030A0"/>
                </a:solidFill>
              </a:rPr>
              <a:t>it seems that further research is required </a:t>
            </a:r>
            <a:r>
              <a:rPr lang="en-AU" sz="3200" i="1" dirty="0">
                <a:solidFill>
                  <a:srgbClr val="7030A0"/>
                </a:solidFill>
              </a:rPr>
              <a:t>before any meaningful conclusions can be drawn.</a:t>
            </a:r>
            <a:br>
              <a:rPr lang="en-AU" sz="2800" dirty="0">
                <a:solidFill>
                  <a:schemeClr val="accent1">
                    <a:lumMod val="75000"/>
                  </a:schemeClr>
                </a:solidFill>
              </a:rPr>
            </a:br>
            <a:br>
              <a:rPr lang="en-AU" sz="2400" b="1" dirty="0">
                <a:solidFill>
                  <a:schemeClr val="accent1">
                    <a:lumMod val="75000"/>
                  </a:schemeClr>
                </a:solidFill>
              </a:rPr>
            </a:br>
            <a:endParaRPr lang="en-AU" sz="2400" b="1" dirty="0">
              <a:solidFill>
                <a:schemeClr val="accent1">
                  <a:lumMod val="75000"/>
                </a:schemeClr>
              </a:solidFill>
            </a:endParaRPr>
          </a:p>
        </p:txBody>
      </p:sp>
      <p:sp>
        <p:nvSpPr>
          <p:cNvPr id="7"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42038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1F8F-5954-0D40-85C0-D7796DBCBA38}"/>
              </a:ext>
            </a:extLst>
          </p:cNvPr>
          <p:cNvSpPr>
            <a:spLocks noGrp="1"/>
          </p:cNvSpPr>
          <p:nvPr>
            <p:ph type="title"/>
          </p:nvPr>
        </p:nvSpPr>
        <p:spPr>
          <a:xfrm>
            <a:off x="970754" y="296722"/>
            <a:ext cx="10326658" cy="717692"/>
          </a:xfrm>
        </p:spPr>
        <p:txBody>
          <a:bodyPr/>
          <a:lstStyle/>
          <a:p>
            <a:pPr algn="ctr"/>
            <a:r>
              <a:rPr lang="en-AU" sz="4000" b="1" dirty="0">
                <a:solidFill>
                  <a:schemeClr val="accent1">
                    <a:lumMod val="50000"/>
                  </a:schemeClr>
                </a:solidFill>
              </a:rPr>
              <a:t>Writer’s voice</a:t>
            </a:r>
            <a:endParaRPr lang="en-AU" sz="4000" dirty="0"/>
          </a:p>
        </p:txBody>
      </p:sp>
      <p:sp>
        <p:nvSpPr>
          <p:cNvPr id="6" name="TextBox 5">
            <a:extLst>
              <a:ext uri="{FF2B5EF4-FFF2-40B4-BE49-F238E27FC236}">
                <a16:creationId xmlns:a16="http://schemas.microsoft.com/office/drawing/2014/main" id="{92DCD095-14DA-41B2-95EF-F97AA75953E5}"/>
              </a:ext>
            </a:extLst>
          </p:cNvPr>
          <p:cNvSpPr txBox="1"/>
          <p:nvPr/>
        </p:nvSpPr>
        <p:spPr>
          <a:xfrm>
            <a:off x="631759" y="1260014"/>
            <a:ext cx="11233248" cy="4708981"/>
          </a:xfrm>
          <a:prstGeom prst="rect">
            <a:avLst/>
          </a:prstGeom>
          <a:noFill/>
        </p:spPr>
        <p:txBody>
          <a:bodyPr wrap="square" rtlCol="0" anchor="t">
            <a:spAutoFit/>
          </a:bodyPr>
          <a:lstStyle/>
          <a:p>
            <a:r>
              <a:rPr lang="en-AU" sz="2500" dirty="0">
                <a:solidFill>
                  <a:schemeClr val="accent1">
                    <a:lumMod val="50000"/>
                  </a:schemeClr>
                </a:solidFill>
              </a:rPr>
              <a:t>The rise in diabetes has been blamed on a significant decrease in the amount of exercise undertaken by young people in recent decades. A study conducted in Germany, for example, showed that in 2018, children spent 12 fewer hours per week playing informally with friends after school compared with children in 1998 (Werner et al., 2019). However, the claim that rates of exercise amongst young people are decreasing needs to be examined carefully. Indeed, youth participation in organised sporting clubs has increased in most European countries since 2005 (Novak, 2020), and schools in most OECD nations have also increased the amount of curriculum time dedicated to sport and exercise over the past decade (Crabbe &amp; Goyle, 2018). Overall, the evidence is mixed regarding levels of exercise amongst young people, so its links to diabetes need to be regarded cautiously.</a:t>
            </a:r>
          </a:p>
        </p:txBody>
      </p:sp>
      <p:sp>
        <p:nvSpPr>
          <p:cNvPr id="5" name="TextBox 4">
            <a:extLst>
              <a:ext uri="{FF2B5EF4-FFF2-40B4-BE49-F238E27FC236}">
                <a16:creationId xmlns:a16="http://schemas.microsoft.com/office/drawing/2014/main" id="{92DCD095-14DA-41B2-95EF-F97AA75953E5}"/>
              </a:ext>
            </a:extLst>
          </p:cNvPr>
          <p:cNvSpPr txBox="1"/>
          <p:nvPr/>
        </p:nvSpPr>
        <p:spPr>
          <a:xfrm>
            <a:off x="631759" y="1260013"/>
            <a:ext cx="11233248" cy="4708981"/>
          </a:xfrm>
          <a:prstGeom prst="rect">
            <a:avLst/>
          </a:prstGeom>
          <a:noFill/>
        </p:spPr>
        <p:txBody>
          <a:bodyPr wrap="square" rtlCol="0" anchor="t">
            <a:spAutoFit/>
          </a:bodyPr>
          <a:lstStyle/>
          <a:p>
            <a:r>
              <a:rPr lang="en-AU" sz="2500" dirty="0">
                <a:solidFill>
                  <a:schemeClr val="accent1">
                    <a:lumMod val="50000"/>
                  </a:schemeClr>
                </a:solidFill>
              </a:rPr>
              <a:t>The rise in diabetes has been blamed on a significant decrease in the amount of exercise undertaken by young people in recent decades. A study conducted in Germany, for example, showed that in 2018, children spent 12 fewer hours per week playing informally with friends after school compared with children in 1998 (Werner et al., 2019). </a:t>
            </a:r>
            <a:r>
              <a:rPr lang="en-AU" sz="2500" dirty="0">
                <a:solidFill>
                  <a:schemeClr val="accent2"/>
                </a:solidFill>
              </a:rPr>
              <a:t>However, the claim that rates of exercise amongst young people are decreasing needs to be examined carefully. </a:t>
            </a:r>
            <a:r>
              <a:rPr lang="en-AU" sz="2500" dirty="0">
                <a:solidFill>
                  <a:schemeClr val="accent1">
                    <a:lumMod val="50000"/>
                  </a:schemeClr>
                </a:solidFill>
              </a:rPr>
              <a:t>Indeed, youth participation in organised sporting clubs has increased in most European countries since 2005 (Novak, 2020), and schools in most OECD nations have also increased the amount of curriculum time dedicated to sport and exercise over the past decade (Crabbe &amp; Goyle, 2018). </a:t>
            </a:r>
            <a:r>
              <a:rPr lang="en-AU" sz="2500" dirty="0">
                <a:solidFill>
                  <a:schemeClr val="accent2"/>
                </a:solidFill>
              </a:rPr>
              <a:t>Overall, the evidence is mixed regarding levels of exercise amongst young people, so its links to diabetes need to be regarded cautiously.</a:t>
            </a:r>
          </a:p>
        </p:txBody>
      </p:sp>
      <p:sp>
        <p:nvSpPr>
          <p:cNvPr id="7"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76889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2443" y="2117381"/>
            <a:ext cx="10058400" cy="2025650"/>
          </a:xfrm>
        </p:spPr>
        <p:txBody>
          <a:bodyPr/>
          <a:lstStyle/>
          <a:p>
            <a:endParaRPr lang="en-AU" dirty="0"/>
          </a:p>
          <a:p>
            <a:endParaRPr lang="en-AU" dirty="0"/>
          </a:p>
          <a:p>
            <a:pPr algn="ctr"/>
            <a:r>
              <a:rPr lang="en-AU" sz="8000" b="1" dirty="0">
                <a:solidFill>
                  <a:schemeClr val="bg1"/>
                </a:solidFill>
              </a:rPr>
              <a:t>Questions?</a:t>
            </a:r>
          </a:p>
        </p:txBody>
      </p:sp>
    </p:spTree>
    <p:extLst>
      <p:ext uri="{BB962C8B-B14F-4D97-AF65-F5344CB8AC3E}">
        <p14:creationId xmlns:p14="http://schemas.microsoft.com/office/powerpoint/2010/main" val="3991227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314" y="617193"/>
            <a:ext cx="10326658" cy="1000685"/>
          </a:xfrm>
        </p:spPr>
        <p:txBody>
          <a:bodyPr/>
          <a:lstStyle/>
          <a:p>
            <a:pPr algn="ctr"/>
            <a:r>
              <a:rPr lang="en-AU" sz="4400" b="1" dirty="0">
                <a:solidFill>
                  <a:schemeClr val="accent1">
                    <a:lumMod val="75000"/>
                  </a:schemeClr>
                </a:solidFill>
                <a:cs typeface="Calibri" panose="020F0502020204030204" pitchFamily="34" charset="0"/>
              </a:rPr>
              <a:t>Discussion Question</a:t>
            </a:r>
          </a:p>
        </p:txBody>
      </p:sp>
      <p:sp>
        <p:nvSpPr>
          <p:cNvPr id="3" name="Text Placeholder 2"/>
          <p:cNvSpPr>
            <a:spLocks noGrp="1"/>
          </p:cNvSpPr>
          <p:nvPr>
            <p:ph type="body" idx="12"/>
          </p:nvPr>
        </p:nvSpPr>
        <p:spPr>
          <a:xfrm>
            <a:off x="2830285" y="2367288"/>
            <a:ext cx="6502401" cy="2204714"/>
          </a:xfrm>
        </p:spPr>
        <p:txBody>
          <a:bodyPr/>
          <a:lstStyle/>
          <a:p>
            <a:pPr marL="0" indent="0" algn="ctr">
              <a:buNone/>
            </a:pPr>
            <a:r>
              <a:rPr lang="en-AU" sz="4000" dirty="0">
                <a:solidFill>
                  <a:schemeClr val="accent1">
                    <a:lumMod val="75000"/>
                  </a:schemeClr>
                </a:solidFill>
                <a:latin typeface="Calibri" panose="020F0502020204030204" pitchFamily="34" charset="0"/>
                <a:cs typeface="Calibri" panose="020F0502020204030204" pitchFamily="34" charset="0"/>
              </a:rPr>
              <a:t>What is your definition of the word “critical” in the context of academic writing?</a:t>
            </a:r>
          </a:p>
          <a:p>
            <a:pPr marL="0" indent="0" algn="ctr">
              <a:lnSpc>
                <a:spcPct val="150000"/>
              </a:lnSpc>
              <a:buNone/>
            </a:pPr>
            <a:endParaRPr lang="en-AU" sz="2400" dirty="0">
              <a:latin typeface="Calibri" panose="020F0502020204030204" pitchFamily="34" charset="0"/>
              <a:cs typeface="Calibri" panose="020F0502020204030204" pitchFamily="34" charset="0"/>
            </a:endParaRPr>
          </a:p>
        </p:txBody>
      </p:sp>
      <p:sp>
        <p:nvSpPr>
          <p:cNvPr id="4"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4577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4" y="473175"/>
            <a:ext cx="10326658" cy="1000685"/>
          </a:xfrm>
        </p:spPr>
        <p:txBody>
          <a:bodyPr/>
          <a:lstStyle/>
          <a:p>
            <a:pPr algn="ctr"/>
            <a:r>
              <a:rPr lang="en-AU" sz="4400" b="1" dirty="0">
                <a:solidFill>
                  <a:schemeClr val="accent1">
                    <a:lumMod val="75000"/>
                  </a:schemeClr>
                </a:solidFill>
                <a:cs typeface="Calibri" panose="020F0502020204030204" pitchFamily="34" charset="0"/>
              </a:rPr>
              <a:t>Discover these!</a:t>
            </a:r>
            <a:endParaRPr lang="en-AU" sz="4400" dirty="0">
              <a:cs typeface="Calibri" panose="020F0502020204030204" pitchFamily="34" charset="0"/>
            </a:endParaRPr>
          </a:p>
        </p:txBody>
      </p:sp>
      <p:sp>
        <p:nvSpPr>
          <p:cNvPr id="3" name="Text Placeholder 2"/>
          <p:cNvSpPr>
            <a:spLocks noGrp="1"/>
          </p:cNvSpPr>
          <p:nvPr>
            <p:ph type="body" idx="12"/>
          </p:nvPr>
        </p:nvSpPr>
        <p:spPr>
          <a:xfrm>
            <a:off x="2247255" y="1658319"/>
            <a:ext cx="7904136" cy="4303388"/>
          </a:xfrm>
        </p:spPr>
        <p:txBody>
          <a:bodyPr/>
          <a:lstStyle/>
          <a:p>
            <a:pPr lvl="0">
              <a:lnSpc>
                <a:spcPct val="150000"/>
              </a:lnSpc>
            </a:pPr>
            <a:r>
              <a:rPr lang="en-AU" sz="3600" dirty="0">
                <a:solidFill>
                  <a:schemeClr val="accent1">
                    <a:lumMod val="75000"/>
                  </a:schemeClr>
                </a:solidFill>
                <a:latin typeface="Calibri" panose="020F0502020204030204" pitchFamily="34" charset="0"/>
                <a:cs typeface="Calibri" panose="020F0502020204030204" pitchFamily="34" charset="0"/>
              </a:rPr>
              <a:t>Online self-help learning resources </a:t>
            </a:r>
          </a:p>
          <a:p>
            <a:pPr lvl="0">
              <a:lnSpc>
                <a:spcPct val="150000"/>
              </a:lnSpc>
            </a:pPr>
            <a:r>
              <a:rPr lang="en-AU" sz="3600" dirty="0">
                <a:solidFill>
                  <a:schemeClr val="accent1">
                    <a:lumMod val="75000"/>
                  </a:schemeClr>
                </a:solidFill>
                <a:latin typeface="Calibri" panose="020F0502020204030204" pitchFamily="34" charset="0"/>
                <a:cs typeface="Calibri" panose="020F0502020204030204" pitchFamily="34" charset="0"/>
              </a:rPr>
              <a:t>1:1 consultations </a:t>
            </a:r>
          </a:p>
          <a:p>
            <a:pPr lvl="0">
              <a:lnSpc>
                <a:spcPct val="150000"/>
              </a:lnSpc>
            </a:pPr>
            <a:r>
              <a:rPr lang="en-AU" sz="3600" dirty="0" err="1">
                <a:solidFill>
                  <a:schemeClr val="accent1">
                    <a:lumMod val="75000"/>
                  </a:schemeClr>
                </a:solidFill>
                <a:latin typeface="Calibri" panose="020F0502020204030204" pitchFamily="34" charset="0"/>
                <a:cs typeface="Calibri" panose="020F0502020204030204" pitchFamily="34" charset="0"/>
              </a:rPr>
              <a:t>Conversations@UTS</a:t>
            </a:r>
            <a:r>
              <a:rPr lang="en-AU" sz="3600" dirty="0">
                <a:solidFill>
                  <a:schemeClr val="accent1">
                    <a:lumMod val="75000"/>
                  </a:schemeClr>
                </a:solidFill>
                <a:latin typeface="Calibri" panose="020F0502020204030204" pitchFamily="34" charset="0"/>
                <a:cs typeface="Calibri" panose="020F0502020204030204" pitchFamily="34" charset="0"/>
              </a:rPr>
              <a:t> </a:t>
            </a:r>
          </a:p>
          <a:p>
            <a:pPr marL="0" lvl="0" indent="0">
              <a:lnSpc>
                <a:spcPct val="150000"/>
              </a:lnSpc>
              <a:buNone/>
            </a:pPr>
            <a:r>
              <a:rPr lang="en-US" sz="5600" b="1" dirty="0">
                <a:solidFill>
                  <a:srgbClr val="C00000"/>
                </a:solidFill>
                <a:latin typeface="Calibri" panose="020F0502020204030204" pitchFamily="34" charset="0"/>
                <a:cs typeface="Calibri" panose="020F0502020204030204" pitchFamily="34" charset="0"/>
                <a:sym typeface="Wingdings"/>
              </a:rPr>
              <a:t></a:t>
            </a:r>
            <a:r>
              <a:rPr lang="en-US" sz="5600" dirty="0">
                <a:solidFill>
                  <a:srgbClr val="000000"/>
                </a:solidFill>
                <a:latin typeface="Calibri" panose="020F0502020204030204" pitchFamily="34" charset="0"/>
                <a:cs typeface="Calibri" panose="020F0502020204030204" pitchFamily="34" charset="0"/>
                <a:sym typeface="Wingdings"/>
              </a:rPr>
              <a:t>  </a:t>
            </a:r>
            <a:r>
              <a:rPr lang="en-AU" sz="5600" b="1" dirty="0">
                <a:solidFill>
                  <a:srgbClr val="0F4BEB">
                    <a:lumMod val="75000"/>
                  </a:srgbClr>
                </a:solidFill>
                <a:latin typeface="Calibri" panose="020F0502020204030204" pitchFamily="34" charset="0"/>
                <a:cs typeface="Calibri" panose="020F0502020204030204" pitchFamily="34" charset="0"/>
              </a:rPr>
              <a:t>www.helps.uts.edu.au</a:t>
            </a:r>
            <a:endParaRPr lang="en-US" sz="5600" b="1" dirty="0">
              <a:solidFill>
                <a:srgbClr val="0F4BEB">
                  <a:lumMod val="75000"/>
                </a:srgbClr>
              </a:solidFill>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
        <p:nvSpPr>
          <p:cNvPr id="4"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5220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41AF2D5-B590-4725-A5B6-928E0C0EA950}"/>
              </a:ext>
            </a:extLst>
          </p:cNvPr>
          <p:cNvGraphicFramePr/>
          <p:nvPr>
            <p:extLst/>
          </p:nvPr>
        </p:nvGraphicFramePr>
        <p:xfrm>
          <a:off x="1519088" y="352928"/>
          <a:ext cx="9978188" cy="6093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FFDBEF69-EC3C-4253-9497-F868458A20ED}"/>
              </a:ext>
            </a:extLst>
          </p:cNvPr>
          <p:cNvSpPr/>
          <p:nvPr/>
        </p:nvSpPr>
        <p:spPr>
          <a:xfrm>
            <a:off x="35595" y="1177670"/>
            <a:ext cx="5231904" cy="1384995"/>
          </a:xfrm>
          <a:prstGeom prst="rect">
            <a:avLst/>
          </a:prstGeom>
        </p:spPr>
        <p:txBody>
          <a:bodyPr wrap="square">
            <a:spAutoFit/>
          </a:bodyPr>
          <a:lstStyle/>
          <a:p>
            <a:r>
              <a:rPr lang="en-AU" sz="2800" dirty="0">
                <a:solidFill>
                  <a:schemeClr val="accent1">
                    <a:lumMod val="50000"/>
                  </a:schemeClr>
                </a:solidFill>
              </a:rPr>
              <a:t>What is critical thinking and how is it relevant to your studies at university?</a:t>
            </a:r>
          </a:p>
        </p:txBody>
      </p:sp>
      <p:sp>
        <p:nvSpPr>
          <p:cNvPr id="2" name="Left Bracket 1">
            <a:extLst>
              <a:ext uri="{FF2B5EF4-FFF2-40B4-BE49-F238E27FC236}">
                <a16:creationId xmlns:a16="http://schemas.microsoft.com/office/drawing/2014/main" id="{3DEEBC51-3FCB-4F05-A2D7-8ABDB243A112}"/>
              </a:ext>
            </a:extLst>
          </p:cNvPr>
          <p:cNvSpPr/>
          <p:nvPr/>
        </p:nvSpPr>
        <p:spPr>
          <a:xfrm>
            <a:off x="815413" y="5100700"/>
            <a:ext cx="1728192" cy="1056117"/>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5" name="Left Bracket 4">
            <a:extLst>
              <a:ext uri="{FF2B5EF4-FFF2-40B4-BE49-F238E27FC236}">
                <a16:creationId xmlns:a16="http://schemas.microsoft.com/office/drawing/2014/main" id="{2EB140DC-C009-4BF5-9570-B6866A60D392}"/>
              </a:ext>
            </a:extLst>
          </p:cNvPr>
          <p:cNvSpPr/>
          <p:nvPr/>
        </p:nvSpPr>
        <p:spPr>
          <a:xfrm rot="10800000">
            <a:off x="8332231" y="1569204"/>
            <a:ext cx="1824203" cy="2592288"/>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3" name="TextBox 2">
            <a:extLst>
              <a:ext uri="{FF2B5EF4-FFF2-40B4-BE49-F238E27FC236}">
                <a16:creationId xmlns:a16="http://schemas.microsoft.com/office/drawing/2014/main" id="{50D1E283-EABA-4389-AE09-E73BFE47889F}"/>
              </a:ext>
            </a:extLst>
          </p:cNvPr>
          <p:cNvSpPr txBox="1"/>
          <p:nvPr/>
        </p:nvSpPr>
        <p:spPr>
          <a:xfrm>
            <a:off x="190438" y="3966662"/>
            <a:ext cx="2697142" cy="646331"/>
          </a:xfrm>
          <a:prstGeom prst="rect">
            <a:avLst/>
          </a:prstGeom>
          <a:solidFill>
            <a:schemeClr val="bg1"/>
          </a:solidFill>
        </p:spPr>
        <p:txBody>
          <a:bodyPr wrap="square" rtlCol="0">
            <a:spAutoFit/>
          </a:bodyPr>
          <a:lstStyle/>
          <a:p>
            <a:r>
              <a:rPr lang="en-AU" sz="3600" b="1">
                <a:solidFill>
                  <a:schemeClr val="accent1"/>
                </a:solidFill>
              </a:rPr>
              <a:t>Descriptive</a:t>
            </a:r>
            <a:endParaRPr lang="en-AU" sz="3600" b="1" dirty="0">
              <a:solidFill>
                <a:schemeClr val="accent1"/>
              </a:solidFill>
            </a:endParaRPr>
          </a:p>
        </p:txBody>
      </p:sp>
      <p:sp>
        <p:nvSpPr>
          <p:cNvPr id="4" name="Rectangle 3">
            <a:extLst>
              <a:ext uri="{FF2B5EF4-FFF2-40B4-BE49-F238E27FC236}">
                <a16:creationId xmlns:a16="http://schemas.microsoft.com/office/drawing/2014/main" id="{F039F718-83E0-423B-A8DB-5B63917E1B72}"/>
              </a:ext>
            </a:extLst>
          </p:cNvPr>
          <p:cNvSpPr/>
          <p:nvPr/>
        </p:nvSpPr>
        <p:spPr>
          <a:xfrm>
            <a:off x="10320416" y="2542182"/>
            <a:ext cx="1826640" cy="646331"/>
          </a:xfrm>
          <a:prstGeom prst="rect">
            <a:avLst/>
          </a:prstGeom>
        </p:spPr>
        <p:txBody>
          <a:bodyPr wrap="square">
            <a:spAutoFit/>
          </a:bodyPr>
          <a:lstStyle/>
          <a:p>
            <a:r>
              <a:rPr lang="en-AU" sz="3600" b="1" dirty="0">
                <a:solidFill>
                  <a:schemeClr val="accent1"/>
                </a:solidFill>
              </a:rPr>
              <a:t>Critical</a:t>
            </a:r>
          </a:p>
        </p:txBody>
      </p:sp>
      <p:sp>
        <p:nvSpPr>
          <p:cNvPr id="6" name="TextBox 5">
            <a:extLst>
              <a:ext uri="{FF2B5EF4-FFF2-40B4-BE49-F238E27FC236}">
                <a16:creationId xmlns:a16="http://schemas.microsoft.com/office/drawing/2014/main" id="{266B7BF5-732A-4DA2-ADE9-0E7B752C48D9}"/>
              </a:ext>
            </a:extLst>
          </p:cNvPr>
          <p:cNvSpPr txBox="1"/>
          <p:nvPr/>
        </p:nvSpPr>
        <p:spPr>
          <a:xfrm>
            <a:off x="2069432" y="6446918"/>
            <a:ext cx="8603480" cy="369332"/>
          </a:xfrm>
          <a:prstGeom prst="rect">
            <a:avLst/>
          </a:prstGeom>
          <a:noFill/>
        </p:spPr>
        <p:txBody>
          <a:bodyPr wrap="square" rtlCol="0">
            <a:spAutoFit/>
          </a:bodyPr>
          <a:lstStyle/>
          <a:p>
            <a:r>
              <a:rPr lang="en-AU" b="1" dirty="0"/>
              <a:t>Source: </a:t>
            </a:r>
            <a:r>
              <a:rPr lang="en-AU" dirty="0"/>
              <a:t>Bloom. (1964). </a:t>
            </a:r>
            <a:r>
              <a:rPr lang="en-AU" i="1" dirty="0"/>
              <a:t>Taxonomy of educational objectives</a:t>
            </a:r>
            <a:r>
              <a:rPr lang="en-AU" dirty="0"/>
              <a:t>. Longmans, Green.</a:t>
            </a:r>
          </a:p>
        </p:txBody>
      </p:sp>
    </p:spTree>
    <p:extLst>
      <p:ext uri="{BB962C8B-B14F-4D97-AF65-F5344CB8AC3E}">
        <p14:creationId xmlns:p14="http://schemas.microsoft.com/office/powerpoint/2010/main" val="189449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B5E9D68E-2AA0-47E4-839F-A5326E023367}"/>
                                            </p:graphicEl>
                                          </p:spTgt>
                                        </p:tgtEl>
                                        <p:attrNameLst>
                                          <p:attrName>style.visibility</p:attrName>
                                        </p:attrNameLst>
                                      </p:cBhvr>
                                      <p:to>
                                        <p:strVal val="visible"/>
                                      </p:to>
                                    </p:set>
                                    <p:animEffect transition="in" filter="fade">
                                      <p:cBhvr>
                                        <p:cTn id="7" dur="500"/>
                                        <p:tgtEl>
                                          <p:spTgt spid="7">
                                            <p:graphicEl>
                                              <a:dgm id="{B5E9D68E-2AA0-47E4-839F-A5326E0233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45905351-3220-4BB0-810D-F8281588319B}"/>
                                            </p:graphicEl>
                                          </p:spTgt>
                                        </p:tgtEl>
                                        <p:attrNameLst>
                                          <p:attrName>style.visibility</p:attrName>
                                        </p:attrNameLst>
                                      </p:cBhvr>
                                      <p:to>
                                        <p:strVal val="visible"/>
                                      </p:to>
                                    </p:set>
                                    <p:animEffect transition="in" filter="fade">
                                      <p:cBhvr>
                                        <p:cTn id="12" dur="500"/>
                                        <p:tgtEl>
                                          <p:spTgt spid="7">
                                            <p:graphicEl>
                                              <a:dgm id="{45905351-3220-4BB0-810D-F8281588319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2F1CAE9F-82E5-4064-887B-7221CAAB0B79}"/>
                                            </p:graphicEl>
                                          </p:spTgt>
                                        </p:tgtEl>
                                        <p:attrNameLst>
                                          <p:attrName>style.visibility</p:attrName>
                                        </p:attrNameLst>
                                      </p:cBhvr>
                                      <p:to>
                                        <p:strVal val="visible"/>
                                      </p:to>
                                    </p:set>
                                    <p:animEffect transition="in" filter="fade">
                                      <p:cBhvr>
                                        <p:cTn id="17" dur="500"/>
                                        <p:tgtEl>
                                          <p:spTgt spid="7">
                                            <p:graphicEl>
                                              <a:dgm id="{2F1CAE9F-82E5-4064-887B-7221CAAB0B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3A2964CD-DCFE-41BA-93CB-1D1E5C1AAEC8}"/>
                                            </p:graphicEl>
                                          </p:spTgt>
                                        </p:tgtEl>
                                        <p:attrNameLst>
                                          <p:attrName>style.visibility</p:attrName>
                                        </p:attrNameLst>
                                      </p:cBhvr>
                                      <p:to>
                                        <p:strVal val="visible"/>
                                      </p:to>
                                    </p:set>
                                    <p:animEffect transition="in" filter="fade">
                                      <p:cBhvr>
                                        <p:cTn id="22" dur="500"/>
                                        <p:tgtEl>
                                          <p:spTgt spid="7">
                                            <p:graphicEl>
                                              <a:dgm id="{3A2964CD-DCFE-41BA-93CB-1D1E5C1AAEC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9E9E7F8E-6081-4C36-8E54-355B16FEA9B4}"/>
                                            </p:graphicEl>
                                          </p:spTgt>
                                        </p:tgtEl>
                                        <p:attrNameLst>
                                          <p:attrName>style.visibility</p:attrName>
                                        </p:attrNameLst>
                                      </p:cBhvr>
                                      <p:to>
                                        <p:strVal val="visible"/>
                                      </p:to>
                                    </p:set>
                                    <p:animEffect transition="in" filter="fade">
                                      <p:cBhvr>
                                        <p:cTn id="27" dur="500"/>
                                        <p:tgtEl>
                                          <p:spTgt spid="7">
                                            <p:graphicEl>
                                              <a:dgm id="{9E9E7F8E-6081-4C36-8E54-355B16FEA9B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30EDFDF7-41B0-42FC-A99F-48F052196619}"/>
                                            </p:graphicEl>
                                          </p:spTgt>
                                        </p:tgtEl>
                                        <p:attrNameLst>
                                          <p:attrName>style.visibility</p:attrName>
                                        </p:attrNameLst>
                                      </p:cBhvr>
                                      <p:to>
                                        <p:strVal val="visible"/>
                                      </p:to>
                                    </p:set>
                                    <p:animEffect transition="in" filter="fade">
                                      <p:cBhvr>
                                        <p:cTn id="32" dur="500"/>
                                        <p:tgtEl>
                                          <p:spTgt spid="7">
                                            <p:graphicEl>
                                              <a:dgm id="{30EDFDF7-41B0-42FC-A99F-48F05219661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left)">
                                      <p:cBhvr>
                                        <p:cTn id="37" dur="500"/>
                                        <p:tgtEl>
                                          <p:spTgt spid="3">
                                            <p:txEl>
                                              <p:pRg st="0" end="0"/>
                                            </p:tx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wipe(right)">
                                      <p:cBhvr>
                                        <p:cTn id="46" dur="500"/>
                                        <p:tgtEl>
                                          <p:spTgt spid="4">
                                            <p:txEl>
                                              <p:pRg st="0" end="0"/>
                                            </p:txEl>
                                          </p:spTgt>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righ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rev="1"/>
        </p:bldSub>
      </p:bldGraphic>
      <p:bldP spid="2" grpId="0" animBg="1"/>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3657601" y="2699656"/>
            <a:ext cx="5341256" cy="1265429"/>
          </a:xfrm>
        </p:spPr>
        <p:txBody>
          <a:bodyPr/>
          <a:lstStyle/>
          <a:p>
            <a:pPr>
              <a:lnSpc>
                <a:spcPct val="100000"/>
              </a:lnSpc>
            </a:pPr>
            <a:r>
              <a:rPr lang="en-AU" sz="6600" b="1" dirty="0"/>
              <a:t>Researching Critically</a:t>
            </a:r>
            <a:endParaRPr lang="en-US" sz="6600" b="1" dirty="0"/>
          </a:p>
        </p:txBody>
      </p:sp>
    </p:spTree>
    <p:extLst>
      <p:ext uri="{BB962C8B-B14F-4D97-AF65-F5344CB8AC3E}">
        <p14:creationId xmlns:p14="http://schemas.microsoft.com/office/powerpoint/2010/main" val="1602042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3746" y="215629"/>
            <a:ext cx="5254825" cy="533870"/>
          </a:xfrm>
        </p:spPr>
        <p:txBody>
          <a:bodyPr/>
          <a:lstStyle/>
          <a:p>
            <a:pPr algn="ctr"/>
            <a:r>
              <a:rPr lang="en-AU" sz="4400" b="1" dirty="0">
                <a:solidFill>
                  <a:schemeClr val="accent1">
                    <a:lumMod val="75000"/>
                  </a:schemeClr>
                </a:solidFill>
                <a:cs typeface="Calibri" panose="020F0502020204030204" pitchFamily="34" charset="0"/>
              </a:rPr>
              <a:t>The C.R.A.P. Test</a:t>
            </a:r>
          </a:p>
        </p:txBody>
      </p:sp>
      <p:sp>
        <p:nvSpPr>
          <p:cNvPr id="5" name="Text Placeholder 3"/>
          <p:cNvSpPr txBox="1">
            <a:spLocks/>
          </p:cNvSpPr>
          <p:nvPr/>
        </p:nvSpPr>
        <p:spPr>
          <a:xfrm>
            <a:off x="6548997" y="1233667"/>
            <a:ext cx="5759116" cy="2249891"/>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Font typeface="Arial" panose="020B0604020202020204" pitchFamily="34" charset="0"/>
              <a:buNone/>
            </a:pPr>
            <a:r>
              <a:rPr lang="en-AU" sz="3200" b="1" dirty="0">
                <a:solidFill>
                  <a:srgbClr val="0070C0"/>
                </a:solidFill>
                <a:latin typeface="Calibri" panose="020F0502020204030204" pitchFamily="34" charset="0"/>
                <a:cs typeface="Calibri" panose="020F0502020204030204" pitchFamily="34" charset="0"/>
              </a:rPr>
              <a:t>Authority</a:t>
            </a:r>
          </a:p>
          <a:p>
            <a:r>
              <a:rPr lang="en-AU" sz="2800" i="1" dirty="0">
                <a:latin typeface="Calibri" panose="020F0502020204030204" pitchFamily="34" charset="0"/>
                <a:cs typeface="Calibri" panose="020F0502020204030204" pitchFamily="34" charset="0"/>
              </a:rPr>
              <a:t>Who is the creator?</a:t>
            </a:r>
          </a:p>
          <a:p>
            <a:r>
              <a:rPr lang="en-AU" sz="2800" i="1" dirty="0">
                <a:latin typeface="Calibri" panose="020F0502020204030204" pitchFamily="34" charset="0"/>
                <a:cs typeface="Calibri" panose="020F0502020204030204" pitchFamily="34" charset="0"/>
              </a:rPr>
              <a:t>What are their credentials?</a:t>
            </a:r>
            <a:endParaRPr lang="en-AU" sz="1800" dirty="0">
              <a:latin typeface="Calibri" panose="020F0502020204030204" pitchFamily="34" charset="0"/>
              <a:cs typeface="Calibri" panose="020F0502020204030204" pitchFamily="34" charset="0"/>
            </a:endParaRPr>
          </a:p>
          <a:p>
            <a:pPr>
              <a:lnSpc>
                <a:spcPct val="150000"/>
              </a:lnSpc>
            </a:pPr>
            <a:endParaRPr lang="en-AU" sz="1800" dirty="0">
              <a:latin typeface="Calibri" panose="020F0502020204030204" pitchFamily="34" charset="0"/>
              <a:cs typeface="Calibri" panose="020F0502020204030204" pitchFamily="34" charset="0"/>
            </a:endParaRPr>
          </a:p>
        </p:txBody>
      </p:sp>
      <p:sp>
        <p:nvSpPr>
          <p:cNvPr id="6" name="Text Placeholder 3"/>
          <p:cNvSpPr txBox="1">
            <a:spLocks/>
          </p:cNvSpPr>
          <p:nvPr/>
        </p:nvSpPr>
        <p:spPr>
          <a:xfrm>
            <a:off x="234248" y="3212998"/>
            <a:ext cx="6024082" cy="4762154"/>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Font typeface="Arial" panose="020B0604020202020204" pitchFamily="34" charset="0"/>
              <a:buNone/>
            </a:pPr>
            <a:r>
              <a:rPr lang="en-AU" sz="3200" b="1" dirty="0">
                <a:solidFill>
                  <a:srgbClr val="0070C0"/>
                </a:solidFill>
                <a:latin typeface="Calibri" panose="020F0502020204030204" pitchFamily="34" charset="0"/>
                <a:cs typeface="Calibri" panose="020F0502020204030204" pitchFamily="34" charset="0"/>
              </a:rPr>
              <a:t>Reliability</a:t>
            </a:r>
          </a:p>
          <a:p>
            <a:r>
              <a:rPr lang="en-AU" sz="2800" i="1" dirty="0">
                <a:latin typeface="Calibri" panose="020F0502020204030204" pitchFamily="34" charset="0"/>
                <a:cs typeface="Calibri" panose="020F0502020204030204" pitchFamily="34" charset="0"/>
              </a:rPr>
              <a:t>What kind of information is included?</a:t>
            </a:r>
          </a:p>
          <a:p>
            <a:r>
              <a:rPr lang="en-AU" sz="2800" i="1" dirty="0">
                <a:latin typeface="Calibri" panose="020F0502020204030204" pitchFamily="34" charset="0"/>
                <a:cs typeface="Calibri" panose="020F0502020204030204" pitchFamily="34" charset="0"/>
              </a:rPr>
              <a:t>Does it include references or sources for information?</a:t>
            </a:r>
          </a:p>
          <a:p>
            <a:pPr>
              <a:lnSpc>
                <a:spcPct val="150000"/>
              </a:lnSpc>
            </a:pPr>
            <a:endParaRPr lang="en-AU" sz="1800" dirty="0">
              <a:latin typeface="Calibri" panose="020F0502020204030204" pitchFamily="34" charset="0"/>
              <a:cs typeface="Calibri" panose="020F0502020204030204" pitchFamily="34" charset="0"/>
            </a:endParaRPr>
          </a:p>
          <a:p>
            <a:pPr>
              <a:lnSpc>
                <a:spcPct val="150000"/>
              </a:lnSpc>
            </a:pPr>
            <a:endParaRPr lang="en-AU" sz="1800" dirty="0">
              <a:latin typeface="Calibri" panose="020F0502020204030204" pitchFamily="34" charset="0"/>
              <a:cs typeface="Calibri" panose="020F0502020204030204" pitchFamily="34" charset="0"/>
            </a:endParaRPr>
          </a:p>
        </p:txBody>
      </p:sp>
      <p:sp>
        <p:nvSpPr>
          <p:cNvPr id="7" name="Text Placeholder 3"/>
          <p:cNvSpPr txBox="1">
            <a:spLocks/>
          </p:cNvSpPr>
          <p:nvPr/>
        </p:nvSpPr>
        <p:spPr>
          <a:xfrm>
            <a:off x="6548997" y="3483558"/>
            <a:ext cx="5643003" cy="2728685"/>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Font typeface="Arial" panose="020B0604020202020204" pitchFamily="34" charset="0"/>
              <a:buNone/>
            </a:pPr>
            <a:r>
              <a:rPr lang="en-AU" sz="3200" b="1" dirty="0">
                <a:solidFill>
                  <a:srgbClr val="0070C0"/>
                </a:solidFill>
                <a:latin typeface="Calibri" panose="020F0502020204030204" pitchFamily="34" charset="0"/>
                <a:cs typeface="Calibri" panose="020F0502020204030204" pitchFamily="34" charset="0"/>
              </a:rPr>
              <a:t>Purpose / Point of View</a:t>
            </a:r>
          </a:p>
          <a:p>
            <a:r>
              <a:rPr lang="en-AU" sz="2800" i="1" dirty="0">
                <a:latin typeface="Calibri" panose="020F0502020204030204" pitchFamily="34" charset="0"/>
                <a:cs typeface="Calibri" panose="020F0502020204030204" pitchFamily="34" charset="0"/>
              </a:rPr>
              <a:t>Is this fact or opinion? Is it biased?</a:t>
            </a:r>
          </a:p>
          <a:p>
            <a:r>
              <a:rPr lang="en-AU" sz="2800" i="1" dirty="0">
                <a:latin typeface="Calibri" panose="020F0502020204030204" pitchFamily="34" charset="0"/>
                <a:cs typeface="Calibri" panose="020F0502020204030204" pitchFamily="34" charset="0"/>
              </a:rPr>
              <a:t>What is the intent of the website (e.g. to sell you something)?</a:t>
            </a:r>
          </a:p>
        </p:txBody>
      </p:sp>
      <p:sp>
        <p:nvSpPr>
          <p:cNvPr id="8" name="Text Placeholder 3"/>
          <p:cNvSpPr txBox="1">
            <a:spLocks/>
          </p:cNvSpPr>
          <p:nvPr/>
        </p:nvSpPr>
        <p:spPr>
          <a:xfrm>
            <a:off x="292305" y="1233667"/>
            <a:ext cx="6024082" cy="1979331"/>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None/>
            </a:pPr>
            <a:r>
              <a:rPr lang="en-AU" sz="3200" b="1" dirty="0">
                <a:solidFill>
                  <a:srgbClr val="0070C0"/>
                </a:solidFill>
                <a:latin typeface="Calibri" panose="020F0502020204030204" pitchFamily="34" charset="0"/>
                <a:cs typeface="Calibri" panose="020F0502020204030204" pitchFamily="34" charset="0"/>
              </a:rPr>
              <a:t>Currency</a:t>
            </a:r>
          </a:p>
          <a:p>
            <a:r>
              <a:rPr lang="en-AU" sz="2800" i="1" dirty="0">
                <a:latin typeface="Calibri" panose="020F0502020204030204" pitchFamily="34" charset="0"/>
                <a:cs typeface="Calibri" panose="020F0502020204030204" pitchFamily="34" charset="0"/>
              </a:rPr>
              <a:t>How recent is the information? </a:t>
            </a:r>
          </a:p>
          <a:p>
            <a:endParaRPr lang="en-AU" sz="2800" i="1" dirty="0">
              <a:latin typeface="Calibri" panose="020F0502020204030204" pitchFamily="34" charset="0"/>
              <a:cs typeface="Calibri" panose="020F0502020204030204" pitchFamily="34" charset="0"/>
            </a:endParaRPr>
          </a:p>
          <a:p>
            <a:pPr>
              <a:lnSpc>
                <a:spcPct val="150000"/>
              </a:lnSpc>
            </a:pPr>
            <a:endParaRPr lang="en-AU" sz="1800" dirty="0">
              <a:latin typeface="Calibri" panose="020F0502020204030204" pitchFamily="34" charset="0"/>
              <a:cs typeface="Calibri" panose="020F0502020204030204" pitchFamily="34" charset="0"/>
            </a:endParaRPr>
          </a:p>
          <a:p>
            <a:pPr>
              <a:lnSpc>
                <a:spcPct val="150000"/>
              </a:lnSpc>
            </a:pPr>
            <a:endParaRPr lang="en-AU" sz="1800" dirty="0">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7656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159401"/>
            <a:ext cx="2743200" cy="1046440"/>
          </a:xfrm>
          <a:prstGeom prst="rect">
            <a:avLst/>
          </a:prstGeom>
          <a:noFill/>
        </p:spPr>
        <p:txBody>
          <a:bodyPr wrap="square" rtlCol="0">
            <a:spAutoFit/>
          </a:bodyPr>
          <a:lstStyle/>
          <a:p>
            <a:r>
              <a:rPr lang="en-US" altLang="en-US" sz="4400" b="1" dirty="0">
                <a:solidFill>
                  <a:schemeClr val="accent6"/>
                </a:solidFill>
                <a:latin typeface="Calibri" pitchFamily="34" charset="0"/>
                <a:ea typeface="ＭＳ Ｐゴシック" pitchFamily="34" charset="-128"/>
                <a:cs typeface="Century Gothic" pitchFamily="34" charset="0"/>
              </a:rPr>
              <a:t>EXAMPLES</a:t>
            </a:r>
          </a:p>
          <a:p>
            <a:endParaRPr lang="en-AU" dirty="0"/>
          </a:p>
        </p:txBody>
      </p:sp>
      <p:pic>
        <p:nvPicPr>
          <p:cNvPr id="7" name="Picture 6">
            <a:hlinkClick r:id="rId3"/>
            <a:extLst>
              <a:ext uri="{FF2B5EF4-FFF2-40B4-BE49-F238E27FC236}">
                <a16:creationId xmlns:a16="http://schemas.microsoft.com/office/drawing/2014/main" id="{81A2C59A-940B-4294-8FF6-FB5E549BB788}"/>
              </a:ext>
            </a:extLst>
          </p:cNvPr>
          <p:cNvPicPr>
            <a:picLocks noChangeAspect="1"/>
          </p:cNvPicPr>
          <p:nvPr/>
        </p:nvPicPr>
        <p:blipFill rotWithShape="1">
          <a:blip r:embed="rId4"/>
          <a:srcRect b="36131"/>
          <a:stretch/>
        </p:blipFill>
        <p:spPr>
          <a:xfrm>
            <a:off x="331807" y="1284950"/>
            <a:ext cx="7033367" cy="3152580"/>
          </a:xfrm>
          <a:prstGeom prst="rect">
            <a:avLst/>
          </a:prstGeom>
          <a:ln w="12700">
            <a:solidFill>
              <a:schemeClr val="accent1"/>
            </a:solidFill>
          </a:ln>
        </p:spPr>
      </p:pic>
      <p:pic>
        <p:nvPicPr>
          <p:cNvPr id="4" name="Picture 3">
            <a:hlinkClick r:id="rId5"/>
            <a:extLst>
              <a:ext uri="{FF2B5EF4-FFF2-40B4-BE49-F238E27FC236}">
                <a16:creationId xmlns:a16="http://schemas.microsoft.com/office/drawing/2014/main" id="{EDA267B1-0F39-46E0-ADB1-82CDA1CD85DB}"/>
              </a:ext>
            </a:extLst>
          </p:cNvPr>
          <p:cNvPicPr>
            <a:picLocks noChangeAspect="1"/>
          </p:cNvPicPr>
          <p:nvPr/>
        </p:nvPicPr>
        <p:blipFill>
          <a:blip r:embed="rId6"/>
          <a:stretch>
            <a:fillRect/>
          </a:stretch>
        </p:blipFill>
        <p:spPr>
          <a:xfrm>
            <a:off x="5158633" y="3392181"/>
            <a:ext cx="6866965" cy="3415056"/>
          </a:xfrm>
          <a:prstGeom prst="rect">
            <a:avLst/>
          </a:prstGeom>
          <a:solidFill>
            <a:schemeClr val="bg1"/>
          </a:solidFill>
          <a:ln w="12700">
            <a:solidFill>
              <a:schemeClr val="bg1"/>
            </a:solidFill>
          </a:ln>
        </p:spPr>
      </p:pic>
    </p:spTree>
    <p:extLst>
      <p:ext uri="{BB962C8B-B14F-4D97-AF65-F5344CB8AC3E}">
        <p14:creationId xmlns:p14="http://schemas.microsoft.com/office/powerpoint/2010/main" val="4245773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9FC29-5B3D-440A-A74F-5023896BABE4}"/>
              </a:ext>
            </a:extLst>
          </p:cNvPr>
          <p:cNvSpPr/>
          <p:nvPr/>
        </p:nvSpPr>
        <p:spPr>
          <a:xfrm>
            <a:off x="1683657" y="521320"/>
            <a:ext cx="8273143" cy="4690515"/>
          </a:xfrm>
          <a:prstGeom prst="rect">
            <a:avLst/>
          </a:prstGeom>
        </p:spPr>
        <p:txBody>
          <a:bodyPr wrap="square">
            <a:spAutoFit/>
          </a:bodyPr>
          <a:lstStyle/>
          <a:p>
            <a:pPr algn="ctr">
              <a:lnSpc>
                <a:spcPct val="90000"/>
              </a:lnSpc>
            </a:pPr>
            <a:r>
              <a:rPr lang="en-US" altLang="en-US" sz="4400" b="1" dirty="0">
                <a:solidFill>
                  <a:schemeClr val="accent1">
                    <a:lumMod val="75000"/>
                  </a:schemeClr>
                </a:solidFill>
                <a:latin typeface="+mj-lt"/>
                <a:ea typeface="ＭＳ Ｐゴシック" pitchFamily="34" charset="-128"/>
              </a:rPr>
              <a:t>UTS Library</a:t>
            </a:r>
          </a:p>
          <a:p>
            <a:pPr>
              <a:lnSpc>
                <a:spcPct val="90000"/>
              </a:lnSpc>
            </a:pPr>
            <a:endParaRPr lang="en-US" altLang="en-US" sz="6600" b="1" dirty="0">
              <a:solidFill>
                <a:srgbClr val="00B0F0"/>
              </a:solidFill>
              <a:ea typeface="ＭＳ Ｐゴシック" pitchFamily="34" charset="-128"/>
            </a:endParaRPr>
          </a:p>
          <a:p>
            <a:pPr algn="ctr">
              <a:lnSpc>
                <a:spcPct val="90000"/>
              </a:lnSpc>
            </a:pPr>
            <a:r>
              <a:rPr lang="en-US" altLang="en-US" sz="3600" b="1" dirty="0">
                <a:solidFill>
                  <a:schemeClr val="accent1">
                    <a:lumMod val="75000"/>
                  </a:schemeClr>
                </a:solidFill>
                <a:ea typeface="ＭＳ Ｐゴシック" pitchFamily="34" charset="-128"/>
              </a:rPr>
              <a:t>Always use the UTS Library search tool as your main form of research:</a:t>
            </a:r>
          </a:p>
          <a:p>
            <a:pPr>
              <a:lnSpc>
                <a:spcPct val="90000"/>
              </a:lnSpc>
            </a:pPr>
            <a:endParaRPr lang="en-US" altLang="en-US" sz="5000" b="1" dirty="0">
              <a:solidFill>
                <a:srgbClr val="00B0F0"/>
              </a:solidFill>
              <a:ea typeface="ＭＳ Ｐゴシック" pitchFamily="34" charset="-128"/>
            </a:endParaRPr>
          </a:p>
          <a:p>
            <a:pPr algn="ctr">
              <a:lnSpc>
                <a:spcPct val="90000"/>
              </a:lnSpc>
            </a:pPr>
            <a:r>
              <a:rPr lang="en-US" altLang="en-US" sz="5000" b="1" dirty="0">
                <a:solidFill>
                  <a:srgbClr val="00B0F0"/>
                </a:solidFill>
                <a:ea typeface="ＭＳ Ｐゴシック" pitchFamily="34" charset="-128"/>
                <a:hlinkClick r:id="rId3"/>
              </a:rPr>
              <a:t>https://www.lib.uts.edu.au/</a:t>
            </a:r>
            <a:endParaRPr lang="en-US" altLang="en-US" sz="5000" b="1" dirty="0">
              <a:solidFill>
                <a:srgbClr val="00B0F0"/>
              </a:solidFill>
              <a:ea typeface="ＭＳ Ｐゴシック" pitchFamily="34" charset="-128"/>
            </a:endParaRPr>
          </a:p>
          <a:p>
            <a:pPr algn="ctr">
              <a:lnSpc>
                <a:spcPct val="90000"/>
              </a:lnSpc>
            </a:pPr>
            <a:endParaRPr lang="en-US" altLang="en-US" sz="5000" b="1" dirty="0">
              <a:solidFill>
                <a:srgbClr val="00B0F0"/>
              </a:solidFill>
              <a:ea typeface="ＭＳ Ｐゴシック" pitchFamily="34" charset="-128"/>
            </a:endParaRPr>
          </a:p>
        </p:txBody>
      </p:sp>
      <p:pic>
        <p:nvPicPr>
          <p:cNvPr id="4" name="Picture 3">
            <a:extLst>
              <a:ext uri="{FF2B5EF4-FFF2-40B4-BE49-F238E27FC236}">
                <a16:creationId xmlns:a16="http://schemas.microsoft.com/office/drawing/2014/main" id="{73C803DA-2719-4598-87B0-303AD5C09BA0}"/>
              </a:ext>
            </a:extLst>
          </p:cNvPr>
          <p:cNvPicPr>
            <a:picLocks noChangeAspect="1"/>
          </p:cNvPicPr>
          <p:nvPr/>
        </p:nvPicPr>
        <p:blipFill>
          <a:blip r:embed="rId4"/>
          <a:stretch>
            <a:fillRect/>
          </a:stretch>
        </p:blipFill>
        <p:spPr>
          <a:xfrm>
            <a:off x="0" y="348915"/>
            <a:ext cx="12192000" cy="6160169"/>
          </a:xfrm>
          <a:prstGeom prst="rect">
            <a:avLst/>
          </a:prstGeom>
        </p:spPr>
      </p:pic>
    </p:spTree>
    <p:extLst>
      <p:ext uri="{BB962C8B-B14F-4D97-AF65-F5344CB8AC3E}">
        <p14:creationId xmlns:p14="http://schemas.microsoft.com/office/powerpoint/2010/main" val="3404457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4180113" y="2699656"/>
            <a:ext cx="4818743" cy="1265429"/>
          </a:xfrm>
        </p:spPr>
        <p:txBody>
          <a:bodyPr/>
          <a:lstStyle/>
          <a:p>
            <a:pPr>
              <a:lnSpc>
                <a:spcPct val="100000"/>
              </a:lnSpc>
            </a:pPr>
            <a:r>
              <a:rPr lang="en-AU" sz="6600" b="1" dirty="0"/>
              <a:t>Reading Critically</a:t>
            </a:r>
            <a:endParaRPr lang="en-US" sz="6600" b="1" dirty="0"/>
          </a:p>
        </p:txBody>
      </p:sp>
    </p:spTree>
    <p:extLst>
      <p:ext uri="{BB962C8B-B14F-4D97-AF65-F5344CB8AC3E}">
        <p14:creationId xmlns:p14="http://schemas.microsoft.com/office/powerpoint/2010/main" val="1260331167"/>
      </p:ext>
    </p:extLst>
  </p:cSld>
  <p:clrMapOvr>
    <a:masterClrMapping/>
  </p:clrMapOvr>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939AB1-C73B-4278-8C0F-7C6BA6C54AB3}"/>
</file>

<file path=customXml/itemProps2.xml><?xml version="1.0" encoding="utf-8"?>
<ds:datastoreItem xmlns:ds="http://schemas.openxmlformats.org/officeDocument/2006/customXml" ds:itemID="{1893FAF3-3605-4CDD-AA78-9C1B0D7838E5}">
  <ds:schemaRefs>
    <ds:schemaRef ds:uri="http://purl.org/dc/elements/1.1/"/>
    <ds:schemaRef ds:uri="http://purl.org/dc/terms/"/>
    <ds:schemaRef ds:uri="http://schemas.microsoft.com/office/infopath/2007/PartnerControls"/>
    <ds:schemaRef ds:uri="http://schemas.openxmlformats.org/package/2006/metadata/core-properties"/>
    <ds:schemaRef ds:uri="0ea80f0e-6c4f-4444-9ed5-dbb4ee0bde16"/>
    <ds:schemaRef ds:uri="http://www.w3.org/XML/1998/namespace"/>
    <ds:schemaRef ds:uri="http://schemas.microsoft.com/office/2006/documentManagement/types"/>
    <ds:schemaRef ds:uri="233ed8a8-69fb-4ab7-a5e4-6c5d009f670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5FDB823-9756-4B55-99BF-BF5FD6415D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1900</TotalTime>
  <Words>3145</Words>
  <Application>Microsoft Office PowerPoint</Application>
  <PresentationFormat>Widescreen</PresentationFormat>
  <Paragraphs>277</Paragraphs>
  <Slides>31</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ＭＳ Ｐゴシック</vt:lpstr>
      <vt:lpstr>Arial</vt:lpstr>
      <vt:lpstr>Calibri</vt:lpstr>
      <vt:lpstr>Century Gothic</vt:lpstr>
      <vt:lpstr>Helvetica</vt:lpstr>
      <vt:lpstr>Wingdings</vt:lpstr>
      <vt:lpstr>Office Theme</vt:lpstr>
      <vt:lpstr>UTS HELPS</vt:lpstr>
      <vt:lpstr>Workshop Objectives  </vt:lpstr>
      <vt:lpstr>Discussion Question</vt:lpstr>
      <vt:lpstr>PowerPoint Presentation</vt:lpstr>
      <vt:lpstr>PowerPoint Presentation</vt:lpstr>
      <vt:lpstr>The C.R.A.P. Test</vt:lpstr>
      <vt:lpstr>PowerPoint Presentation</vt:lpstr>
      <vt:lpstr>PowerPoint Presentation</vt:lpstr>
      <vt:lpstr>PowerPoint Presentation</vt:lpstr>
      <vt:lpstr>Common critical issues to examine</vt:lpstr>
      <vt:lpstr>EXAMPLE </vt:lpstr>
      <vt:lpstr>EXAMPLE </vt:lpstr>
      <vt:lpstr>EXAMPLE </vt:lpstr>
      <vt:lpstr>EXAMPLE </vt:lpstr>
      <vt:lpstr>Possible Questions</vt:lpstr>
      <vt:lpstr>PowerPoint Presentation</vt:lpstr>
      <vt:lpstr>PowerPoint Presentation</vt:lpstr>
      <vt:lpstr>PowerPoint Presentation</vt:lpstr>
      <vt:lpstr>PowerPoint Presentation</vt:lpstr>
      <vt:lpstr>PowerPoint Presentation</vt:lpstr>
      <vt:lpstr>PowerPoint Presentation</vt:lpstr>
      <vt:lpstr>1. Explain how the supporting evidence is strong.     </vt:lpstr>
      <vt:lpstr>2. Explain how the supporting evidence is flawed.     </vt:lpstr>
      <vt:lpstr>1. Explain how the interpretation of the evidence is logical and valid. </vt:lpstr>
      <vt:lpstr>2. Explain how the interpretation of the evidence is not logical or is based on assumptions. </vt:lpstr>
      <vt:lpstr>1. Explain how the amount of evidence for one perspective outweighs the amount of evidence for other perspectives.     </vt:lpstr>
      <vt:lpstr>2. Explain how the amount and quality of evidence is similar for various perspectives.     </vt:lpstr>
      <vt:lpstr>Writer’s voice</vt:lpstr>
      <vt:lpstr>PowerPoint Presentation</vt:lpstr>
      <vt:lpstr>Discover these!</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237</cp:revision>
  <dcterms:created xsi:type="dcterms:W3CDTF">2020-06-09T03:36:46Z</dcterms:created>
  <dcterms:modified xsi:type="dcterms:W3CDTF">2022-01-28T01:44:45Z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2021-02-23T05:11:22Z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b271a4d1-ce0d-4ff4-8e32-b31b4189366f</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