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69"/>
  </p:notesMasterIdLst>
  <p:sldIdLst>
    <p:sldId id="286" r:id="rId5"/>
    <p:sldId id="257" r:id="rId6"/>
    <p:sldId id="301" r:id="rId7"/>
    <p:sldId id="331" r:id="rId8"/>
    <p:sldId id="302" r:id="rId9"/>
    <p:sldId id="303" r:id="rId10"/>
    <p:sldId id="304" r:id="rId11"/>
    <p:sldId id="275" r:id="rId12"/>
    <p:sldId id="338" r:id="rId13"/>
    <p:sldId id="329" r:id="rId14"/>
    <p:sldId id="334" r:id="rId15"/>
    <p:sldId id="335" r:id="rId16"/>
    <p:sldId id="336" r:id="rId17"/>
    <p:sldId id="337" r:id="rId18"/>
    <p:sldId id="305" r:id="rId19"/>
    <p:sldId id="307" r:id="rId20"/>
    <p:sldId id="308" r:id="rId21"/>
    <p:sldId id="309" r:id="rId22"/>
    <p:sldId id="287" r:id="rId23"/>
    <p:sldId id="310" r:id="rId24"/>
    <p:sldId id="311" r:id="rId25"/>
    <p:sldId id="312" r:id="rId26"/>
    <p:sldId id="313" r:id="rId27"/>
    <p:sldId id="314" r:id="rId28"/>
    <p:sldId id="315" r:id="rId29"/>
    <p:sldId id="316" r:id="rId30"/>
    <p:sldId id="317" r:id="rId31"/>
    <p:sldId id="306" r:id="rId32"/>
    <p:sldId id="347" r:id="rId33"/>
    <p:sldId id="348" r:id="rId34"/>
    <p:sldId id="349" r:id="rId35"/>
    <p:sldId id="291" r:id="rId36"/>
    <p:sldId id="318" r:id="rId37"/>
    <p:sldId id="319" r:id="rId38"/>
    <p:sldId id="320" r:id="rId39"/>
    <p:sldId id="321" r:id="rId40"/>
    <p:sldId id="339" r:id="rId41"/>
    <p:sldId id="340" r:id="rId42"/>
    <p:sldId id="342" r:id="rId43"/>
    <p:sldId id="343" r:id="rId44"/>
    <p:sldId id="344" r:id="rId45"/>
    <p:sldId id="345" r:id="rId46"/>
    <p:sldId id="346" r:id="rId47"/>
    <p:sldId id="350" r:id="rId48"/>
    <p:sldId id="352" r:id="rId49"/>
    <p:sldId id="351" r:id="rId50"/>
    <p:sldId id="353" r:id="rId51"/>
    <p:sldId id="354" r:id="rId52"/>
    <p:sldId id="322" r:id="rId53"/>
    <p:sldId id="323" r:id="rId54"/>
    <p:sldId id="324" r:id="rId55"/>
    <p:sldId id="325" r:id="rId56"/>
    <p:sldId id="326" r:id="rId57"/>
    <p:sldId id="289" r:id="rId58"/>
    <p:sldId id="327" r:id="rId59"/>
    <p:sldId id="328" r:id="rId60"/>
    <p:sldId id="293" r:id="rId61"/>
    <p:sldId id="294" r:id="rId62"/>
    <p:sldId id="295" r:id="rId63"/>
    <p:sldId id="296" r:id="rId64"/>
    <p:sldId id="300" r:id="rId65"/>
    <p:sldId id="355" r:id="rId66"/>
    <p:sldId id="330" r:id="rId67"/>
    <p:sldId id="283" r:id="rId6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ver Slides" id="{259BEB0A-9B18-694B-99AB-94F69A9B54AD}">
          <p14:sldIdLst/>
        </p14:section>
        <p14:section name="Layouts" id="{14B08E05-62FE-2547-A4CE-EF3F3E32D614}">
          <p14:sldIdLst>
            <p14:sldId id="286"/>
            <p14:sldId id="257"/>
            <p14:sldId id="301"/>
            <p14:sldId id="331"/>
            <p14:sldId id="302"/>
            <p14:sldId id="303"/>
            <p14:sldId id="304"/>
            <p14:sldId id="275"/>
            <p14:sldId id="338"/>
            <p14:sldId id="329"/>
            <p14:sldId id="334"/>
            <p14:sldId id="335"/>
            <p14:sldId id="336"/>
            <p14:sldId id="337"/>
            <p14:sldId id="305"/>
            <p14:sldId id="307"/>
            <p14:sldId id="308"/>
            <p14:sldId id="309"/>
            <p14:sldId id="287"/>
            <p14:sldId id="310"/>
            <p14:sldId id="311"/>
            <p14:sldId id="312"/>
            <p14:sldId id="313"/>
            <p14:sldId id="314"/>
            <p14:sldId id="315"/>
            <p14:sldId id="316"/>
            <p14:sldId id="317"/>
            <p14:sldId id="306"/>
            <p14:sldId id="347"/>
            <p14:sldId id="348"/>
            <p14:sldId id="349"/>
            <p14:sldId id="291"/>
            <p14:sldId id="318"/>
            <p14:sldId id="319"/>
            <p14:sldId id="320"/>
            <p14:sldId id="321"/>
            <p14:sldId id="339"/>
            <p14:sldId id="340"/>
            <p14:sldId id="342"/>
            <p14:sldId id="343"/>
            <p14:sldId id="344"/>
            <p14:sldId id="345"/>
            <p14:sldId id="346"/>
            <p14:sldId id="350"/>
            <p14:sldId id="352"/>
            <p14:sldId id="351"/>
            <p14:sldId id="353"/>
            <p14:sldId id="354"/>
            <p14:sldId id="322"/>
            <p14:sldId id="323"/>
            <p14:sldId id="324"/>
            <p14:sldId id="325"/>
            <p14:sldId id="326"/>
            <p14:sldId id="289"/>
            <p14:sldId id="327"/>
            <p14:sldId id="328"/>
            <p14:sldId id="293"/>
            <p14:sldId id="294"/>
            <p14:sldId id="295"/>
            <p14:sldId id="296"/>
            <p14:sldId id="300"/>
            <p14:sldId id="355"/>
            <p14:sldId id="330"/>
            <p14:sldId id="28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F2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67" autoAdjust="0"/>
    <p:restoredTop sz="75556" autoAdjust="0"/>
  </p:normalViewPr>
  <p:slideViewPr>
    <p:cSldViewPr snapToGrid="0">
      <p:cViewPr varScale="1">
        <p:scale>
          <a:sx n="80" d="100"/>
          <a:sy n="80" d="100"/>
        </p:scale>
        <p:origin x="688"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7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227BE0-8D26-2C46-B592-87513771FDEF}" type="datetimeFigureOut">
              <a:rPr lang="en-US" smtClean="0"/>
              <a:t>1/30/2022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364B19-607B-B942-B14B-DB932692D378}" type="slidenum">
              <a:rPr lang="en-US" smtClean="0"/>
              <a:t>‹#›</a:t>
            </a:fld>
            <a:endParaRPr lang="en-US"/>
          </a:p>
        </p:txBody>
      </p:sp>
    </p:spTree>
    <p:extLst>
      <p:ext uri="{BB962C8B-B14F-4D97-AF65-F5344CB8AC3E}">
        <p14:creationId xmlns:p14="http://schemas.microsoft.com/office/powerpoint/2010/main" val="10151487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11364B19-607B-B942-B14B-DB932692D378}" type="slidenum">
              <a:rPr lang="en-US" smtClean="0"/>
              <a:t>1</a:t>
            </a:fld>
            <a:endParaRPr lang="en-US"/>
          </a:p>
        </p:txBody>
      </p:sp>
    </p:spTree>
    <p:extLst>
      <p:ext uri="{BB962C8B-B14F-4D97-AF65-F5344CB8AC3E}">
        <p14:creationId xmlns:p14="http://schemas.microsoft.com/office/powerpoint/2010/main" val="37436081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11364B19-607B-B942-B14B-DB932692D378}" type="slidenum">
              <a:rPr lang="en-US" smtClean="0"/>
              <a:t>19</a:t>
            </a:fld>
            <a:endParaRPr lang="en-US"/>
          </a:p>
        </p:txBody>
      </p:sp>
    </p:spTree>
    <p:extLst>
      <p:ext uri="{BB962C8B-B14F-4D97-AF65-F5344CB8AC3E}">
        <p14:creationId xmlns:p14="http://schemas.microsoft.com/office/powerpoint/2010/main" val="29408495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11364B19-607B-B942-B14B-DB932692D378}" type="slidenum">
              <a:rPr lang="en-US" smtClean="0"/>
              <a:t>20</a:t>
            </a:fld>
            <a:endParaRPr lang="en-US"/>
          </a:p>
        </p:txBody>
      </p:sp>
    </p:spTree>
    <p:extLst>
      <p:ext uri="{BB962C8B-B14F-4D97-AF65-F5344CB8AC3E}">
        <p14:creationId xmlns:p14="http://schemas.microsoft.com/office/powerpoint/2010/main" val="4969501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21</a:t>
            </a:fld>
            <a:endParaRPr lang="en-US"/>
          </a:p>
        </p:txBody>
      </p:sp>
    </p:spTree>
    <p:extLst>
      <p:ext uri="{BB962C8B-B14F-4D97-AF65-F5344CB8AC3E}">
        <p14:creationId xmlns:p14="http://schemas.microsoft.com/office/powerpoint/2010/main" val="10152404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11364B19-607B-B942-B14B-DB932692D378}" type="slidenum">
              <a:rPr lang="en-US" smtClean="0"/>
              <a:t>22</a:t>
            </a:fld>
            <a:endParaRPr lang="en-US"/>
          </a:p>
        </p:txBody>
      </p:sp>
    </p:spTree>
    <p:extLst>
      <p:ext uri="{BB962C8B-B14F-4D97-AF65-F5344CB8AC3E}">
        <p14:creationId xmlns:p14="http://schemas.microsoft.com/office/powerpoint/2010/main" val="37670004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11364B19-607B-B942-B14B-DB932692D378}" type="slidenum">
              <a:rPr lang="en-US" smtClean="0"/>
              <a:t>23</a:t>
            </a:fld>
            <a:endParaRPr lang="en-US"/>
          </a:p>
        </p:txBody>
      </p:sp>
    </p:spTree>
    <p:extLst>
      <p:ext uri="{BB962C8B-B14F-4D97-AF65-F5344CB8AC3E}">
        <p14:creationId xmlns:p14="http://schemas.microsoft.com/office/powerpoint/2010/main" val="2114565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11364B19-607B-B942-B14B-DB932692D378}" type="slidenum">
              <a:rPr lang="en-US" smtClean="0"/>
              <a:t>24</a:t>
            </a:fld>
            <a:endParaRPr lang="en-US"/>
          </a:p>
        </p:txBody>
      </p:sp>
    </p:spTree>
    <p:extLst>
      <p:ext uri="{BB962C8B-B14F-4D97-AF65-F5344CB8AC3E}">
        <p14:creationId xmlns:p14="http://schemas.microsoft.com/office/powerpoint/2010/main" val="14250254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11364B19-607B-B942-B14B-DB932692D378}" type="slidenum">
              <a:rPr lang="en-US" smtClean="0"/>
              <a:t>25</a:t>
            </a:fld>
            <a:endParaRPr lang="en-US"/>
          </a:p>
        </p:txBody>
      </p:sp>
    </p:spTree>
    <p:extLst>
      <p:ext uri="{BB962C8B-B14F-4D97-AF65-F5344CB8AC3E}">
        <p14:creationId xmlns:p14="http://schemas.microsoft.com/office/powerpoint/2010/main" val="42417945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11364B19-607B-B942-B14B-DB932692D378}" type="slidenum">
              <a:rPr lang="en-US" smtClean="0"/>
              <a:t>26</a:t>
            </a:fld>
            <a:endParaRPr lang="en-US"/>
          </a:p>
        </p:txBody>
      </p:sp>
    </p:spTree>
    <p:extLst>
      <p:ext uri="{BB962C8B-B14F-4D97-AF65-F5344CB8AC3E}">
        <p14:creationId xmlns:p14="http://schemas.microsoft.com/office/powerpoint/2010/main" val="13529439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11364B19-607B-B942-B14B-DB932692D378}" type="slidenum">
              <a:rPr lang="en-US" smtClean="0"/>
              <a:t>27</a:t>
            </a:fld>
            <a:endParaRPr lang="en-US"/>
          </a:p>
        </p:txBody>
      </p:sp>
    </p:spTree>
    <p:extLst>
      <p:ext uri="{BB962C8B-B14F-4D97-AF65-F5344CB8AC3E}">
        <p14:creationId xmlns:p14="http://schemas.microsoft.com/office/powerpoint/2010/main" val="10528916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28</a:t>
            </a:fld>
            <a:endParaRPr lang="en-US"/>
          </a:p>
        </p:txBody>
      </p:sp>
    </p:spTree>
    <p:extLst>
      <p:ext uri="{BB962C8B-B14F-4D97-AF65-F5344CB8AC3E}">
        <p14:creationId xmlns:p14="http://schemas.microsoft.com/office/powerpoint/2010/main" val="15343016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 recommend creating a </a:t>
            </a:r>
            <a:r>
              <a:rPr lang="en-AU" dirty="0" err="1"/>
              <a:t>Jamboard</a:t>
            </a:r>
            <a:r>
              <a:rPr lang="en-AU" dirty="0"/>
              <a:t> or Padlet for this exercise. However, using breakout rooms is also possible. If delivering in person, discuss in small groups. </a:t>
            </a:r>
          </a:p>
        </p:txBody>
      </p:sp>
      <p:sp>
        <p:nvSpPr>
          <p:cNvPr id="4" name="Slide Number Placeholder 3"/>
          <p:cNvSpPr>
            <a:spLocks noGrp="1"/>
          </p:cNvSpPr>
          <p:nvPr>
            <p:ph type="sldNum" sz="quarter" idx="5"/>
          </p:nvPr>
        </p:nvSpPr>
        <p:spPr/>
        <p:txBody>
          <a:bodyPr/>
          <a:lstStyle/>
          <a:p>
            <a:fld id="{11364B19-607B-B942-B14B-DB932692D378}" type="slidenum">
              <a:rPr lang="en-US" smtClean="0"/>
              <a:t>4</a:t>
            </a:fld>
            <a:endParaRPr lang="en-US"/>
          </a:p>
        </p:txBody>
      </p:sp>
    </p:spTree>
    <p:extLst>
      <p:ext uri="{BB962C8B-B14F-4D97-AF65-F5344CB8AC3E}">
        <p14:creationId xmlns:p14="http://schemas.microsoft.com/office/powerpoint/2010/main" val="40625338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Use the mind map as a checklist, </a:t>
            </a:r>
            <a:r>
              <a:rPr lang="en-AU" dirty="0" err="1"/>
              <a:t>ie</a:t>
            </a:r>
            <a:r>
              <a:rPr lang="en-AU" dirty="0"/>
              <a:t>. Make sure that each of the orange sections correspond with the main points in the question and/or marking rubric IF possible. In most cases, these main points (orange) will be individual paragraphs</a:t>
            </a:r>
          </a:p>
          <a:p>
            <a:endParaRPr lang="en-AU" dirty="0"/>
          </a:p>
          <a:p>
            <a:r>
              <a:rPr lang="en-AU" dirty="0"/>
              <a:t>In some cases, you will have to come up with your own points to support your main argument/answer. </a:t>
            </a:r>
          </a:p>
          <a:p>
            <a:endParaRPr lang="en-AU" dirty="0"/>
          </a:p>
          <a:p>
            <a:r>
              <a:rPr lang="en-AU" dirty="0"/>
              <a:t>The number of main ideas depends on:</a:t>
            </a:r>
          </a:p>
          <a:p>
            <a:pPr marL="228600" indent="-228600">
              <a:buAutoNum type="arabicPeriod"/>
            </a:pPr>
            <a:r>
              <a:rPr lang="en-AU" dirty="0"/>
              <a:t>The marking question or marking criteria</a:t>
            </a:r>
          </a:p>
          <a:p>
            <a:pPr marL="228600" indent="-228600">
              <a:buAutoNum type="arabicPeriod"/>
            </a:pPr>
            <a:r>
              <a:rPr lang="en-AU" dirty="0"/>
              <a:t>The word limit of our assignment. For example, if you only have a1500 word limit, having more than 3 or 4 points would lead to overly short paragraphs. </a:t>
            </a:r>
          </a:p>
        </p:txBody>
      </p:sp>
      <p:sp>
        <p:nvSpPr>
          <p:cNvPr id="4" name="Slide Number Placeholder 3"/>
          <p:cNvSpPr>
            <a:spLocks noGrp="1"/>
          </p:cNvSpPr>
          <p:nvPr>
            <p:ph type="sldNum" sz="quarter" idx="5"/>
          </p:nvPr>
        </p:nvSpPr>
        <p:spPr/>
        <p:txBody>
          <a:bodyPr/>
          <a:lstStyle/>
          <a:p>
            <a:fld id="{11364B19-607B-B942-B14B-DB932692D378}" type="slidenum">
              <a:rPr lang="en-US" smtClean="0"/>
              <a:t>30</a:t>
            </a:fld>
            <a:endParaRPr lang="en-US"/>
          </a:p>
        </p:txBody>
      </p:sp>
    </p:spTree>
    <p:extLst>
      <p:ext uri="{BB962C8B-B14F-4D97-AF65-F5344CB8AC3E}">
        <p14:creationId xmlns:p14="http://schemas.microsoft.com/office/powerpoint/2010/main" val="35865461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In some cases, depending on the question, adding one or two parts for your introduction and conclusion may be helpful in your planning</a:t>
            </a:r>
          </a:p>
          <a:p>
            <a:endParaRPr lang="en-AU" dirty="0"/>
          </a:p>
          <a:p>
            <a:r>
              <a:rPr lang="en-AU" dirty="0"/>
              <a:t>A good mind map can help:</a:t>
            </a:r>
          </a:p>
          <a:p>
            <a:pPr marL="171450" indent="-171450">
              <a:buFontTx/>
              <a:buChar char="-"/>
            </a:pPr>
            <a:r>
              <a:rPr lang="en-AU" dirty="0"/>
              <a:t>ensure the question is being answered and the criteria is being met</a:t>
            </a:r>
          </a:p>
          <a:p>
            <a:pPr marL="171450" indent="-171450">
              <a:buFontTx/>
              <a:buChar char="-"/>
            </a:pPr>
            <a:r>
              <a:rPr lang="en-AU" dirty="0"/>
              <a:t>maintain balance in your answer by estimating how many words to attribute to each section (put a number next to each orange circle)</a:t>
            </a:r>
          </a:p>
          <a:p>
            <a:pPr marL="171450" indent="-171450">
              <a:buFontTx/>
              <a:buChar char="-"/>
            </a:pPr>
            <a:r>
              <a:rPr lang="en-AU" dirty="0"/>
              <a:t>clarify what you know a lot about and not enough about (by seeing how many notes you can write in each section</a:t>
            </a:r>
          </a:p>
          <a:p>
            <a:pPr marL="171450" indent="-171450">
              <a:buFontTx/>
              <a:buChar char="-"/>
            </a:pPr>
            <a:r>
              <a:rPr lang="en-AU" dirty="0"/>
              <a:t>keep you on track by acting as a visual guide while writing (</a:t>
            </a:r>
            <a:r>
              <a:rPr lang="en-AU" dirty="0" err="1"/>
              <a:t>ie</a:t>
            </a:r>
            <a:r>
              <a:rPr lang="en-AU" dirty="0"/>
              <a:t>., stop you from waffling)</a:t>
            </a:r>
          </a:p>
          <a:p>
            <a:pPr marL="171450" indent="-171450">
              <a:buFontTx/>
              <a:buChar char="-"/>
            </a:pPr>
            <a:endParaRPr lang="en-AU" dirty="0"/>
          </a:p>
          <a:p>
            <a:pPr marL="171450" indent="-171450">
              <a:buFontTx/>
              <a:buChar char="-"/>
            </a:pPr>
            <a:endParaRPr lang="en-AU" dirty="0"/>
          </a:p>
        </p:txBody>
      </p:sp>
      <p:sp>
        <p:nvSpPr>
          <p:cNvPr id="4" name="Slide Number Placeholder 3"/>
          <p:cNvSpPr>
            <a:spLocks noGrp="1"/>
          </p:cNvSpPr>
          <p:nvPr>
            <p:ph type="sldNum" sz="quarter" idx="5"/>
          </p:nvPr>
        </p:nvSpPr>
        <p:spPr/>
        <p:txBody>
          <a:bodyPr/>
          <a:lstStyle/>
          <a:p>
            <a:fld id="{11364B19-607B-B942-B14B-DB932692D378}" type="slidenum">
              <a:rPr lang="en-US" smtClean="0"/>
              <a:t>31</a:t>
            </a:fld>
            <a:endParaRPr lang="en-US"/>
          </a:p>
        </p:txBody>
      </p:sp>
    </p:spTree>
    <p:extLst>
      <p:ext uri="{BB962C8B-B14F-4D97-AF65-F5344CB8AC3E}">
        <p14:creationId xmlns:p14="http://schemas.microsoft.com/office/powerpoint/2010/main" val="18899890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32</a:t>
            </a:fld>
            <a:endParaRPr lang="en-US"/>
          </a:p>
        </p:txBody>
      </p:sp>
    </p:spTree>
    <p:extLst>
      <p:ext uri="{BB962C8B-B14F-4D97-AF65-F5344CB8AC3E}">
        <p14:creationId xmlns:p14="http://schemas.microsoft.com/office/powerpoint/2010/main" val="2125754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AU" sz="1600" dirty="0"/>
              <a:t>Analyse the task for </a:t>
            </a:r>
            <a:r>
              <a:rPr lang="en-AU" sz="1600" b="1" dirty="0"/>
              <a:t>key words </a:t>
            </a:r>
            <a:r>
              <a:rPr lang="en-AU" sz="1600" dirty="0"/>
              <a:t>– words that identify the topic or issue. </a:t>
            </a:r>
          </a:p>
          <a:p>
            <a:pPr marL="285750" indent="-285750">
              <a:buFont typeface="Arial" panose="020B0604020202020204" pitchFamily="34" charset="0"/>
              <a:buChar char="•"/>
            </a:pPr>
            <a:r>
              <a:rPr lang="en-AU" sz="1600" dirty="0"/>
              <a:t>Try to </a:t>
            </a:r>
            <a:r>
              <a:rPr lang="en-AU" sz="1600" b="1" dirty="0"/>
              <a:t>break down the assignment question </a:t>
            </a:r>
            <a:r>
              <a:rPr lang="en-AU" sz="1600" dirty="0"/>
              <a:t>into a series of questions.</a:t>
            </a:r>
          </a:p>
          <a:p>
            <a:pPr marL="285750" indent="-285750">
              <a:buFont typeface="Arial" panose="020B0604020202020204" pitchFamily="34" charset="0"/>
              <a:buChar char="•"/>
            </a:pPr>
            <a:r>
              <a:rPr lang="en-AU" sz="1600" b="1" dirty="0"/>
              <a:t>Use the assessment criteria as a checklist</a:t>
            </a:r>
            <a:r>
              <a:rPr lang="en-AU" sz="1600" dirty="0"/>
              <a:t>:</a:t>
            </a:r>
          </a:p>
          <a:p>
            <a:pPr marL="742950" lvl="1" indent="-285750">
              <a:buFont typeface="Arial" panose="020B0604020202020204" pitchFamily="34" charset="0"/>
              <a:buChar char="•"/>
            </a:pPr>
            <a:r>
              <a:rPr lang="en-AU" sz="1600" dirty="0"/>
              <a:t>The marks allocated for each criterion give an indication of how much time should be spent (and therefore how much should be written) on each part of the question, and</a:t>
            </a:r>
          </a:p>
          <a:p>
            <a:pPr marL="742950" lvl="1" indent="-285750">
              <a:buFont typeface="Arial" panose="020B0604020202020204" pitchFamily="34" charset="0"/>
              <a:buChar char="•"/>
            </a:pPr>
            <a:r>
              <a:rPr lang="en-AU" sz="1600" dirty="0"/>
              <a:t>ensure that no parts of the question are left unanswered.</a:t>
            </a:r>
          </a:p>
          <a:p>
            <a:pPr marL="285750" indent="-285750">
              <a:buFont typeface="Arial" panose="020B0604020202020204" pitchFamily="34" charset="0"/>
              <a:buChar char="•"/>
            </a:pPr>
            <a:r>
              <a:rPr lang="en-AU" sz="1600" b="1" dirty="0"/>
              <a:t>Seek clarification if necessary</a:t>
            </a:r>
            <a:r>
              <a:rPr lang="en-AU" sz="1600" dirty="0"/>
              <a:t> – discuss the interpretation with your classmates, and ask your lecturer/tutor if unsure.</a:t>
            </a:r>
          </a:p>
          <a:p>
            <a:pPr marL="285750" indent="-285750">
              <a:buFont typeface="Arial" panose="020B0604020202020204" pitchFamily="34" charset="0"/>
              <a:buChar char="•"/>
            </a:pPr>
            <a:r>
              <a:rPr lang="en-AU" sz="1600" dirty="0"/>
              <a:t>Knowing precisely what content is required will help you </a:t>
            </a:r>
            <a:r>
              <a:rPr lang="en-AU" sz="1600" b="1" dirty="0"/>
              <a:t>make an informed choice on the material you need to read about </a:t>
            </a:r>
            <a:r>
              <a:rPr lang="en-AU" sz="1600" dirty="0"/>
              <a:t>or research.</a:t>
            </a:r>
          </a:p>
          <a:p>
            <a:pPr marL="171450" indent="-171450">
              <a:buFont typeface="Arial" panose="020B0604020202020204" pitchFamily="34" charset="0"/>
              <a:buChar char="•"/>
            </a:pPr>
            <a:endParaRPr lang="en-AU" dirty="0"/>
          </a:p>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33</a:t>
            </a:fld>
            <a:endParaRPr lang="en-US"/>
          </a:p>
        </p:txBody>
      </p:sp>
    </p:spTree>
    <p:extLst>
      <p:ext uri="{BB962C8B-B14F-4D97-AF65-F5344CB8AC3E}">
        <p14:creationId xmlns:p14="http://schemas.microsoft.com/office/powerpoint/2010/main" val="34596192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buChar char="•"/>
            </a:pPr>
            <a:r>
              <a:rPr lang="en-AU" b="1">
                <a:latin typeface="+mn-lt"/>
              </a:rPr>
              <a:t>Read broadly </a:t>
            </a:r>
            <a:r>
              <a:rPr lang="en-AU">
                <a:latin typeface="+mn-lt"/>
              </a:rPr>
              <a:t>to get an overall picture of the topic in question, starting with your lecture notes, subject learning guide, introductory and general texts. Keep the assignment question in mind while you read. </a:t>
            </a:r>
          </a:p>
          <a:p>
            <a:pPr>
              <a:buFont typeface="Arial" panose="020B0604020202020204" pitchFamily="34" charset="0"/>
              <a:buChar char="•"/>
            </a:pPr>
            <a:r>
              <a:rPr lang="en-AU" b="1">
                <a:latin typeface="+mn-lt"/>
              </a:rPr>
              <a:t>Formulate a tentative position </a:t>
            </a:r>
            <a:r>
              <a:rPr lang="en-AU">
                <a:latin typeface="+mn-lt"/>
              </a:rPr>
              <a:t>once you have an overall understanding of the topic, then focus on more detailed texts and your 'possible line of argument'.</a:t>
            </a:r>
          </a:p>
          <a:p>
            <a:pPr>
              <a:buFont typeface="Arial" panose="020B0604020202020204" pitchFamily="34" charset="0"/>
              <a:buChar char="•"/>
            </a:pPr>
            <a:r>
              <a:rPr lang="en-AU" b="1">
                <a:latin typeface="+mn-lt"/>
              </a:rPr>
              <a:t>Focus your reading </a:t>
            </a:r>
            <a:r>
              <a:rPr lang="en-AU">
                <a:latin typeface="+mn-lt"/>
              </a:rPr>
              <a:t>to validate your adopted tentative position. Search for texts that detail the issues you have identified as part of the overall picture by referring to the reading list in your subject outline, the reference lists in the introductory/general texts and relevant journal articles, and the library catalogue and databases.</a:t>
            </a:r>
          </a:p>
          <a:p>
            <a:pPr>
              <a:buFont typeface="Arial" panose="020B0604020202020204" pitchFamily="34" charset="0"/>
              <a:buChar char="•"/>
            </a:pPr>
            <a:r>
              <a:rPr lang="en-AU" b="1">
                <a:latin typeface="+mn-lt"/>
              </a:rPr>
              <a:t>Commit to a position </a:t>
            </a:r>
            <a:r>
              <a:rPr lang="en-AU">
                <a:latin typeface="+mn-lt"/>
              </a:rPr>
              <a:t>to keep your writing focused, logical and coherent.</a:t>
            </a:r>
          </a:p>
          <a:p>
            <a:endParaRPr lang="en-AU"/>
          </a:p>
          <a:p>
            <a:endParaRPr lang="en-AU"/>
          </a:p>
        </p:txBody>
      </p:sp>
      <p:sp>
        <p:nvSpPr>
          <p:cNvPr id="4" name="Slide Number Placeholder 3"/>
          <p:cNvSpPr>
            <a:spLocks noGrp="1"/>
          </p:cNvSpPr>
          <p:nvPr>
            <p:ph type="sldNum" sz="quarter" idx="10"/>
          </p:nvPr>
        </p:nvSpPr>
        <p:spPr/>
        <p:txBody>
          <a:bodyPr/>
          <a:lstStyle/>
          <a:p>
            <a:fld id="{11364B19-607B-B942-B14B-DB932692D378}" type="slidenum">
              <a:rPr lang="en-US" smtClean="0"/>
              <a:t>34</a:t>
            </a:fld>
            <a:endParaRPr lang="en-US"/>
          </a:p>
        </p:txBody>
      </p:sp>
    </p:spTree>
    <p:extLst>
      <p:ext uri="{BB962C8B-B14F-4D97-AF65-F5344CB8AC3E}">
        <p14:creationId xmlns:p14="http://schemas.microsoft.com/office/powerpoint/2010/main" val="9864252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11364B19-607B-B942-B14B-DB932692D378}" type="slidenum">
              <a:rPr lang="en-US" smtClean="0"/>
              <a:t>35</a:t>
            </a:fld>
            <a:endParaRPr lang="en-US"/>
          </a:p>
        </p:txBody>
      </p:sp>
    </p:spTree>
    <p:extLst>
      <p:ext uri="{BB962C8B-B14F-4D97-AF65-F5344CB8AC3E}">
        <p14:creationId xmlns:p14="http://schemas.microsoft.com/office/powerpoint/2010/main" val="19573072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buChar char="•"/>
            </a:pPr>
            <a:r>
              <a:rPr lang="en-AU" b="1">
                <a:latin typeface="+mn-lt"/>
              </a:rPr>
              <a:t>Read broadly </a:t>
            </a:r>
            <a:r>
              <a:rPr lang="en-AU">
                <a:latin typeface="+mn-lt"/>
              </a:rPr>
              <a:t>to get an overall picture of the topic in question, starting with your lecture notes, subject learning guide, introductory and general texts. Keep the assignment question in mind while you read. </a:t>
            </a:r>
          </a:p>
          <a:p>
            <a:pPr>
              <a:buFont typeface="Arial" panose="020B0604020202020204" pitchFamily="34" charset="0"/>
              <a:buChar char="•"/>
            </a:pPr>
            <a:r>
              <a:rPr lang="en-AU" b="1">
                <a:latin typeface="+mn-lt"/>
              </a:rPr>
              <a:t>Formulate a tentative position </a:t>
            </a:r>
            <a:r>
              <a:rPr lang="en-AU">
                <a:latin typeface="+mn-lt"/>
              </a:rPr>
              <a:t>once you have an overall understanding of the topic, then focus on more detailed texts and your 'possible line of argument'.</a:t>
            </a:r>
          </a:p>
          <a:p>
            <a:pPr>
              <a:buFont typeface="Arial" panose="020B0604020202020204" pitchFamily="34" charset="0"/>
              <a:buChar char="•"/>
            </a:pPr>
            <a:r>
              <a:rPr lang="en-AU" b="1">
                <a:latin typeface="+mn-lt"/>
              </a:rPr>
              <a:t>Focus your reading </a:t>
            </a:r>
            <a:r>
              <a:rPr lang="en-AU">
                <a:latin typeface="+mn-lt"/>
              </a:rPr>
              <a:t>to validate your adopted tentative position. Search for texts that detail the issues you have identified as part of the overall picture by referring to the reading list in your subject outline, the reference lists in the introductory/general texts and relevant journal articles, and the library catalogue and databases.</a:t>
            </a:r>
          </a:p>
          <a:p>
            <a:pPr>
              <a:buFont typeface="Arial" panose="020B0604020202020204" pitchFamily="34" charset="0"/>
              <a:buChar char="•"/>
            </a:pPr>
            <a:r>
              <a:rPr lang="en-AU" b="1">
                <a:latin typeface="+mn-lt"/>
              </a:rPr>
              <a:t>Commit to a position </a:t>
            </a:r>
            <a:r>
              <a:rPr lang="en-AU">
                <a:latin typeface="+mn-lt"/>
              </a:rPr>
              <a:t>to keep your writing focused, logical and coherent.</a:t>
            </a:r>
          </a:p>
          <a:p>
            <a:endParaRPr lang="en-AU"/>
          </a:p>
          <a:p>
            <a:endParaRPr lang="en-AU"/>
          </a:p>
        </p:txBody>
      </p:sp>
      <p:sp>
        <p:nvSpPr>
          <p:cNvPr id="4" name="Slide Number Placeholder 3"/>
          <p:cNvSpPr>
            <a:spLocks noGrp="1"/>
          </p:cNvSpPr>
          <p:nvPr>
            <p:ph type="sldNum" sz="quarter" idx="10"/>
          </p:nvPr>
        </p:nvSpPr>
        <p:spPr/>
        <p:txBody>
          <a:bodyPr/>
          <a:lstStyle/>
          <a:p>
            <a:fld id="{11364B19-607B-B942-B14B-DB932692D378}" type="slidenum">
              <a:rPr lang="en-US" smtClean="0"/>
              <a:t>36</a:t>
            </a:fld>
            <a:endParaRPr lang="en-US"/>
          </a:p>
        </p:txBody>
      </p:sp>
    </p:spTree>
    <p:extLst>
      <p:ext uri="{BB962C8B-B14F-4D97-AF65-F5344CB8AC3E}">
        <p14:creationId xmlns:p14="http://schemas.microsoft.com/office/powerpoint/2010/main" val="8883117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Do not type the entire question in the search bar as this may generate too many hits</a:t>
            </a:r>
          </a:p>
        </p:txBody>
      </p:sp>
      <p:sp>
        <p:nvSpPr>
          <p:cNvPr id="4" name="Slide Number Placeholder 3"/>
          <p:cNvSpPr>
            <a:spLocks noGrp="1"/>
          </p:cNvSpPr>
          <p:nvPr>
            <p:ph type="sldNum" sz="quarter" idx="5"/>
          </p:nvPr>
        </p:nvSpPr>
        <p:spPr/>
        <p:txBody>
          <a:bodyPr/>
          <a:lstStyle/>
          <a:p>
            <a:fld id="{11364B19-607B-B942-B14B-DB932692D378}" type="slidenum">
              <a:rPr lang="en-US" smtClean="0"/>
              <a:t>38</a:t>
            </a:fld>
            <a:endParaRPr lang="en-US"/>
          </a:p>
        </p:txBody>
      </p:sp>
    </p:spTree>
    <p:extLst>
      <p:ext uri="{BB962C8B-B14F-4D97-AF65-F5344CB8AC3E}">
        <p14:creationId xmlns:p14="http://schemas.microsoft.com/office/powerpoint/2010/main" val="37629041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Do not type the entire question in the search bar as this may generate too many hits</a:t>
            </a:r>
          </a:p>
        </p:txBody>
      </p:sp>
      <p:sp>
        <p:nvSpPr>
          <p:cNvPr id="4" name="Slide Number Placeholder 3"/>
          <p:cNvSpPr>
            <a:spLocks noGrp="1"/>
          </p:cNvSpPr>
          <p:nvPr>
            <p:ph type="sldNum" sz="quarter" idx="5"/>
          </p:nvPr>
        </p:nvSpPr>
        <p:spPr/>
        <p:txBody>
          <a:bodyPr/>
          <a:lstStyle/>
          <a:p>
            <a:fld id="{11364B19-607B-B942-B14B-DB932692D378}" type="slidenum">
              <a:rPr lang="en-US" smtClean="0"/>
              <a:t>39</a:t>
            </a:fld>
            <a:endParaRPr lang="en-US"/>
          </a:p>
        </p:txBody>
      </p:sp>
    </p:spTree>
    <p:extLst>
      <p:ext uri="{BB962C8B-B14F-4D97-AF65-F5344CB8AC3E}">
        <p14:creationId xmlns:p14="http://schemas.microsoft.com/office/powerpoint/2010/main" val="38402682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Notice that synonyms are used to cover more possible hits</a:t>
            </a:r>
          </a:p>
          <a:p>
            <a:endParaRPr lang="en-AU" dirty="0"/>
          </a:p>
          <a:p>
            <a:r>
              <a:rPr lang="en-AU" dirty="0"/>
              <a:t>Notice how the parentheses are used to separate search groups</a:t>
            </a:r>
          </a:p>
          <a:p>
            <a:endParaRPr lang="en-AU" dirty="0"/>
          </a:p>
          <a:p>
            <a:endParaRPr lang="en-AU" dirty="0"/>
          </a:p>
        </p:txBody>
      </p:sp>
      <p:sp>
        <p:nvSpPr>
          <p:cNvPr id="4" name="Slide Number Placeholder 3"/>
          <p:cNvSpPr>
            <a:spLocks noGrp="1"/>
          </p:cNvSpPr>
          <p:nvPr>
            <p:ph type="sldNum" sz="quarter" idx="5"/>
          </p:nvPr>
        </p:nvSpPr>
        <p:spPr/>
        <p:txBody>
          <a:bodyPr/>
          <a:lstStyle/>
          <a:p>
            <a:fld id="{11364B19-607B-B942-B14B-DB932692D378}" type="slidenum">
              <a:rPr lang="en-US" smtClean="0"/>
              <a:t>40</a:t>
            </a:fld>
            <a:endParaRPr lang="en-US"/>
          </a:p>
        </p:txBody>
      </p:sp>
    </p:spTree>
    <p:extLst>
      <p:ext uri="{BB962C8B-B14F-4D97-AF65-F5344CB8AC3E}">
        <p14:creationId xmlns:p14="http://schemas.microsoft.com/office/powerpoint/2010/main" val="3974116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364B19-607B-B942-B14B-DB932692D378}" type="slidenum">
              <a:rPr lang="en-US" smtClean="0"/>
              <a:t>5</a:t>
            </a:fld>
            <a:endParaRPr lang="en-US"/>
          </a:p>
        </p:txBody>
      </p:sp>
    </p:spTree>
    <p:extLst>
      <p:ext uri="{BB962C8B-B14F-4D97-AF65-F5344CB8AC3E}">
        <p14:creationId xmlns:p14="http://schemas.microsoft.com/office/powerpoint/2010/main" val="404329055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Another example </a:t>
            </a:r>
          </a:p>
          <a:p>
            <a:endParaRPr lang="en-AU" dirty="0"/>
          </a:p>
          <a:p>
            <a:r>
              <a:rPr lang="en-AU" dirty="0"/>
              <a:t>How to use “ “</a:t>
            </a:r>
          </a:p>
          <a:p>
            <a:endParaRPr lang="en-AU" dirty="0"/>
          </a:p>
          <a:p>
            <a:r>
              <a:rPr lang="en-AU" dirty="0"/>
              <a:t>Note: </a:t>
            </a:r>
          </a:p>
          <a:p>
            <a:r>
              <a:rPr lang="en-AU" dirty="0"/>
              <a:t>Double or single quotation marks do not really matter in the UTS search engine. This may differ with other search engines such as Google Scholar (Boolean Operators as a whole still works)</a:t>
            </a:r>
          </a:p>
        </p:txBody>
      </p:sp>
      <p:sp>
        <p:nvSpPr>
          <p:cNvPr id="4" name="Slide Number Placeholder 3"/>
          <p:cNvSpPr>
            <a:spLocks noGrp="1"/>
          </p:cNvSpPr>
          <p:nvPr>
            <p:ph type="sldNum" sz="quarter" idx="5"/>
          </p:nvPr>
        </p:nvSpPr>
        <p:spPr/>
        <p:txBody>
          <a:bodyPr/>
          <a:lstStyle/>
          <a:p>
            <a:fld id="{11364B19-607B-B942-B14B-DB932692D378}" type="slidenum">
              <a:rPr lang="en-US" smtClean="0"/>
              <a:t>41</a:t>
            </a:fld>
            <a:endParaRPr lang="en-US"/>
          </a:p>
        </p:txBody>
      </p:sp>
    </p:spTree>
    <p:extLst>
      <p:ext uri="{BB962C8B-B14F-4D97-AF65-F5344CB8AC3E}">
        <p14:creationId xmlns:p14="http://schemas.microsoft.com/office/powerpoint/2010/main" val="252710291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This can be found on the left hand side. </a:t>
            </a:r>
          </a:p>
          <a:p>
            <a:endParaRPr lang="en-AU" dirty="0"/>
          </a:p>
          <a:p>
            <a:r>
              <a:rPr lang="en-AU" dirty="0"/>
              <a:t>Check boxes will appear when you hover the mouse cursor over the respective options </a:t>
            </a:r>
          </a:p>
        </p:txBody>
      </p:sp>
      <p:sp>
        <p:nvSpPr>
          <p:cNvPr id="4" name="Slide Number Placeholder 3"/>
          <p:cNvSpPr>
            <a:spLocks noGrp="1"/>
          </p:cNvSpPr>
          <p:nvPr>
            <p:ph type="sldNum" sz="quarter" idx="5"/>
          </p:nvPr>
        </p:nvSpPr>
        <p:spPr/>
        <p:txBody>
          <a:bodyPr/>
          <a:lstStyle/>
          <a:p>
            <a:fld id="{11364B19-607B-B942-B14B-DB932692D378}" type="slidenum">
              <a:rPr lang="en-US" smtClean="0"/>
              <a:t>42</a:t>
            </a:fld>
            <a:endParaRPr lang="en-US"/>
          </a:p>
        </p:txBody>
      </p:sp>
    </p:spTree>
    <p:extLst>
      <p:ext uri="{BB962C8B-B14F-4D97-AF65-F5344CB8AC3E}">
        <p14:creationId xmlns:p14="http://schemas.microsoft.com/office/powerpoint/2010/main" val="24766786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364B19-607B-B942-B14B-DB932692D378}" type="slidenum">
              <a:rPr lang="en-US" smtClean="0"/>
              <a:t>46</a:t>
            </a:fld>
            <a:endParaRPr lang="en-US"/>
          </a:p>
        </p:txBody>
      </p:sp>
    </p:spTree>
    <p:extLst>
      <p:ext uri="{BB962C8B-B14F-4D97-AF65-F5344CB8AC3E}">
        <p14:creationId xmlns:p14="http://schemas.microsoft.com/office/powerpoint/2010/main" val="361764428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11364B19-607B-B942-B14B-DB932692D378}" type="slidenum">
              <a:rPr lang="en-US" smtClean="0"/>
              <a:t>49</a:t>
            </a:fld>
            <a:endParaRPr lang="en-US"/>
          </a:p>
        </p:txBody>
      </p:sp>
    </p:spTree>
    <p:extLst>
      <p:ext uri="{BB962C8B-B14F-4D97-AF65-F5344CB8AC3E}">
        <p14:creationId xmlns:p14="http://schemas.microsoft.com/office/powerpoint/2010/main" val="125401755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11364B19-607B-B942-B14B-DB932692D378}" type="slidenum">
              <a:rPr lang="en-US" smtClean="0"/>
              <a:t>50</a:t>
            </a:fld>
            <a:endParaRPr lang="en-US"/>
          </a:p>
        </p:txBody>
      </p:sp>
    </p:spTree>
    <p:extLst>
      <p:ext uri="{BB962C8B-B14F-4D97-AF65-F5344CB8AC3E}">
        <p14:creationId xmlns:p14="http://schemas.microsoft.com/office/powerpoint/2010/main" val="181415016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11364B19-607B-B942-B14B-DB932692D378}" type="slidenum">
              <a:rPr lang="en-US" smtClean="0"/>
              <a:t>51</a:t>
            </a:fld>
            <a:endParaRPr lang="en-US"/>
          </a:p>
        </p:txBody>
      </p:sp>
    </p:spTree>
    <p:extLst>
      <p:ext uri="{BB962C8B-B14F-4D97-AF65-F5344CB8AC3E}">
        <p14:creationId xmlns:p14="http://schemas.microsoft.com/office/powerpoint/2010/main" val="325395326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AutoNum type="arabicPeriod"/>
            </a:pPr>
            <a:r>
              <a:rPr lang="en-AU">
                <a:latin typeface="+mn-lt"/>
              </a:rPr>
              <a:t> Plan </a:t>
            </a:r>
            <a:r>
              <a:rPr lang="en-AU">
                <a:latin typeface="+mn-lt"/>
                <a:sym typeface="Wingdings"/>
              </a:rPr>
              <a:t> </a:t>
            </a:r>
            <a:r>
              <a:rPr lang="en-AU" b="1">
                <a:latin typeface="+mn-lt"/>
              </a:rPr>
              <a:t>organise your argument and evidence</a:t>
            </a:r>
            <a:r>
              <a:rPr lang="en-AU">
                <a:latin typeface="+mn-lt"/>
              </a:rPr>
              <a:t>, and </a:t>
            </a:r>
            <a:r>
              <a:rPr lang="en-AU" b="1">
                <a:latin typeface="+mn-lt"/>
              </a:rPr>
              <a:t>establish connections between your points</a:t>
            </a:r>
            <a:r>
              <a:rPr lang="en-AU">
                <a:latin typeface="+mn-lt"/>
              </a:rPr>
              <a:t>. You may not need a detailed plan prior to writing a draft (a list of headings and sub-headings may suffice). It is essential to have a plan prior to writing as it provides an </a:t>
            </a:r>
            <a:r>
              <a:rPr lang="en-AU" b="1">
                <a:latin typeface="+mn-lt"/>
              </a:rPr>
              <a:t>overview of what your assignment will cover</a:t>
            </a:r>
            <a:r>
              <a:rPr lang="en-AU">
                <a:latin typeface="+mn-lt"/>
              </a:rPr>
              <a:t>, guides you along the way, and ensures that nothing is left uncovered.</a:t>
            </a:r>
          </a:p>
          <a:p>
            <a:pPr marL="0" indent="0"/>
            <a:endParaRPr lang="en-AU">
              <a:latin typeface="+mn-lt"/>
            </a:endParaRPr>
          </a:p>
          <a:p>
            <a:r>
              <a:rPr lang="en-AU">
                <a:latin typeface="+mn-lt"/>
              </a:rPr>
              <a:t>2.    Draft and redraft </a:t>
            </a:r>
            <a:r>
              <a:rPr lang="en-AU">
                <a:sym typeface="Wingdings"/>
              </a:rPr>
              <a:t></a:t>
            </a:r>
            <a:r>
              <a:rPr lang="en-AU">
                <a:latin typeface="+mn-lt"/>
                <a:sym typeface="Wingdings"/>
              </a:rPr>
              <a:t> </a:t>
            </a:r>
            <a:r>
              <a:rPr lang="en-AU">
                <a:latin typeface="+mn-lt"/>
              </a:rPr>
              <a:t>start </a:t>
            </a:r>
            <a:r>
              <a:rPr lang="en-AU" b="1">
                <a:latin typeface="+mn-lt"/>
              </a:rPr>
              <a:t>writing the first draft</a:t>
            </a:r>
            <a:r>
              <a:rPr lang="en-AU">
                <a:latin typeface="+mn-lt"/>
              </a:rPr>
              <a:t>. You will probably find that you need to </a:t>
            </a:r>
            <a:r>
              <a:rPr lang="en-AU" b="1">
                <a:latin typeface="+mn-lt"/>
              </a:rPr>
              <a:t>redraft </a:t>
            </a:r>
            <a:r>
              <a:rPr lang="en-AU">
                <a:latin typeface="+mn-lt"/>
              </a:rPr>
              <a:t>your writing several times. In the process of drafting and redrafting, you may find that you need to do more research or reading in a particular area in order to strengthen an argument or evidence in your assignment.</a:t>
            </a:r>
          </a:p>
          <a:p>
            <a:endParaRPr lang="en-AU">
              <a:latin typeface="+mn-lt"/>
            </a:endParaRPr>
          </a:p>
          <a:p>
            <a:r>
              <a:rPr lang="en-AU">
                <a:latin typeface="+mn-lt"/>
              </a:rPr>
              <a:t>3.    Edit </a:t>
            </a:r>
            <a:r>
              <a:rPr lang="en-AU">
                <a:sym typeface="Wingdings"/>
              </a:rPr>
              <a:t> </a:t>
            </a:r>
            <a:r>
              <a:rPr lang="en-AU">
                <a:latin typeface="+mn-lt"/>
                <a:sym typeface="Wingdings"/>
              </a:rPr>
              <a:t>a</a:t>
            </a:r>
            <a:r>
              <a:rPr lang="en-AU">
                <a:latin typeface="+mn-lt"/>
              </a:rPr>
              <a:t>fter you have completed the final draft, leave it for at least a day before you </a:t>
            </a:r>
            <a:r>
              <a:rPr lang="en-AU" b="1">
                <a:latin typeface="+mn-lt"/>
              </a:rPr>
              <a:t>do the final editing</a:t>
            </a:r>
            <a:r>
              <a:rPr lang="en-AU">
                <a:latin typeface="+mn-lt"/>
              </a:rPr>
              <a:t>. Check for structural, grammatical and technical aspects.</a:t>
            </a:r>
          </a:p>
          <a:p>
            <a:endParaRPr lang="en-AU"/>
          </a:p>
          <a:p>
            <a:endParaRPr lang="en-AU"/>
          </a:p>
        </p:txBody>
      </p:sp>
      <p:sp>
        <p:nvSpPr>
          <p:cNvPr id="4" name="Slide Number Placeholder 3"/>
          <p:cNvSpPr>
            <a:spLocks noGrp="1"/>
          </p:cNvSpPr>
          <p:nvPr>
            <p:ph type="sldNum" sz="quarter" idx="10"/>
          </p:nvPr>
        </p:nvSpPr>
        <p:spPr/>
        <p:txBody>
          <a:bodyPr/>
          <a:lstStyle/>
          <a:p>
            <a:fld id="{11364B19-607B-B942-B14B-DB932692D378}" type="slidenum">
              <a:rPr lang="en-US" smtClean="0"/>
              <a:t>52</a:t>
            </a:fld>
            <a:endParaRPr lang="en-US"/>
          </a:p>
        </p:txBody>
      </p:sp>
    </p:spTree>
    <p:extLst>
      <p:ext uri="{BB962C8B-B14F-4D97-AF65-F5344CB8AC3E}">
        <p14:creationId xmlns:p14="http://schemas.microsoft.com/office/powerpoint/2010/main" val="261420785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11364B19-607B-B942-B14B-DB932692D378}" type="slidenum">
              <a:rPr lang="en-US" smtClean="0"/>
              <a:t>53</a:t>
            </a:fld>
            <a:endParaRPr lang="en-US"/>
          </a:p>
        </p:txBody>
      </p:sp>
    </p:spTree>
    <p:extLst>
      <p:ext uri="{BB962C8B-B14F-4D97-AF65-F5344CB8AC3E}">
        <p14:creationId xmlns:p14="http://schemas.microsoft.com/office/powerpoint/2010/main" val="299800265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11364B19-607B-B942-B14B-DB932692D378}" type="slidenum">
              <a:rPr lang="en-US" smtClean="0"/>
              <a:t>54</a:t>
            </a:fld>
            <a:endParaRPr lang="en-US"/>
          </a:p>
        </p:txBody>
      </p:sp>
    </p:spTree>
    <p:extLst>
      <p:ext uri="{BB962C8B-B14F-4D97-AF65-F5344CB8AC3E}">
        <p14:creationId xmlns:p14="http://schemas.microsoft.com/office/powerpoint/2010/main" val="74478182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11364B19-607B-B942-B14B-DB932692D378}" type="slidenum">
              <a:rPr lang="en-US" smtClean="0"/>
              <a:t>55</a:t>
            </a:fld>
            <a:endParaRPr lang="en-US"/>
          </a:p>
        </p:txBody>
      </p:sp>
    </p:spTree>
    <p:extLst>
      <p:ext uri="{BB962C8B-B14F-4D97-AF65-F5344CB8AC3E}">
        <p14:creationId xmlns:p14="http://schemas.microsoft.com/office/powerpoint/2010/main" val="4909673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itchFamily="34" charset="0"/>
              <a:buChar char="•"/>
              <a:defRPr/>
            </a:pPr>
            <a:r>
              <a:rPr lang="en-AU" sz="1200" b="1"/>
              <a:t>Understand </a:t>
            </a:r>
            <a:r>
              <a:rPr lang="en-AU" sz="1200"/>
              <a:t>the question</a:t>
            </a:r>
          </a:p>
          <a:p>
            <a:pPr>
              <a:buFont typeface="Arial" pitchFamily="34" charset="0"/>
              <a:buChar char="•"/>
              <a:defRPr/>
            </a:pPr>
            <a:r>
              <a:rPr lang="en-AU" sz="1200" b="1"/>
              <a:t>Brainstorm</a:t>
            </a:r>
            <a:r>
              <a:rPr lang="en-AU" sz="1200"/>
              <a:t> ideas</a:t>
            </a:r>
          </a:p>
          <a:p>
            <a:pPr>
              <a:buFont typeface="Arial" pitchFamily="34" charset="0"/>
              <a:buChar char="•"/>
              <a:defRPr/>
            </a:pPr>
            <a:r>
              <a:rPr lang="en-AU" sz="1200" b="1"/>
              <a:t>Read &amp; research</a:t>
            </a:r>
            <a:r>
              <a:rPr lang="en-AU" sz="1200"/>
              <a:t> enough relevant, reliable information to answer the question properly</a:t>
            </a:r>
          </a:p>
          <a:p>
            <a:pPr>
              <a:buFont typeface="Arial" pitchFamily="34" charset="0"/>
              <a:buChar char="•"/>
              <a:defRPr/>
            </a:pPr>
            <a:r>
              <a:rPr lang="en-AU" sz="1200" b="1"/>
              <a:t>Structure</a:t>
            </a:r>
            <a:r>
              <a:rPr lang="en-AU" sz="1200"/>
              <a:t> your assignment</a:t>
            </a:r>
          </a:p>
          <a:p>
            <a:pPr>
              <a:buFont typeface="Arial" pitchFamily="34" charset="0"/>
              <a:buChar char="•"/>
              <a:defRPr/>
            </a:pPr>
            <a:r>
              <a:rPr lang="en-AU" sz="1200" b="1"/>
              <a:t>Present</a:t>
            </a:r>
            <a:r>
              <a:rPr lang="en-AU" sz="1200"/>
              <a:t> your main ideas or arguments and </a:t>
            </a:r>
            <a:r>
              <a:rPr lang="en-AU" sz="1200" b="1"/>
              <a:t>support</a:t>
            </a:r>
            <a:r>
              <a:rPr lang="en-AU" sz="1200"/>
              <a:t> your main ideas or arguments</a:t>
            </a:r>
          </a:p>
          <a:p>
            <a:pPr>
              <a:buFont typeface="Arial" pitchFamily="34" charset="0"/>
              <a:buChar char="•"/>
              <a:defRPr/>
            </a:pPr>
            <a:r>
              <a:rPr lang="en-AU" sz="1200" b="1"/>
              <a:t>Edit </a:t>
            </a:r>
            <a:r>
              <a:rPr lang="en-AU" sz="1200"/>
              <a:t>your writing for coherence and unity</a:t>
            </a:r>
          </a:p>
          <a:p>
            <a:pPr>
              <a:buFont typeface="Arial" pitchFamily="34" charset="0"/>
              <a:buChar char="•"/>
              <a:defRPr/>
            </a:pPr>
            <a:r>
              <a:rPr lang="en-AU" sz="1200" b="1"/>
              <a:t>Proofread</a:t>
            </a:r>
            <a:r>
              <a:rPr lang="en-AU" sz="1200"/>
              <a:t> for grammar, punctuation and spelling mistakes</a:t>
            </a:r>
          </a:p>
          <a:p>
            <a:endParaRPr lang="en-AU"/>
          </a:p>
          <a:p>
            <a:endParaRPr lang="en-AU"/>
          </a:p>
        </p:txBody>
      </p:sp>
      <p:sp>
        <p:nvSpPr>
          <p:cNvPr id="4" name="Slide Number Placeholder 3"/>
          <p:cNvSpPr>
            <a:spLocks noGrp="1"/>
          </p:cNvSpPr>
          <p:nvPr>
            <p:ph type="sldNum" sz="quarter" idx="10"/>
          </p:nvPr>
        </p:nvSpPr>
        <p:spPr/>
        <p:txBody>
          <a:bodyPr/>
          <a:lstStyle/>
          <a:p>
            <a:fld id="{11364B19-607B-B942-B14B-DB932692D378}" type="slidenum">
              <a:rPr lang="en-US" smtClean="0"/>
              <a:t>8</a:t>
            </a:fld>
            <a:endParaRPr lang="en-US"/>
          </a:p>
        </p:txBody>
      </p:sp>
    </p:spTree>
    <p:extLst>
      <p:ext uri="{BB962C8B-B14F-4D97-AF65-F5344CB8AC3E}">
        <p14:creationId xmlns:p14="http://schemas.microsoft.com/office/powerpoint/2010/main" val="201999342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11364B19-607B-B942-B14B-DB932692D378}" type="slidenum">
              <a:rPr lang="en-US" smtClean="0"/>
              <a:t>56</a:t>
            </a:fld>
            <a:endParaRPr lang="en-US"/>
          </a:p>
        </p:txBody>
      </p:sp>
    </p:spTree>
    <p:extLst>
      <p:ext uri="{BB962C8B-B14F-4D97-AF65-F5344CB8AC3E}">
        <p14:creationId xmlns:p14="http://schemas.microsoft.com/office/powerpoint/2010/main" val="21829800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11364B19-607B-B942-B14B-DB932692D378}" type="slidenum">
              <a:rPr lang="en-US" smtClean="0"/>
              <a:t>57</a:t>
            </a:fld>
            <a:endParaRPr lang="en-US"/>
          </a:p>
        </p:txBody>
      </p:sp>
    </p:spTree>
    <p:extLst>
      <p:ext uri="{BB962C8B-B14F-4D97-AF65-F5344CB8AC3E}">
        <p14:creationId xmlns:p14="http://schemas.microsoft.com/office/powerpoint/2010/main" val="184635488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11364B19-607B-B942-B14B-DB932692D378}" type="slidenum">
              <a:rPr lang="en-US" smtClean="0"/>
              <a:t>58</a:t>
            </a:fld>
            <a:endParaRPr lang="en-US"/>
          </a:p>
        </p:txBody>
      </p:sp>
    </p:spTree>
    <p:extLst>
      <p:ext uri="{BB962C8B-B14F-4D97-AF65-F5344CB8AC3E}">
        <p14:creationId xmlns:p14="http://schemas.microsoft.com/office/powerpoint/2010/main" val="33217714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11364B19-607B-B942-B14B-DB932692D378}" type="slidenum">
              <a:rPr lang="en-US" smtClean="0"/>
              <a:t>59</a:t>
            </a:fld>
            <a:endParaRPr lang="en-US"/>
          </a:p>
        </p:txBody>
      </p:sp>
    </p:spTree>
    <p:extLst>
      <p:ext uri="{BB962C8B-B14F-4D97-AF65-F5344CB8AC3E}">
        <p14:creationId xmlns:p14="http://schemas.microsoft.com/office/powerpoint/2010/main" val="198107965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11364B19-607B-B942-B14B-DB932692D378}" type="slidenum">
              <a:rPr lang="en-US" smtClean="0"/>
              <a:t>60</a:t>
            </a:fld>
            <a:endParaRPr lang="en-US"/>
          </a:p>
        </p:txBody>
      </p:sp>
    </p:spTree>
    <p:extLst>
      <p:ext uri="{BB962C8B-B14F-4D97-AF65-F5344CB8AC3E}">
        <p14:creationId xmlns:p14="http://schemas.microsoft.com/office/powerpoint/2010/main" val="289281082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11364B19-607B-B942-B14B-DB932692D378}" type="slidenum">
              <a:rPr lang="en-US" smtClean="0"/>
              <a:t>61</a:t>
            </a:fld>
            <a:endParaRPr lang="en-US"/>
          </a:p>
        </p:txBody>
      </p:sp>
    </p:spTree>
    <p:extLst>
      <p:ext uri="{BB962C8B-B14F-4D97-AF65-F5344CB8AC3E}">
        <p14:creationId xmlns:p14="http://schemas.microsoft.com/office/powerpoint/2010/main" val="321584780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11364B19-607B-B942-B14B-DB932692D378}" type="slidenum">
              <a:rPr lang="en-US" smtClean="0"/>
              <a:t>64</a:t>
            </a:fld>
            <a:endParaRPr lang="en-US"/>
          </a:p>
        </p:txBody>
      </p:sp>
    </p:spTree>
    <p:extLst>
      <p:ext uri="{BB962C8B-B14F-4D97-AF65-F5344CB8AC3E}">
        <p14:creationId xmlns:p14="http://schemas.microsoft.com/office/powerpoint/2010/main" val="28353732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Brainstorm with the class</a:t>
            </a:r>
          </a:p>
          <a:p>
            <a:endParaRPr lang="en-AU" dirty="0"/>
          </a:p>
          <a:p>
            <a:r>
              <a:rPr lang="en-AU" dirty="0"/>
              <a:t>Ideally, </a:t>
            </a:r>
            <a:r>
              <a:rPr lang="en-AU" b="1" dirty="0"/>
              <a:t>two to three weeks</a:t>
            </a:r>
            <a:r>
              <a:rPr lang="en-AU" dirty="0"/>
              <a:t> if possible</a:t>
            </a:r>
          </a:p>
          <a:p>
            <a:endParaRPr lang="en-AU" dirty="0"/>
          </a:p>
          <a:p>
            <a:r>
              <a:rPr lang="en-AU" dirty="0"/>
              <a:t>Things to consider:</a:t>
            </a:r>
          </a:p>
          <a:p>
            <a:pPr marL="171450" indent="-171450">
              <a:buFontTx/>
              <a:buChar char="-"/>
            </a:pPr>
            <a:r>
              <a:rPr lang="en-AU" dirty="0"/>
              <a:t>Complexity of the assignment</a:t>
            </a:r>
          </a:p>
          <a:p>
            <a:pPr marL="171450" indent="-171450">
              <a:buFontTx/>
              <a:buChar char="-"/>
            </a:pPr>
            <a:r>
              <a:rPr lang="en-AU" dirty="0"/>
              <a:t>Other assignments</a:t>
            </a:r>
          </a:p>
          <a:p>
            <a:pPr marL="171450" indent="-171450">
              <a:buFontTx/>
              <a:buChar char="-"/>
            </a:pPr>
            <a:r>
              <a:rPr lang="en-AU" dirty="0"/>
              <a:t>Life</a:t>
            </a:r>
          </a:p>
          <a:p>
            <a:pPr marL="171450" indent="-171450">
              <a:buFontTx/>
              <a:buChar char="-"/>
            </a:pPr>
            <a:r>
              <a:rPr lang="en-AU" dirty="0"/>
              <a:t>Different working/reading/writing speeds of different people</a:t>
            </a:r>
          </a:p>
        </p:txBody>
      </p:sp>
      <p:sp>
        <p:nvSpPr>
          <p:cNvPr id="4" name="Slide Number Placeholder 3"/>
          <p:cNvSpPr>
            <a:spLocks noGrp="1"/>
          </p:cNvSpPr>
          <p:nvPr>
            <p:ph type="sldNum" sz="quarter" idx="5"/>
          </p:nvPr>
        </p:nvSpPr>
        <p:spPr/>
        <p:txBody>
          <a:bodyPr/>
          <a:lstStyle/>
          <a:p>
            <a:fld id="{11364B19-607B-B942-B14B-DB932692D378}" type="slidenum">
              <a:rPr lang="en-US" smtClean="0"/>
              <a:t>10</a:t>
            </a:fld>
            <a:endParaRPr lang="en-US"/>
          </a:p>
        </p:txBody>
      </p:sp>
    </p:spTree>
    <p:extLst>
      <p:ext uri="{BB962C8B-B14F-4D97-AF65-F5344CB8AC3E}">
        <p14:creationId xmlns:p14="http://schemas.microsoft.com/office/powerpoint/2010/main" val="42765656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1364B19-607B-B942-B14B-DB932692D378}" type="slidenum">
              <a:rPr lang="en-US" smtClean="0"/>
              <a:t>11</a:t>
            </a:fld>
            <a:endParaRPr lang="en-US"/>
          </a:p>
        </p:txBody>
      </p:sp>
    </p:spTree>
    <p:extLst>
      <p:ext uri="{BB962C8B-B14F-4D97-AF65-F5344CB8AC3E}">
        <p14:creationId xmlns:p14="http://schemas.microsoft.com/office/powerpoint/2010/main" val="32087643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The timing here is a very general estimation! </a:t>
            </a:r>
          </a:p>
          <a:p>
            <a:endParaRPr lang="en-AU" dirty="0"/>
          </a:p>
          <a:p>
            <a:r>
              <a:rPr lang="en-AU" dirty="0"/>
              <a:t>Very often you should already have notes from your classes and readings that can be used in your assignments, therefore the time required for the middle phase can vary considerably.  </a:t>
            </a:r>
          </a:p>
          <a:p>
            <a:endParaRPr lang="en-AU" dirty="0"/>
          </a:p>
          <a:p>
            <a:r>
              <a:rPr lang="en-AU" dirty="0"/>
              <a:t>Another important point to factor in is procrastination time or disruption time; essentially, any unexpected or expected disruptions to your process. </a:t>
            </a:r>
          </a:p>
          <a:p>
            <a:endParaRPr lang="en-AU" dirty="0"/>
          </a:p>
          <a:p>
            <a:r>
              <a:rPr lang="en-AU" dirty="0"/>
              <a:t>If you are aiming for extra credit, always try to include sources outside your reading lists UNLESS you have been specifically told not to</a:t>
            </a:r>
          </a:p>
        </p:txBody>
      </p:sp>
      <p:sp>
        <p:nvSpPr>
          <p:cNvPr id="4" name="Slide Number Placeholder 3"/>
          <p:cNvSpPr>
            <a:spLocks noGrp="1"/>
          </p:cNvSpPr>
          <p:nvPr>
            <p:ph type="sldNum" sz="quarter" idx="5"/>
          </p:nvPr>
        </p:nvSpPr>
        <p:spPr/>
        <p:txBody>
          <a:bodyPr/>
          <a:lstStyle/>
          <a:p>
            <a:fld id="{11364B19-607B-B942-B14B-DB932692D378}" type="slidenum">
              <a:rPr lang="en-US" smtClean="0"/>
              <a:t>12</a:t>
            </a:fld>
            <a:endParaRPr lang="en-US"/>
          </a:p>
        </p:txBody>
      </p:sp>
    </p:spTree>
    <p:extLst>
      <p:ext uri="{BB962C8B-B14F-4D97-AF65-F5344CB8AC3E}">
        <p14:creationId xmlns:p14="http://schemas.microsoft.com/office/powerpoint/2010/main" val="1071927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You may wish to remind students that this stage is a good time to ask for a consultation in advance</a:t>
            </a:r>
          </a:p>
        </p:txBody>
      </p:sp>
      <p:sp>
        <p:nvSpPr>
          <p:cNvPr id="4" name="Slide Number Placeholder 3"/>
          <p:cNvSpPr>
            <a:spLocks noGrp="1"/>
          </p:cNvSpPr>
          <p:nvPr>
            <p:ph type="sldNum" sz="quarter" idx="5"/>
          </p:nvPr>
        </p:nvSpPr>
        <p:spPr/>
        <p:txBody>
          <a:bodyPr/>
          <a:lstStyle/>
          <a:p>
            <a:fld id="{11364B19-607B-B942-B14B-DB932692D378}" type="slidenum">
              <a:rPr lang="en-US" smtClean="0"/>
              <a:t>13</a:t>
            </a:fld>
            <a:endParaRPr lang="en-US"/>
          </a:p>
        </p:txBody>
      </p:sp>
    </p:spTree>
    <p:extLst>
      <p:ext uri="{BB962C8B-B14F-4D97-AF65-F5344CB8AC3E}">
        <p14:creationId xmlns:p14="http://schemas.microsoft.com/office/powerpoint/2010/main" val="7610300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11364B19-607B-B942-B14B-DB932692D378}" type="slidenum">
              <a:rPr lang="en-US" smtClean="0"/>
              <a:t>17</a:t>
            </a:fld>
            <a:endParaRPr lang="en-US"/>
          </a:p>
        </p:txBody>
      </p:sp>
    </p:spTree>
    <p:extLst>
      <p:ext uri="{BB962C8B-B14F-4D97-AF65-F5344CB8AC3E}">
        <p14:creationId xmlns:p14="http://schemas.microsoft.com/office/powerpoint/2010/main" val="23649427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jpe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1.xml"/><Relationship Id="rId4" Type="http://schemas.openxmlformats.org/officeDocument/2006/relationships/image" Target="../media/image15.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1">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27854" y="2684346"/>
            <a:ext cx="7574314" cy="1201854"/>
          </a:xfrm>
        </p:spPr>
        <p:txBody>
          <a:bodyPr anchor="t">
            <a:noAutofit/>
          </a:bodyPr>
          <a:lstStyle>
            <a:lvl1pPr algn="l">
              <a:defRPr lang="en-AU" sz="3400" smtClean="0">
                <a:solidFill>
                  <a:schemeClr val="bg1"/>
                </a:solidFill>
                <a:effectLst/>
                <a:latin typeface="Arial" panose="020B0604020202020204" pitchFamily="34" charset="0"/>
                <a:cs typeface="Arial" panose="020B0604020202020204" pitchFamily="34" charset="0"/>
              </a:defRPr>
            </a:lvl1pPr>
          </a:lstStyle>
          <a:p>
            <a:r>
              <a:rPr lang="en-US"/>
              <a:t>Title Heading</a:t>
            </a:r>
            <a:endParaRPr lang="en-AU">
              <a:solidFill>
                <a:srgbClr val="FFFFFF"/>
              </a:solidFill>
              <a:effectLst/>
              <a:latin typeface="Helvetica" pitchFamily="2" charset="0"/>
            </a:endParaRPr>
          </a:p>
        </p:txBody>
      </p:sp>
      <p:sp>
        <p:nvSpPr>
          <p:cNvPr id="3" name="Subtitle 2"/>
          <p:cNvSpPr>
            <a:spLocks noGrp="1"/>
          </p:cNvSpPr>
          <p:nvPr>
            <p:ph type="subTitle" idx="1" hasCustomPrompt="1"/>
          </p:nvPr>
        </p:nvSpPr>
        <p:spPr>
          <a:xfrm>
            <a:off x="627854" y="3904488"/>
            <a:ext cx="7574314" cy="1483672"/>
          </a:xfrm>
        </p:spPr>
        <p:txBody>
          <a:bodyPr>
            <a:noAutofit/>
          </a:bodyPr>
          <a:lstStyle>
            <a:lvl1pPr marL="0" indent="0" algn="l">
              <a:lnSpc>
                <a:spcPts val="2050"/>
              </a:lnSpc>
              <a:spcBef>
                <a:spcPts val="0"/>
              </a:spcBef>
              <a:buNone/>
              <a:defRPr lang="en-AU" sz="1600" smtClean="0">
                <a:solidFill>
                  <a:schemeClr val="bg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Edit Master text styles</a:t>
            </a:r>
          </a:p>
        </p:txBody>
      </p:sp>
      <p:pic>
        <p:nvPicPr>
          <p:cNvPr id="10" name="Picture 9">
            <a:extLst>
              <a:ext uri="{FF2B5EF4-FFF2-40B4-BE49-F238E27FC236}">
                <a16:creationId xmlns:a16="http://schemas.microsoft.com/office/drawing/2014/main" id="{E573A36A-F66D-5949-851B-B40DF1CFFD20}"/>
              </a:ext>
            </a:extLst>
          </p:cNvPr>
          <p:cNvPicPr>
            <a:picLocks noChangeAspect="1"/>
          </p:cNvPicPr>
          <p:nvPr userDrawn="1"/>
        </p:nvPicPr>
        <p:blipFill>
          <a:blip r:embed="rId2"/>
          <a:stretch>
            <a:fillRect/>
          </a:stretch>
        </p:blipFill>
        <p:spPr>
          <a:xfrm>
            <a:off x="717794" y="719529"/>
            <a:ext cx="1013045" cy="431083"/>
          </a:xfrm>
          <a:prstGeom prst="rect">
            <a:avLst/>
          </a:prstGeom>
        </p:spPr>
      </p:pic>
      <p:pic>
        <p:nvPicPr>
          <p:cNvPr id="7" name="Picture 6">
            <a:extLst>
              <a:ext uri="{FF2B5EF4-FFF2-40B4-BE49-F238E27FC236}">
                <a16:creationId xmlns:a16="http://schemas.microsoft.com/office/drawing/2014/main" id="{1739CB7F-C500-664A-85BC-40E980796747}"/>
              </a:ext>
            </a:extLst>
          </p:cNvPr>
          <p:cNvPicPr>
            <a:picLocks noChangeAspect="1"/>
          </p:cNvPicPr>
          <p:nvPr userDrawn="1"/>
        </p:nvPicPr>
        <p:blipFill rotWithShape="1">
          <a:blip r:embed="rId3"/>
          <a:srcRect t="1441"/>
          <a:stretch/>
        </p:blipFill>
        <p:spPr>
          <a:xfrm>
            <a:off x="6367137" y="-1"/>
            <a:ext cx="5824863" cy="6759147"/>
          </a:xfrm>
          <a:prstGeom prst="rect">
            <a:avLst/>
          </a:prstGeom>
        </p:spPr>
      </p:pic>
      <p:sp>
        <p:nvSpPr>
          <p:cNvPr id="8" name="TextBox 7">
            <a:extLst>
              <a:ext uri="{FF2B5EF4-FFF2-40B4-BE49-F238E27FC236}">
                <a16:creationId xmlns:a16="http://schemas.microsoft.com/office/drawing/2014/main" id="{694D4A17-CCAE-BD4B-887F-A1DBBA9FD3FB}"/>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a:solidFill>
                  <a:schemeClr val="bg1"/>
                </a:solidFill>
              </a:rPr>
              <a:t>UTS CRICOS 00099F</a:t>
            </a:r>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ver 10">
    <p:bg>
      <p:bgPr>
        <a:solidFill>
          <a:schemeClr val="accent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9A7EFA2-B1FD-1E43-9276-0F55A5EC671A}"/>
              </a:ext>
            </a:extLst>
          </p:cNvPr>
          <p:cNvPicPr>
            <a:picLocks noChangeAspect="1"/>
          </p:cNvPicPr>
          <p:nvPr userDrawn="1"/>
        </p:nvPicPr>
        <p:blipFill rotWithShape="1">
          <a:blip r:embed="rId2"/>
          <a:srcRect l="51689"/>
          <a:stretch/>
        </p:blipFill>
        <p:spPr>
          <a:xfrm>
            <a:off x="6301946" y="0"/>
            <a:ext cx="5890054" cy="6858000"/>
          </a:xfrm>
          <a:prstGeom prst="rect">
            <a:avLst/>
          </a:prstGeom>
        </p:spPr>
      </p:pic>
      <p:sp>
        <p:nvSpPr>
          <p:cNvPr id="2" name="Title 1"/>
          <p:cNvSpPr>
            <a:spLocks noGrp="1"/>
          </p:cNvSpPr>
          <p:nvPr>
            <p:ph type="ctrTitle" hasCustomPrompt="1"/>
          </p:nvPr>
        </p:nvSpPr>
        <p:spPr>
          <a:xfrm>
            <a:off x="627854" y="2684346"/>
            <a:ext cx="7574314" cy="1201854"/>
          </a:xfrm>
        </p:spPr>
        <p:txBody>
          <a:bodyPr anchor="t">
            <a:noAutofit/>
          </a:bodyPr>
          <a:lstStyle>
            <a:lvl1pPr algn="l">
              <a:defRPr lang="en-AU" sz="3400" smtClean="0">
                <a:solidFill>
                  <a:schemeClr val="bg1"/>
                </a:solidFill>
                <a:effectLst/>
                <a:latin typeface="Arial" panose="020B0604020202020204" pitchFamily="34" charset="0"/>
                <a:cs typeface="Arial" panose="020B0604020202020204" pitchFamily="34" charset="0"/>
              </a:defRPr>
            </a:lvl1pPr>
          </a:lstStyle>
          <a:p>
            <a:r>
              <a:rPr lang="en-US"/>
              <a:t>Title Heading</a:t>
            </a:r>
            <a:endParaRPr lang="en-AU">
              <a:solidFill>
                <a:srgbClr val="FFFFFF"/>
              </a:solidFill>
              <a:effectLst/>
              <a:latin typeface="Helvetica" pitchFamily="2" charset="0"/>
            </a:endParaRPr>
          </a:p>
        </p:txBody>
      </p:sp>
      <p:sp>
        <p:nvSpPr>
          <p:cNvPr id="3" name="Subtitle 2"/>
          <p:cNvSpPr>
            <a:spLocks noGrp="1"/>
          </p:cNvSpPr>
          <p:nvPr>
            <p:ph type="subTitle" idx="1" hasCustomPrompt="1"/>
          </p:nvPr>
        </p:nvSpPr>
        <p:spPr>
          <a:xfrm>
            <a:off x="627854" y="3904488"/>
            <a:ext cx="7574314" cy="1483672"/>
          </a:xfrm>
        </p:spPr>
        <p:txBody>
          <a:bodyPr>
            <a:noAutofit/>
          </a:bodyPr>
          <a:lstStyle>
            <a:lvl1pPr marL="0" indent="0" algn="l">
              <a:lnSpc>
                <a:spcPts val="2050"/>
              </a:lnSpc>
              <a:spcBef>
                <a:spcPts val="0"/>
              </a:spcBef>
              <a:buNone/>
              <a:defRPr lang="en-AU" sz="1600" smtClean="0">
                <a:solidFill>
                  <a:schemeClr val="bg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Edit Master text styles</a:t>
            </a:r>
          </a:p>
        </p:txBody>
      </p:sp>
      <p:pic>
        <p:nvPicPr>
          <p:cNvPr id="6" name="Picture 5">
            <a:extLst>
              <a:ext uri="{FF2B5EF4-FFF2-40B4-BE49-F238E27FC236}">
                <a16:creationId xmlns:a16="http://schemas.microsoft.com/office/drawing/2014/main" id="{C2D4AE9F-74AC-D04B-90B5-A6807CBD85C4}"/>
              </a:ext>
            </a:extLst>
          </p:cNvPr>
          <p:cNvPicPr>
            <a:picLocks noChangeAspect="1"/>
          </p:cNvPicPr>
          <p:nvPr userDrawn="1"/>
        </p:nvPicPr>
        <p:blipFill>
          <a:blip r:embed="rId3"/>
          <a:stretch>
            <a:fillRect/>
          </a:stretch>
        </p:blipFill>
        <p:spPr>
          <a:xfrm>
            <a:off x="693876" y="707332"/>
            <a:ext cx="748146" cy="709155"/>
          </a:xfrm>
          <a:prstGeom prst="rect">
            <a:avLst/>
          </a:prstGeom>
        </p:spPr>
      </p:pic>
      <p:sp>
        <p:nvSpPr>
          <p:cNvPr id="7" name="TextBox 6">
            <a:extLst>
              <a:ext uri="{FF2B5EF4-FFF2-40B4-BE49-F238E27FC236}">
                <a16:creationId xmlns:a16="http://schemas.microsoft.com/office/drawing/2014/main" id="{40A88856-F89C-EF4E-B6A8-ABF16041A3D2}"/>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a:solidFill>
                  <a:schemeClr val="bg1"/>
                </a:solidFill>
              </a:rPr>
              <a:t>UTS CRICOS 00099F</a:t>
            </a:r>
          </a:p>
        </p:txBody>
      </p:sp>
    </p:spTree>
    <p:extLst>
      <p:ext uri="{BB962C8B-B14F-4D97-AF65-F5344CB8AC3E}">
        <p14:creationId xmlns:p14="http://schemas.microsoft.com/office/powerpoint/2010/main" val="2611426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ver 11">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1856B1C-BE9C-3E40-80C8-A011A3C8E1BE}"/>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3464588" y="1933263"/>
            <a:ext cx="7007979" cy="1220142"/>
          </a:xfrm>
        </p:spPr>
        <p:txBody>
          <a:bodyPr anchor="t"/>
          <a:lstStyle>
            <a:lvl1pPr>
              <a:defRPr sz="3400">
                <a:solidFill>
                  <a:schemeClr val="bg1"/>
                </a:solidFill>
              </a:defRPr>
            </a:lvl1pPr>
          </a:lstStyle>
          <a:p>
            <a:r>
              <a:rPr lang="en-US"/>
              <a:t>Title 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p:nvPr>
        </p:nvSpPr>
        <p:spPr>
          <a:xfrm>
            <a:off x="3464588" y="3153403"/>
            <a:ext cx="7007979" cy="2185163"/>
          </a:xfrm>
        </p:spPr>
        <p:txBody>
          <a:bodyPr/>
          <a:lstStyle>
            <a:lvl1pPr marL="0" indent="0">
              <a:lnSpc>
                <a:spcPts val="2050"/>
              </a:lnSpc>
              <a:spcBef>
                <a:spcPts val="0"/>
              </a:spcBef>
              <a:buNone/>
              <a:defRPr lang="en-AU" sz="1600" smtClean="0">
                <a:solidFill>
                  <a:schemeClr val="bg1"/>
                </a:solidFill>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8" name="Picture 7">
            <a:extLst>
              <a:ext uri="{FF2B5EF4-FFF2-40B4-BE49-F238E27FC236}">
                <a16:creationId xmlns:a16="http://schemas.microsoft.com/office/drawing/2014/main" id="{4E3F4ABF-2D84-7949-9C75-93BB27248487}"/>
              </a:ext>
            </a:extLst>
          </p:cNvPr>
          <p:cNvPicPr>
            <a:picLocks noChangeAspect="1"/>
          </p:cNvPicPr>
          <p:nvPr userDrawn="1"/>
        </p:nvPicPr>
        <p:blipFill>
          <a:blip r:embed="rId3"/>
          <a:stretch>
            <a:fillRect/>
          </a:stretch>
        </p:blipFill>
        <p:spPr>
          <a:xfrm>
            <a:off x="693876" y="5449014"/>
            <a:ext cx="748146" cy="709155"/>
          </a:xfrm>
          <a:prstGeom prst="rect">
            <a:avLst/>
          </a:prstGeom>
        </p:spPr>
      </p:pic>
      <p:sp>
        <p:nvSpPr>
          <p:cNvPr id="6" name="TextBox 5">
            <a:extLst>
              <a:ext uri="{FF2B5EF4-FFF2-40B4-BE49-F238E27FC236}">
                <a16:creationId xmlns:a16="http://schemas.microsoft.com/office/drawing/2014/main" id="{5B12A80C-D730-564E-BB04-3FCA28CD2AE0}"/>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a:solidFill>
                  <a:schemeClr val="tx1">
                    <a:lumMod val="95000"/>
                    <a:lumOff val="5000"/>
                  </a:schemeClr>
                </a:solidFill>
              </a:rPr>
              <a:t>UTS CRICOS 00099F</a:t>
            </a:r>
          </a:p>
        </p:txBody>
      </p:sp>
    </p:spTree>
    <p:extLst>
      <p:ext uri="{BB962C8B-B14F-4D97-AF65-F5344CB8AC3E}">
        <p14:creationId xmlns:p14="http://schemas.microsoft.com/office/powerpoint/2010/main" val="533610802"/>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ver 12">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164A8C5-B98A-DD4E-960D-F3D3761EC0E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5990971" y="2329189"/>
            <a:ext cx="5957189" cy="1220142"/>
          </a:xfrm>
        </p:spPr>
        <p:txBody>
          <a:bodyPr anchor="t"/>
          <a:lstStyle>
            <a:lvl1pPr>
              <a:defRPr sz="3400">
                <a:solidFill>
                  <a:schemeClr val="bg1"/>
                </a:solidFill>
              </a:defRPr>
            </a:lvl1pPr>
          </a:lstStyle>
          <a:p>
            <a:r>
              <a:rPr lang="en-US"/>
              <a:t>Title 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p:nvPr>
        </p:nvSpPr>
        <p:spPr>
          <a:xfrm>
            <a:off x="5990971" y="3549329"/>
            <a:ext cx="5957189" cy="2185163"/>
          </a:xfrm>
        </p:spPr>
        <p:txBody>
          <a:bodyPr/>
          <a:lstStyle>
            <a:lvl1pPr marL="0" indent="0">
              <a:lnSpc>
                <a:spcPts val="2050"/>
              </a:lnSpc>
              <a:spcBef>
                <a:spcPts val="0"/>
              </a:spcBef>
              <a:buNone/>
              <a:defRPr lang="en-AU" sz="1600" smtClean="0">
                <a:solidFill>
                  <a:schemeClr val="bg1"/>
                </a:solidFill>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8" name="Picture 7">
            <a:extLst>
              <a:ext uri="{FF2B5EF4-FFF2-40B4-BE49-F238E27FC236}">
                <a16:creationId xmlns:a16="http://schemas.microsoft.com/office/drawing/2014/main" id="{4E3F4ABF-2D84-7949-9C75-93BB27248487}"/>
              </a:ext>
            </a:extLst>
          </p:cNvPr>
          <p:cNvPicPr>
            <a:picLocks noChangeAspect="1"/>
          </p:cNvPicPr>
          <p:nvPr userDrawn="1"/>
        </p:nvPicPr>
        <p:blipFill>
          <a:blip r:embed="rId3"/>
          <a:stretch>
            <a:fillRect/>
          </a:stretch>
        </p:blipFill>
        <p:spPr>
          <a:xfrm>
            <a:off x="693876" y="5449014"/>
            <a:ext cx="748146" cy="709155"/>
          </a:xfrm>
          <a:prstGeom prst="rect">
            <a:avLst/>
          </a:prstGeom>
        </p:spPr>
      </p:pic>
      <p:sp>
        <p:nvSpPr>
          <p:cNvPr id="7" name="TextBox 6">
            <a:extLst>
              <a:ext uri="{FF2B5EF4-FFF2-40B4-BE49-F238E27FC236}">
                <a16:creationId xmlns:a16="http://schemas.microsoft.com/office/drawing/2014/main" id="{C2431573-003B-1248-BFDD-83146ACD9FF8}"/>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a:solidFill>
                  <a:schemeClr val="bg1"/>
                </a:solidFill>
              </a:rPr>
              <a:t>UTS CRICOS 00099F</a:t>
            </a:r>
          </a:p>
        </p:txBody>
      </p:sp>
    </p:spTree>
    <p:extLst>
      <p:ext uri="{BB962C8B-B14F-4D97-AF65-F5344CB8AC3E}">
        <p14:creationId xmlns:p14="http://schemas.microsoft.com/office/powerpoint/2010/main" val="1278147330"/>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ver 13">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A92481E-4CF5-CA4B-AB81-3F8A7DE984BC}"/>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F9E2E7B1-2CAA-0442-BF33-993CA9D00FE0}"/>
              </a:ext>
            </a:extLst>
          </p:cNvPr>
          <p:cNvPicPr>
            <a:picLocks noChangeAspect="1"/>
          </p:cNvPicPr>
          <p:nvPr userDrawn="1"/>
        </p:nvPicPr>
        <p:blipFill>
          <a:blip r:embed="rId3"/>
          <a:stretch>
            <a:fillRect/>
          </a:stretch>
        </p:blipFill>
        <p:spPr>
          <a:xfrm>
            <a:off x="693876" y="707332"/>
            <a:ext cx="748146" cy="709155"/>
          </a:xfrm>
          <a:prstGeom prst="rect">
            <a:avLst/>
          </a:prstGeom>
        </p:spPr>
      </p:pic>
      <p:sp>
        <p:nvSpPr>
          <p:cNvPr id="2" name="Title 1"/>
          <p:cNvSpPr>
            <a:spLocks noGrp="1"/>
          </p:cNvSpPr>
          <p:nvPr>
            <p:ph type="ctrTitle" hasCustomPrompt="1"/>
          </p:nvPr>
        </p:nvSpPr>
        <p:spPr>
          <a:xfrm>
            <a:off x="2235061" y="2276354"/>
            <a:ext cx="7318942" cy="1201854"/>
          </a:xfrm>
        </p:spPr>
        <p:txBody>
          <a:bodyPr anchor="t">
            <a:noAutofit/>
          </a:bodyPr>
          <a:lstStyle>
            <a:lvl1pPr algn="l">
              <a:defRPr lang="en-AU" sz="3400" smtClean="0">
                <a:solidFill>
                  <a:schemeClr val="tx1"/>
                </a:solidFill>
                <a:effectLst/>
                <a:latin typeface="Arial" panose="020B0604020202020204" pitchFamily="34" charset="0"/>
                <a:cs typeface="Arial" panose="020B0604020202020204" pitchFamily="34" charset="0"/>
              </a:defRPr>
            </a:lvl1pPr>
          </a:lstStyle>
          <a:p>
            <a:r>
              <a:rPr lang="en-US"/>
              <a:t>Title Heading</a:t>
            </a:r>
            <a:endParaRPr lang="en-AU">
              <a:solidFill>
                <a:srgbClr val="FFFFFF"/>
              </a:solidFill>
              <a:effectLst/>
              <a:latin typeface="Helvetica" pitchFamily="2" charset="0"/>
            </a:endParaRPr>
          </a:p>
        </p:txBody>
      </p:sp>
      <p:sp>
        <p:nvSpPr>
          <p:cNvPr id="3" name="Subtitle 2"/>
          <p:cNvSpPr>
            <a:spLocks noGrp="1"/>
          </p:cNvSpPr>
          <p:nvPr>
            <p:ph type="subTitle" idx="1" hasCustomPrompt="1"/>
          </p:nvPr>
        </p:nvSpPr>
        <p:spPr>
          <a:xfrm>
            <a:off x="2235061" y="3496496"/>
            <a:ext cx="7318942" cy="1483672"/>
          </a:xfrm>
        </p:spPr>
        <p:txBody>
          <a:bodyPr>
            <a:noAutofit/>
          </a:bodyPr>
          <a:lstStyle>
            <a:lvl1pPr marL="0" indent="0" algn="l">
              <a:lnSpc>
                <a:spcPts val="2050"/>
              </a:lnSpc>
              <a:spcBef>
                <a:spcPts val="0"/>
              </a:spcBef>
              <a:buNone/>
              <a:defRPr lang="en-AU" sz="1600" smtClean="0">
                <a:solidFill>
                  <a:schemeClr val="tx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Edit Master text styles</a:t>
            </a:r>
          </a:p>
        </p:txBody>
      </p:sp>
      <p:sp>
        <p:nvSpPr>
          <p:cNvPr id="6" name="TextBox 5">
            <a:extLst>
              <a:ext uri="{FF2B5EF4-FFF2-40B4-BE49-F238E27FC236}">
                <a16:creationId xmlns:a16="http://schemas.microsoft.com/office/drawing/2014/main" id="{2AF67CAC-88DC-A347-B609-48E8C5032870}"/>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a:solidFill>
                  <a:schemeClr val="tx1"/>
                </a:solidFill>
              </a:rPr>
              <a:t>UTS CRICOS 00099F</a:t>
            </a:r>
          </a:p>
        </p:txBody>
      </p:sp>
    </p:spTree>
    <p:extLst>
      <p:ext uri="{BB962C8B-B14F-4D97-AF65-F5344CB8AC3E}">
        <p14:creationId xmlns:p14="http://schemas.microsoft.com/office/powerpoint/2010/main" val="53588104"/>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ver 14">
    <p:bg>
      <p:bgPr>
        <a:solidFill>
          <a:schemeClr val="accent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EDA576C-E09E-DA46-9E41-2C17B83D599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ctrTitle" hasCustomPrompt="1"/>
          </p:nvPr>
        </p:nvSpPr>
        <p:spPr>
          <a:xfrm>
            <a:off x="627854" y="2684346"/>
            <a:ext cx="7574314" cy="1201854"/>
          </a:xfrm>
        </p:spPr>
        <p:txBody>
          <a:bodyPr anchor="t">
            <a:noAutofit/>
          </a:bodyPr>
          <a:lstStyle>
            <a:lvl1pPr algn="l">
              <a:defRPr lang="en-AU" sz="3400" smtClean="0">
                <a:solidFill>
                  <a:schemeClr val="bg1"/>
                </a:solidFill>
                <a:effectLst/>
                <a:latin typeface="Arial" panose="020B0604020202020204" pitchFamily="34" charset="0"/>
                <a:cs typeface="Arial" panose="020B0604020202020204" pitchFamily="34" charset="0"/>
              </a:defRPr>
            </a:lvl1pPr>
          </a:lstStyle>
          <a:p>
            <a:r>
              <a:rPr lang="en-US"/>
              <a:t>Title Heading</a:t>
            </a:r>
            <a:endParaRPr lang="en-AU">
              <a:solidFill>
                <a:srgbClr val="FFFFFF"/>
              </a:solidFill>
              <a:effectLst/>
              <a:latin typeface="Helvetica" pitchFamily="2" charset="0"/>
            </a:endParaRPr>
          </a:p>
        </p:txBody>
      </p:sp>
      <p:sp>
        <p:nvSpPr>
          <p:cNvPr id="3" name="Subtitle 2"/>
          <p:cNvSpPr>
            <a:spLocks noGrp="1"/>
          </p:cNvSpPr>
          <p:nvPr>
            <p:ph type="subTitle" idx="1" hasCustomPrompt="1"/>
          </p:nvPr>
        </p:nvSpPr>
        <p:spPr>
          <a:xfrm>
            <a:off x="627854" y="3904488"/>
            <a:ext cx="7574314" cy="1483672"/>
          </a:xfrm>
        </p:spPr>
        <p:txBody>
          <a:bodyPr>
            <a:noAutofit/>
          </a:bodyPr>
          <a:lstStyle>
            <a:lvl1pPr marL="0" indent="0" algn="l">
              <a:lnSpc>
                <a:spcPts val="2050"/>
              </a:lnSpc>
              <a:spcBef>
                <a:spcPts val="0"/>
              </a:spcBef>
              <a:buNone/>
              <a:defRPr lang="en-AU" sz="1600" smtClean="0">
                <a:solidFill>
                  <a:schemeClr val="bg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Edit Master text styles</a:t>
            </a:r>
          </a:p>
        </p:txBody>
      </p:sp>
      <p:pic>
        <p:nvPicPr>
          <p:cNvPr id="6" name="Picture 5">
            <a:extLst>
              <a:ext uri="{FF2B5EF4-FFF2-40B4-BE49-F238E27FC236}">
                <a16:creationId xmlns:a16="http://schemas.microsoft.com/office/drawing/2014/main" id="{C2D4AE9F-74AC-D04B-90B5-A6807CBD85C4}"/>
              </a:ext>
            </a:extLst>
          </p:cNvPr>
          <p:cNvPicPr>
            <a:picLocks noChangeAspect="1"/>
          </p:cNvPicPr>
          <p:nvPr userDrawn="1"/>
        </p:nvPicPr>
        <p:blipFill>
          <a:blip r:embed="rId3"/>
          <a:stretch>
            <a:fillRect/>
          </a:stretch>
        </p:blipFill>
        <p:spPr>
          <a:xfrm>
            <a:off x="693876" y="707332"/>
            <a:ext cx="748146" cy="709155"/>
          </a:xfrm>
          <a:prstGeom prst="rect">
            <a:avLst/>
          </a:prstGeom>
        </p:spPr>
      </p:pic>
      <p:sp>
        <p:nvSpPr>
          <p:cNvPr id="8" name="TextBox 7">
            <a:extLst>
              <a:ext uri="{FF2B5EF4-FFF2-40B4-BE49-F238E27FC236}">
                <a16:creationId xmlns:a16="http://schemas.microsoft.com/office/drawing/2014/main" id="{527EBCE9-73DA-4849-863C-4D208F8DA70E}"/>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a:solidFill>
                  <a:schemeClr val="bg1"/>
                </a:solidFill>
              </a:rPr>
              <a:t>UTS CRICOS 00099F</a:t>
            </a:r>
          </a:p>
        </p:txBody>
      </p:sp>
    </p:spTree>
    <p:extLst>
      <p:ext uri="{BB962C8B-B14F-4D97-AF65-F5344CB8AC3E}">
        <p14:creationId xmlns:p14="http://schemas.microsoft.com/office/powerpoint/2010/main" val="32446650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ver 15">
    <p:bg>
      <p:bgPr>
        <a:solidFill>
          <a:schemeClr val="tx2"/>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7528CDE-FE80-924C-8060-9D82A8CC3229}"/>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8" name="Round Same Side Corner Rectangle 7">
            <a:extLst>
              <a:ext uri="{FF2B5EF4-FFF2-40B4-BE49-F238E27FC236}">
                <a16:creationId xmlns:a16="http://schemas.microsoft.com/office/drawing/2014/main" id="{41DFA51C-E3F7-3042-8CC9-2BA7335B534A}"/>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627854" y="855546"/>
            <a:ext cx="7574314" cy="1218351"/>
          </a:xfrm>
        </p:spPr>
        <p:txBody>
          <a:bodyPr anchor="t">
            <a:noAutofit/>
          </a:bodyPr>
          <a:lstStyle>
            <a:lvl1pPr algn="l">
              <a:defRPr lang="en-AU" sz="3400" smtClean="0">
                <a:solidFill>
                  <a:schemeClr val="bg1"/>
                </a:solidFill>
                <a:effectLst/>
              </a:defRPr>
            </a:lvl1pPr>
          </a:lstStyle>
          <a:p>
            <a:r>
              <a:rPr lang="en-US"/>
              <a:t>Title Heading</a:t>
            </a:r>
            <a:endParaRPr lang="en-AU">
              <a:solidFill>
                <a:srgbClr val="FFFFFF"/>
              </a:solidFill>
              <a:effectLst/>
              <a:latin typeface="Helvetica" pitchFamily="2" charset="0"/>
            </a:endParaRPr>
          </a:p>
        </p:txBody>
      </p:sp>
      <p:sp>
        <p:nvSpPr>
          <p:cNvPr id="3" name="Subtitle 2"/>
          <p:cNvSpPr>
            <a:spLocks noGrp="1"/>
          </p:cNvSpPr>
          <p:nvPr>
            <p:ph type="subTitle" idx="1"/>
          </p:nvPr>
        </p:nvSpPr>
        <p:spPr>
          <a:xfrm>
            <a:off x="627854" y="2075688"/>
            <a:ext cx="7574314" cy="1483672"/>
          </a:xfrm>
        </p:spPr>
        <p:txBody>
          <a:bodyPr>
            <a:noAutofit/>
          </a:bodyPr>
          <a:lstStyle>
            <a:lvl1pPr marL="0" indent="0" algn="l">
              <a:lnSpc>
                <a:spcPts val="2050"/>
              </a:lnSpc>
              <a:spcBef>
                <a:spcPts val="0"/>
              </a:spcBef>
              <a:buNone/>
              <a:defRPr lang="en-AU" sz="1600" smtClean="0">
                <a:solidFill>
                  <a:schemeClr val="bg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solidFill>
                <a:srgbClr val="FFFFFF"/>
              </a:solidFill>
              <a:effectLst/>
              <a:latin typeface="Helvetica" pitchFamily="2" charset="0"/>
            </a:endParaRPr>
          </a:p>
        </p:txBody>
      </p:sp>
      <p:pic>
        <p:nvPicPr>
          <p:cNvPr id="11" name="Picture 10">
            <a:extLst>
              <a:ext uri="{FF2B5EF4-FFF2-40B4-BE49-F238E27FC236}">
                <a16:creationId xmlns:a16="http://schemas.microsoft.com/office/drawing/2014/main" id="{766798C6-69F7-6245-B3D0-596916941027}"/>
              </a:ext>
            </a:extLst>
          </p:cNvPr>
          <p:cNvPicPr>
            <a:picLocks noChangeAspect="1"/>
          </p:cNvPicPr>
          <p:nvPr userDrawn="1"/>
        </p:nvPicPr>
        <p:blipFill>
          <a:blip r:embed="rId3"/>
          <a:stretch>
            <a:fillRect/>
          </a:stretch>
        </p:blipFill>
        <p:spPr>
          <a:xfrm>
            <a:off x="573078" y="6287426"/>
            <a:ext cx="658649" cy="280276"/>
          </a:xfrm>
          <a:prstGeom prst="rect">
            <a:avLst/>
          </a:prstGeom>
        </p:spPr>
      </p:pic>
      <p:sp>
        <p:nvSpPr>
          <p:cNvPr id="9" name="TextBox 8">
            <a:extLst>
              <a:ext uri="{FF2B5EF4-FFF2-40B4-BE49-F238E27FC236}">
                <a16:creationId xmlns:a16="http://schemas.microsoft.com/office/drawing/2014/main" id="{538C20BC-6376-9040-AE58-12124121080C}"/>
              </a:ext>
            </a:extLst>
          </p:cNvPr>
          <p:cNvSpPr txBox="1"/>
          <p:nvPr userDrawn="1"/>
        </p:nvSpPr>
        <p:spPr>
          <a:xfrm>
            <a:off x="10018207" y="6326629"/>
            <a:ext cx="1748412" cy="246221"/>
          </a:xfrm>
          <a:prstGeom prst="rect">
            <a:avLst/>
          </a:prstGeom>
          <a:noFill/>
        </p:spPr>
        <p:txBody>
          <a:bodyPr wrap="square" rtlCol="0">
            <a:spAutoFit/>
          </a:bodyPr>
          <a:lstStyle/>
          <a:p>
            <a:pPr algn="r"/>
            <a:r>
              <a:rPr lang="en-US" sz="1000">
                <a:solidFill>
                  <a:schemeClr val="bg1"/>
                </a:solidFill>
              </a:rPr>
              <a:t>UTS CRICOS 00099F</a:t>
            </a:r>
          </a:p>
        </p:txBody>
      </p:sp>
    </p:spTree>
    <p:extLst>
      <p:ext uri="{BB962C8B-B14F-4D97-AF65-F5344CB8AC3E}">
        <p14:creationId xmlns:p14="http://schemas.microsoft.com/office/powerpoint/2010/main" val="114146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ayout 1">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6616"/>
            <a:ext cx="7574314" cy="1220142"/>
          </a:xfrm>
        </p:spPr>
        <p:txBody>
          <a:bodyPr anchor="t"/>
          <a:lstStyle>
            <a:lvl1pPr>
              <a:defRPr sz="3400">
                <a:solidFill>
                  <a:schemeClr val="tx1">
                    <a:lumMod val="95000"/>
                    <a:lumOff val="5000"/>
                  </a:schemeClr>
                </a:solidFill>
              </a:defRPr>
            </a:lvl1pPr>
          </a:lstStyle>
          <a:p>
            <a:r>
              <a:rPr lang="en-US"/>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713232" y="2085901"/>
            <a:ext cx="6144768" cy="785315"/>
          </a:xfrm>
          <a:solidFill>
            <a:schemeClr val="bg2">
              <a:lumMod val="20000"/>
              <a:lumOff val="80000"/>
            </a:schemeClr>
          </a:solidFill>
        </p:spPr>
        <p:txBody>
          <a:bodyPr lIns="90000" anchor="ctr"/>
          <a:lstStyle>
            <a:lvl1pPr marL="0" indent="0">
              <a:lnSpc>
                <a:spcPts val="2050"/>
              </a:lnSpc>
              <a:spcBef>
                <a:spcPts val="0"/>
              </a:spcBef>
              <a:buNone/>
              <a:defRPr lang="en-AU" smtClean="0">
                <a:effectLst/>
              </a:defRPr>
            </a:lvl1pPr>
            <a:lvl2pPr marL="457200" indent="0">
              <a:buNone/>
              <a:defRPr sz="1500">
                <a:solidFill>
                  <a:schemeClr val="tx1">
                    <a:lumMod val="95000"/>
                    <a:lumOff val="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1"/>
            <a:r>
              <a:rPr lang="en-US"/>
              <a:t>Click to edit Master</a:t>
            </a:r>
            <a:endParaRPr lang="en-AU">
              <a:effectLst/>
              <a:latin typeface="Helvetica" pitchFamily="2" charset="0"/>
            </a:endParaRPr>
          </a:p>
        </p:txBody>
      </p:sp>
      <p:sp>
        <p:nvSpPr>
          <p:cNvPr id="14" name="Text Placeholder 2">
            <a:extLst>
              <a:ext uri="{FF2B5EF4-FFF2-40B4-BE49-F238E27FC236}">
                <a16:creationId xmlns:a16="http://schemas.microsoft.com/office/drawing/2014/main" id="{E0E671DF-A16D-7042-99F1-01B4E7B92712}"/>
              </a:ext>
            </a:extLst>
          </p:cNvPr>
          <p:cNvSpPr>
            <a:spLocks noGrp="1"/>
          </p:cNvSpPr>
          <p:nvPr>
            <p:ph type="body" idx="13" hasCustomPrompt="1"/>
          </p:nvPr>
        </p:nvSpPr>
        <p:spPr>
          <a:xfrm>
            <a:off x="713232" y="3140968"/>
            <a:ext cx="6144768" cy="785315"/>
          </a:xfrm>
          <a:solidFill>
            <a:schemeClr val="tx2"/>
          </a:solidFill>
        </p:spPr>
        <p:txBody>
          <a:bodyPr anchor="ctr"/>
          <a:lstStyle>
            <a:lvl1pPr marL="0" indent="0">
              <a:lnSpc>
                <a:spcPts val="2050"/>
              </a:lnSpc>
              <a:spcBef>
                <a:spcPts val="0"/>
              </a:spcBef>
              <a:buNone/>
              <a:defRPr lang="en-AU" smtClean="0">
                <a:effectLst/>
              </a:defRPr>
            </a:lvl1pPr>
            <a:lvl2pPr marL="457200" indent="0">
              <a:buNone/>
              <a:defRPr sz="1500">
                <a:solidFill>
                  <a:schemeClr val="bg1"/>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1"/>
            <a:r>
              <a:rPr lang="en-US"/>
              <a:t>Click to edit Master</a:t>
            </a:r>
            <a:endParaRPr lang="en-AU">
              <a:effectLst/>
              <a:latin typeface="Helvetica" pitchFamily="2" charset="0"/>
            </a:endParaRPr>
          </a:p>
        </p:txBody>
      </p:sp>
      <p:sp>
        <p:nvSpPr>
          <p:cNvPr id="15" name="Text Placeholder 2">
            <a:extLst>
              <a:ext uri="{FF2B5EF4-FFF2-40B4-BE49-F238E27FC236}">
                <a16:creationId xmlns:a16="http://schemas.microsoft.com/office/drawing/2014/main" id="{5F8B380E-0693-2D4D-8629-8F7AEECD4997}"/>
              </a:ext>
            </a:extLst>
          </p:cNvPr>
          <p:cNvSpPr>
            <a:spLocks noGrp="1"/>
          </p:cNvSpPr>
          <p:nvPr>
            <p:ph type="body" idx="14" hasCustomPrompt="1"/>
          </p:nvPr>
        </p:nvSpPr>
        <p:spPr>
          <a:xfrm>
            <a:off x="713232" y="4302256"/>
            <a:ext cx="6144768" cy="785315"/>
          </a:xfrm>
          <a:solidFill>
            <a:schemeClr val="bg2"/>
          </a:solidFill>
        </p:spPr>
        <p:txBody>
          <a:bodyPr anchor="ctr"/>
          <a:lstStyle>
            <a:lvl1pPr marL="0" indent="0">
              <a:lnSpc>
                <a:spcPts val="2050"/>
              </a:lnSpc>
              <a:spcBef>
                <a:spcPts val="0"/>
              </a:spcBef>
              <a:buNone/>
              <a:defRPr lang="en-AU" smtClean="0">
                <a:effectLst/>
              </a:defRPr>
            </a:lvl1pPr>
            <a:lvl2pPr marL="457200" indent="0">
              <a:buNone/>
              <a:defRPr sz="1500">
                <a:solidFill>
                  <a:schemeClr val="tx1">
                    <a:lumMod val="95000"/>
                    <a:lumOff val="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1"/>
            <a:r>
              <a:rPr lang="en-US"/>
              <a:t>Click to edit Master</a:t>
            </a:r>
            <a:endParaRPr lang="en-AU">
              <a:effectLst/>
              <a:latin typeface="Helvetica" pitchFamily="2" charset="0"/>
            </a:endParaRPr>
          </a:p>
        </p:txBody>
      </p:sp>
      <p:sp>
        <p:nvSpPr>
          <p:cNvPr id="17" name="Content Placeholder 3">
            <a:extLst>
              <a:ext uri="{FF2B5EF4-FFF2-40B4-BE49-F238E27FC236}">
                <a16:creationId xmlns:a16="http://schemas.microsoft.com/office/drawing/2014/main" id="{5FF4630B-2B4C-AF4F-A238-DBAC88C7811A}"/>
              </a:ext>
            </a:extLst>
          </p:cNvPr>
          <p:cNvSpPr>
            <a:spLocks noGrp="1"/>
          </p:cNvSpPr>
          <p:nvPr>
            <p:ph sz="half" idx="2" hasCustomPrompt="1"/>
          </p:nvPr>
        </p:nvSpPr>
        <p:spPr>
          <a:xfrm>
            <a:off x="7111625" y="2085901"/>
            <a:ext cx="4358326" cy="3010813"/>
          </a:xfrm>
          <a:solidFill>
            <a:schemeClr val="accent1"/>
          </a:solidFill>
        </p:spPr>
        <p:txBody>
          <a:bodyPr anchor="ctr"/>
          <a:lstStyle>
            <a:lvl1pPr algn="ctr">
              <a:lnSpc>
                <a:spcPct val="100000"/>
              </a:lnSpc>
              <a:defRPr sz="2400">
                <a:solidFill>
                  <a:schemeClr val="bg1"/>
                </a:solidFill>
              </a:defRPr>
            </a:lvl1pPr>
          </a:lstStyle>
          <a:p>
            <a:pPr lvl="0"/>
            <a:r>
              <a:rPr lang="en-US"/>
              <a:t>Insert quote/</a:t>
            </a:r>
            <a:br>
              <a:rPr lang="en-US"/>
            </a:br>
            <a:r>
              <a:rPr lang="en-US"/>
              <a:t>image here</a:t>
            </a:r>
          </a:p>
        </p:txBody>
      </p:sp>
      <p:sp>
        <p:nvSpPr>
          <p:cNvPr id="11" name="Round Same Side Corner Rectangle 10">
            <a:extLst>
              <a:ext uri="{FF2B5EF4-FFF2-40B4-BE49-F238E27FC236}">
                <a16:creationId xmlns:a16="http://schemas.microsoft.com/office/drawing/2014/main" id="{B671E6C5-A11E-534F-A92A-A05330550BF1}"/>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F5A3F370-5644-0545-A5D8-95E03C5C759B}"/>
              </a:ext>
            </a:extLst>
          </p:cNvPr>
          <p:cNvPicPr>
            <a:picLocks noChangeAspect="1"/>
          </p:cNvPicPr>
          <p:nvPr userDrawn="1"/>
        </p:nvPicPr>
        <p:blipFill>
          <a:blip r:embed="rId2"/>
          <a:stretch>
            <a:fillRect/>
          </a:stretch>
        </p:blipFill>
        <p:spPr>
          <a:xfrm>
            <a:off x="573078" y="6287426"/>
            <a:ext cx="658649" cy="280276"/>
          </a:xfrm>
          <a:prstGeom prst="rect">
            <a:avLst/>
          </a:prstGeom>
        </p:spPr>
      </p:pic>
      <p:sp>
        <p:nvSpPr>
          <p:cNvPr id="5" name="Footer Placeholder 4"/>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a:t>Footer content here</a:t>
            </a:r>
          </a:p>
        </p:txBody>
      </p:sp>
    </p:spTree>
    <p:extLst>
      <p:ext uri="{BB962C8B-B14F-4D97-AF65-F5344CB8AC3E}">
        <p14:creationId xmlns:p14="http://schemas.microsoft.com/office/powerpoint/2010/main" val="974764954"/>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yout 2">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6616"/>
            <a:ext cx="7574314" cy="780160"/>
          </a:xfrm>
        </p:spPr>
        <p:txBody>
          <a:bodyPr anchor="t"/>
          <a:lstStyle>
            <a:lvl1pPr>
              <a:defRPr sz="3400">
                <a:solidFill>
                  <a:schemeClr val="tx1">
                    <a:lumMod val="95000"/>
                    <a:lumOff val="5000"/>
                  </a:schemeClr>
                </a:solidFill>
              </a:defRPr>
            </a:lvl1pPr>
          </a:lstStyle>
          <a:p>
            <a:r>
              <a:rPr lang="en-US"/>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713232" y="1636776"/>
            <a:ext cx="3566160" cy="2049399"/>
          </a:xfrm>
          <a:solidFill>
            <a:schemeClr val="tx2"/>
          </a:solidFill>
        </p:spPr>
        <p:txBody>
          <a:bodyPr lIns="306000" rIns="125999" anchor="ctr"/>
          <a:lstStyle>
            <a:lvl1pPr marL="0" indent="0">
              <a:lnSpc>
                <a:spcPts val="1750"/>
              </a:lnSpc>
              <a:spcBef>
                <a:spcPts val="0"/>
              </a:spcBef>
              <a:spcAft>
                <a:spcPts val="1000"/>
              </a:spcAft>
              <a:buNone/>
              <a:defRPr lang="en-AU" sz="1400" smtClean="0">
                <a:solidFill>
                  <a:schemeClr val="bg1"/>
                </a:solidFill>
                <a:effectLst/>
              </a:defRPr>
            </a:lvl1pPr>
            <a:lvl2pPr marL="457200" indent="0">
              <a:buNone/>
              <a:defRPr sz="1500">
                <a:solidFill>
                  <a:schemeClr val="bg1"/>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a:t>Click to edit Master</a:t>
            </a:r>
            <a:endParaRPr lang="en-AU">
              <a:solidFill>
                <a:srgbClr val="FFFFFF"/>
              </a:solidFill>
              <a:effectLst/>
              <a:latin typeface="Helvetica" pitchFamily="2" charset="0"/>
            </a:endParaRPr>
          </a:p>
        </p:txBody>
      </p:sp>
      <p:sp>
        <p:nvSpPr>
          <p:cNvPr id="14" name="Text Placeholder 2">
            <a:extLst>
              <a:ext uri="{FF2B5EF4-FFF2-40B4-BE49-F238E27FC236}">
                <a16:creationId xmlns:a16="http://schemas.microsoft.com/office/drawing/2014/main" id="{E0E671DF-A16D-7042-99F1-01B4E7B92712}"/>
              </a:ext>
            </a:extLst>
          </p:cNvPr>
          <p:cNvSpPr>
            <a:spLocks noGrp="1"/>
          </p:cNvSpPr>
          <p:nvPr>
            <p:ph type="body" idx="13" hasCustomPrompt="1"/>
          </p:nvPr>
        </p:nvSpPr>
        <p:spPr>
          <a:xfrm>
            <a:off x="4279392" y="3679334"/>
            <a:ext cx="3582073" cy="2063100"/>
          </a:xfrm>
          <a:solidFill>
            <a:schemeClr val="tx2"/>
          </a:solidFill>
        </p:spPr>
        <p:txBody>
          <a:bodyPr lIns="306000" rIns="125999" anchor="ctr"/>
          <a:lstStyle>
            <a:lvl1pPr marL="0" indent="0">
              <a:lnSpc>
                <a:spcPts val="1850"/>
              </a:lnSpc>
              <a:spcBef>
                <a:spcPts val="0"/>
              </a:spcBef>
              <a:spcAft>
                <a:spcPts val="1000"/>
              </a:spcAft>
              <a:buNone/>
              <a:defRPr lang="en-AU" sz="1400" smtClean="0">
                <a:solidFill>
                  <a:schemeClr val="bg1"/>
                </a:solidFill>
                <a:effectLst/>
              </a:defRPr>
            </a:lvl1pPr>
            <a:lvl2pPr marL="457200" indent="0">
              <a:buNone/>
              <a:defRPr sz="1500">
                <a:solidFill>
                  <a:schemeClr val="bg1"/>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a:t>Click to edit Master</a:t>
            </a:r>
            <a:endParaRPr lang="en-AU">
              <a:solidFill>
                <a:srgbClr val="FFFFFF"/>
              </a:solidFill>
              <a:effectLst/>
              <a:latin typeface="Helvetica" pitchFamily="2" charset="0"/>
            </a:endParaRPr>
          </a:p>
        </p:txBody>
      </p:sp>
      <p:sp>
        <p:nvSpPr>
          <p:cNvPr id="15" name="Text Placeholder 2">
            <a:extLst>
              <a:ext uri="{FF2B5EF4-FFF2-40B4-BE49-F238E27FC236}">
                <a16:creationId xmlns:a16="http://schemas.microsoft.com/office/drawing/2014/main" id="{5F8B380E-0693-2D4D-8629-8F7AEECD4997}"/>
              </a:ext>
            </a:extLst>
          </p:cNvPr>
          <p:cNvSpPr>
            <a:spLocks noGrp="1"/>
          </p:cNvSpPr>
          <p:nvPr>
            <p:ph type="body" idx="14" hasCustomPrompt="1"/>
          </p:nvPr>
        </p:nvSpPr>
        <p:spPr>
          <a:xfrm>
            <a:off x="713232" y="3683000"/>
            <a:ext cx="3566160" cy="2059433"/>
          </a:xfrm>
          <a:solidFill>
            <a:schemeClr val="bg2"/>
          </a:solidFill>
        </p:spPr>
        <p:txBody>
          <a:bodyPr lIns="306000" rIns="125999" anchor="ctr"/>
          <a:lstStyle>
            <a:lvl1pPr marL="0" indent="0">
              <a:lnSpc>
                <a:spcPts val="1750"/>
              </a:lnSpc>
              <a:spcBef>
                <a:spcPts val="0"/>
              </a:spcBef>
              <a:spcAft>
                <a:spcPts val="1000"/>
              </a:spcAft>
              <a:buNone/>
              <a:defRPr lang="en-AU" sz="1400" smtClean="0">
                <a:effectLst/>
              </a:defRPr>
            </a:lvl1pPr>
            <a:lvl2pPr marL="457200" indent="0">
              <a:buNone/>
              <a:defRPr sz="1500">
                <a:solidFill>
                  <a:schemeClr val="tx1">
                    <a:lumMod val="95000"/>
                    <a:lumOff val="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a:t>Click to edit Master</a:t>
            </a:r>
            <a:endParaRPr lang="en-AU">
              <a:solidFill>
                <a:srgbClr val="FFFFFF"/>
              </a:solidFill>
              <a:effectLst/>
              <a:latin typeface="Helvetica" pitchFamily="2" charset="0"/>
            </a:endParaRPr>
          </a:p>
        </p:txBody>
      </p:sp>
      <p:sp>
        <p:nvSpPr>
          <p:cNvPr id="16" name="Text Placeholder 2">
            <a:extLst>
              <a:ext uri="{FF2B5EF4-FFF2-40B4-BE49-F238E27FC236}">
                <a16:creationId xmlns:a16="http://schemas.microsoft.com/office/drawing/2014/main" id="{F0D50968-2440-3B43-AD3A-9DED17BFF302}"/>
              </a:ext>
            </a:extLst>
          </p:cNvPr>
          <p:cNvSpPr>
            <a:spLocks noGrp="1"/>
          </p:cNvSpPr>
          <p:nvPr>
            <p:ph type="body" idx="15" hasCustomPrompt="1"/>
          </p:nvPr>
        </p:nvSpPr>
        <p:spPr>
          <a:xfrm>
            <a:off x="4279392" y="1637322"/>
            <a:ext cx="3582073" cy="2042011"/>
          </a:xfrm>
          <a:solidFill>
            <a:schemeClr val="bg2"/>
          </a:solidFill>
        </p:spPr>
        <p:txBody>
          <a:bodyPr lIns="306000" rIns="125999" anchor="ctr"/>
          <a:lstStyle>
            <a:lvl1pPr marL="0" indent="0">
              <a:lnSpc>
                <a:spcPts val="1850"/>
              </a:lnSpc>
              <a:spcBef>
                <a:spcPts val="0"/>
              </a:spcBef>
              <a:spcAft>
                <a:spcPts val="1000"/>
              </a:spcAft>
              <a:buNone/>
              <a:defRPr lang="en-AU" sz="1400" smtClean="0">
                <a:effectLst/>
              </a:defRPr>
            </a:lvl1pPr>
            <a:lvl2pPr marL="457200" indent="0">
              <a:buNone/>
              <a:defRPr sz="1500">
                <a:solidFill>
                  <a:schemeClr val="bg1"/>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a:t>Click to edit Master</a:t>
            </a:r>
            <a:endParaRPr lang="en-AU">
              <a:solidFill>
                <a:srgbClr val="FFFFFF"/>
              </a:solidFill>
              <a:effectLst/>
              <a:latin typeface="Helvetica" pitchFamily="2" charset="0"/>
            </a:endParaRPr>
          </a:p>
        </p:txBody>
      </p:sp>
      <p:sp>
        <p:nvSpPr>
          <p:cNvPr id="18" name="Text Placeholder 2">
            <a:extLst>
              <a:ext uri="{FF2B5EF4-FFF2-40B4-BE49-F238E27FC236}">
                <a16:creationId xmlns:a16="http://schemas.microsoft.com/office/drawing/2014/main" id="{BA815EB8-459D-6447-995E-71AD9F1743EA}"/>
              </a:ext>
            </a:extLst>
          </p:cNvPr>
          <p:cNvSpPr>
            <a:spLocks noGrp="1"/>
          </p:cNvSpPr>
          <p:nvPr>
            <p:ph type="body" idx="16" hasCustomPrompt="1"/>
          </p:nvPr>
        </p:nvSpPr>
        <p:spPr>
          <a:xfrm>
            <a:off x="7861465" y="1636776"/>
            <a:ext cx="3590623" cy="2048257"/>
          </a:xfrm>
          <a:solidFill>
            <a:schemeClr val="tx2"/>
          </a:solidFill>
        </p:spPr>
        <p:txBody>
          <a:bodyPr lIns="306000" rIns="125999" anchor="ctr"/>
          <a:lstStyle>
            <a:lvl1pPr marL="0" indent="0">
              <a:lnSpc>
                <a:spcPts val="1750"/>
              </a:lnSpc>
              <a:spcBef>
                <a:spcPts val="0"/>
              </a:spcBef>
              <a:spcAft>
                <a:spcPts val="1000"/>
              </a:spcAft>
              <a:buNone/>
              <a:defRPr lang="en-AU" sz="1400" smtClean="0">
                <a:solidFill>
                  <a:schemeClr val="bg1"/>
                </a:solidFill>
                <a:effectLst/>
              </a:defRPr>
            </a:lvl1pPr>
            <a:lvl2pPr marL="457200" indent="0">
              <a:buNone/>
              <a:defRPr sz="1500">
                <a:solidFill>
                  <a:schemeClr val="bg1"/>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a:t>Click to edit Master</a:t>
            </a:r>
            <a:endParaRPr lang="en-AU">
              <a:solidFill>
                <a:srgbClr val="FFFFFF"/>
              </a:solidFill>
              <a:effectLst/>
              <a:latin typeface="Helvetica" pitchFamily="2" charset="0"/>
            </a:endParaRPr>
          </a:p>
        </p:txBody>
      </p:sp>
      <p:sp>
        <p:nvSpPr>
          <p:cNvPr id="19" name="Text Placeholder 2">
            <a:extLst>
              <a:ext uri="{FF2B5EF4-FFF2-40B4-BE49-F238E27FC236}">
                <a16:creationId xmlns:a16="http://schemas.microsoft.com/office/drawing/2014/main" id="{973DEDB3-CB8D-134C-A2A4-DD1A97442C51}"/>
              </a:ext>
            </a:extLst>
          </p:cNvPr>
          <p:cNvSpPr>
            <a:spLocks noGrp="1"/>
          </p:cNvSpPr>
          <p:nvPr>
            <p:ph type="body" idx="17" hasCustomPrompt="1"/>
          </p:nvPr>
        </p:nvSpPr>
        <p:spPr>
          <a:xfrm>
            <a:off x="7861465" y="3685033"/>
            <a:ext cx="3590623" cy="2057400"/>
          </a:xfrm>
          <a:solidFill>
            <a:schemeClr val="bg2"/>
          </a:solidFill>
        </p:spPr>
        <p:txBody>
          <a:bodyPr lIns="306000" rIns="125999" anchor="ctr"/>
          <a:lstStyle>
            <a:lvl1pPr marL="0" indent="0">
              <a:lnSpc>
                <a:spcPts val="1750"/>
              </a:lnSpc>
              <a:spcBef>
                <a:spcPts val="0"/>
              </a:spcBef>
              <a:spcAft>
                <a:spcPts val="1000"/>
              </a:spcAft>
              <a:buNone/>
              <a:defRPr lang="en-AU" sz="1400" smtClean="0">
                <a:effectLst/>
              </a:defRPr>
            </a:lvl1pPr>
            <a:lvl2pPr marL="457200" indent="0">
              <a:buNone/>
              <a:defRPr sz="1500">
                <a:solidFill>
                  <a:schemeClr val="tx1">
                    <a:lumMod val="95000"/>
                    <a:lumOff val="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a:t>Click to edit Master</a:t>
            </a:r>
            <a:endParaRPr lang="en-AU">
              <a:solidFill>
                <a:srgbClr val="FFFFFF"/>
              </a:solidFill>
              <a:effectLst/>
              <a:latin typeface="Helvetica" pitchFamily="2" charset="0"/>
            </a:endParaRPr>
          </a:p>
        </p:txBody>
      </p:sp>
      <p:sp>
        <p:nvSpPr>
          <p:cNvPr id="17" name="Round Same Side Corner Rectangle 16">
            <a:extLst>
              <a:ext uri="{FF2B5EF4-FFF2-40B4-BE49-F238E27FC236}">
                <a16:creationId xmlns:a16="http://schemas.microsoft.com/office/drawing/2014/main" id="{4459DFE8-3502-704B-8EEE-DEF0B479392D}"/>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3ACA7B30-F0C0-B444-8FAD-E07917DCA481}"/>
              </a:ext>
            </a:extLst>
          </p:cNvPr>
          <p:cNvPicPr>
            <a:picLocks noChangeAspect="1"/>
          </p:cNvPicPr>
          <p:nvPr userDrawn="1"/>
        </p:nvPicPr>
        <p:blipFill>
          <a:blip r:embed="rId2"/>
          <a:stretch>
            <a:fillRect/>
          </a:stretch>
        </p:blipFill>
        <p:spPr>
          <a:xfrm>
            <a:off x="573078" y="6287426"/>
            <a:ext cx="658649" cy="280276"/>
          </a:xfrm>
          <a:prstGeom prst="rect">
            <a:avLst/>
          </a:prstGeom>
        </p:spPr>
      </p:pic>
      <p:sp>
        <p:nvSpPr>
          <p:cNvPr id="21" name="Footer Placeholder 4">
            <a:extLst>
              <a:ext uri="{FF2B5EF4-FFF2-40B4-BE49-F238E27FC236}">
                <a16:creationId xmlns:a16="http://schemas.microsoft.com/office/drawing/2014/main" id="{3A7DB94B-D2C7-2343-B66C-A785C1936F73}"/>
              </a:ext>
            </a:extLst>
          </p:cNvPr>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a:t>Footer content here</a:t>
            </a:r>
          </a:p>
        </p:txBody>
      </p:sp>
    </p:spTree>
    <p:extLst>
      <p:ext uri="{BB962C8B-B14F-4D97-AF65-F5344CB8AC3E}">
        <p14:creationId xmlns:p14="http://schemas.microsoft.com/office/powerpoint/2010/main" val="1125801006"/>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yout 3">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7541"/>
            <a:ext cx="7574314" cy="797523"/>
          </a:xfrm>
        </p:spPr>
        <p:txBody>
          <a:bodyPr anchor="t"/>
          <a:lstStyle>
            <a:lvl1pPr>
              <a:defRPr sz="3400">
                <a:solidFill>
                  <a:schemeClr val="tx1">
                    <a:lumMod val="95000"/>
                    <a:lumOff val="5000"/>
                  </a:schemeClr>
                </a:solidFill>
              </a:defRPr>
            </a:lvl1pPr>
          </a:lstStyle>
          <a:p>
            <a:r>
              <a:rPr lang="en-US"/>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388603" y="4045965"/>
            <a:ext cx="3770410" cy="2144523"/>
          </a:xfrm>
        </p:spPr>
        <p:txBody>
          <a:bodyPr/>
          <a:lstStyle>
            <a:lvl1pPr marL="0" indent="0" algn="ctr">
              <a:lnSpc>
                <a:spcPct val="100000"/>
              </a:lnSpc>
              <a:spcBef>
                <a:spcPts val="0"/>
              </a:spcBef>
              <a:spcAft>
                <a:spcPts val="1000"/>
              </a:spcAft>
              <a:buNone/>
              <a:defRPr lang="en-AU" sz="15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a:t>Click to edit Master</a:t>
            </a:r>
            <a:endParaRPr lang="en-AU">
              <a:effectLst/>
              <a:latin typeface="Helvetica" pitchFamily="2" charset="0"/>
            </a:endParaRPr>
          </a:p>
        </p:txBody>
      </p:sp>
      <p:sp>
        <p:nvSpPr>
          <p:cNvPr id="15" name="Picture Placeholder 2">
            <a:extLst>
              <a:ext uri="{FF2B5EF4-FFF2-40B4-BE49-F238E27FC236}">
                <a16:creationId xmlns:a16="http://schemas.microsoft.com/office/drawing/2014/main" id="{C5E5639F-BC0B-4F4B-B21B-6615FC21FDC1}"/>
              </a:ext>
            </a:extLst>
          </p:cNvPr>
          <p:cNvSpPr>
            <a:spLocks noGrp="1"/>
          </p:cNvSpPr>
          <p:nvPr>
            <p:ph type="pic" idx="1" hasCustomPrompt="1"/>
          </p:nvPr>
        </p:nvSpPr>
        <p:spPr>
          <a:xfrm>
            <a:off x="1244208" y="1730947"/>
            <a:ext cx="2059200" cy="2059200"/>
          </a:xfrm>
        </p:spPr>
        <p:txBody>
          <a:bodyPr anchor="ctr"/>
          <a:lstStyle>
            <a:lvl1pPr marL="0" indent="0" algn="ctr">
              <a:buNone/>
              <a:defRPr sz="2400">
                <a:solidFill>
                  <a:schemeClr val="tx1">
                    <a:lumMod val="95000"/>
                    <a:lumOff val="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to insert image</a:t>
            </a:r>
          </a:p>
        </p:txBody>
      </p:sp>
      <p:sp>
        <p:nvSpPr>
          <p:cNvPr id="16" name="Picture Placeholder 2">
            <a:extLst>
              <a:ext uri="{FF2B5EF4-FFF2-40B4-BE49-F238E27FC236}">
                <a16:creationId xmlns:a16="http://schemas.microsoft.com/office/drawing/2014/main" id="{38DE4CFE-5015-1F4E-AE20-6BBC2948ADCB}"/>
              </a:ext>
            </a:extLst>
          </p:cNvPr>
          <p:cNvSpPr>
            <a:spLocks noGrp="1"/>
          </p:cNvSpPr>
          <p:nvPr>
            <p:ph type="pic" idx="13" hasCustomPrompt="1"/>
          </p:nvPr>
        </p:nvSpPr>
        <p:spPr>
          <a:xfrm>
            <a:off x="5066400" y="1730947"/>
            <a:ext cx="2059200" cy="2059200"/>
          </a:xfrm>
        </p:spPr>
        <p:txBody>
          <a:bodyPr anchor="ctr"/>
          <a:lstStyle>
            <a:lvl1pPr marL="0" indent="0" algn="ctr">
              <a:buNone/>
              <a:defRPr sz="2400">
                <a:solidFill>
                  <a:schemeClr val="tx1">
                    <a:lumMod val="95000"/>
                    <a:lumOff val="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to insert image</a:t>
            </a:r>
          </a:p>
        </p:txBody>
      </p:sp>
      <p:sp>
        <p:nvSpPr>
          <p:cNvPr id="17" name="Picture Placeholder 2">
            <a:extLst>
              <a:ext uri="{FF2B5EF4-FFF2-40B4-BE49-F238E27FC236}">
                <a16:creationId xmlns:a16="http://schemas.microsoft.com/office/drawing/2014/main" id="{BA3B6E67-1E67-5A41-A48D-70542D4DCD54}"/>
              </a:ext>
            </a:extLst>
          </p:cNvPr>
          <p:cNvSpPr>
            <a:spLocks noGrp="1"/>
          </p:cNvSpPr>
          <p:nvPr>
            <p:ph type="pic" idx="14" hasCustomPrompt="1"/>
          </p:nvPr>
        </p:nvSpPr>
        <p:spPr>
          <a:xfrm>
            <a:off x="8887051" y="1730947"/>
            <a:ext cx="2059200" cy="2059200"/>
          </a:xfrm>
        </p:spPr>
        <p:txBody>
          <a:bodyPr anchor="ctr"/>
          <a:lstStyle>
            <a:lvl1pPr marL="0" indent="0" algn="ctr">
              <a:buNone/>
              <a:defRPr sz="2400">
                <a:solidFill>
                  <a:schemeClr val="tx1">
                    <a:lumMod val="95000"/>
                    <a:lumOff val="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to insert image</a:t>
            </a:r>
          </a:p>
        </p:txBody>
      </p:sp>
      <p:sp>
        <p:nvSpPr>
          <p:cNvPr id="18" name="Text Placeholder 2">
            <a:extLst>
              <a:ext uri="{FF2B5EF4-FFF2-40B4-BE49-F238E27FC236}">
                <a16:creationId xmlns:a16="http://schemas.microsoft.com/office/drawing/2014/main" id="{BC739BE0-C2A7-7048-A7CC-6EA32385D3A3}"/>
              </a:ext>
            </a:extLst>
          </p:cNvPr>
          <p:cNvSpPr>
            <a:spLocks noGrp="1"/>
          </p:cNvSpPr>
          <p:nvPr>
            <p:ph type="body" idx="15" hasCustomPrompt="1"/>
          </p:nvPr>
        </p:nvSpPr>
        <p:spPr>
          <a:xfrm>
            <a:off x="4210795" y="4045964"/>
            <a:ext cx="3770410" cy="2144523"/>
          </a:xfrm>
        </p:spPr>
        <p:txBody>
          <a:bodyPr/>
          <a:lstStyle>
            <a:lvl1pPr marL="0" indent="0" algn="ctr">
              <a:lnSpc>
                <a:spcPct val="100000"/>
              </a:lnSpc>
              <a:spcBef>
                <a:spcPts val="0"/>
              </a:spcBef>
              <a:spcAft>
                <a:spcPts val="1000"/>
              </a:spcAft>
              <a:buNone/>
              <a:defRPr lang="en-AU" sz="15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a:t>Click to edit Master</a:t>
            </a:r>
            <a:endParaRPr lang="en-AU">
              <a:effectLst/>
              <a:latin typeface="Helvetica" pitchFamily="2" charset="0"/>
            </a:endParaRPr>
          </a:p>
        </p:txBody>
      </p:sp>
      <p:sp>
        <p:nvSpPr>
          <p:cNvPr id="19" name="Text Placeholder 2">
            <a:extLst>
              <a:ext uri="{FF2B5EF4-FFF2-40B4-BE49-F238E27FC236}">
                <a16:creationId xmlns:a16="http://schemas.microsoft.com/office/drawing/2014/main" id="{2389AA33-BE6F-184B-A8BB-024EA6EE4825}"/>
              </a:ext>
            </a:extLst>
          </p:cNvPr>
          <p:cNvSpPr>
            <a:spLocks noGrp="1"/>
          </p:cNvSpPr>
          <p:nvPr>
            <p:ph type="body" idx="16" hasCustomPrompt="1"/>
          </p:nvPr>
        </p:nvSpPr>
        <p:spPr>
          <a:xfrm>
            <a:off x="8031446" y="4045963"/>
            <a:ext cx="3770410" cy="2144523"/>
          </a:xfrm>
        </p:spPr>
        <p:txBody>
          <a:bodyPr/>
          <a:lstStyle>
            <a:lvl1pPr marL="0" indent="0" algn="ctr">
              <a:lnSpc>
                <a:spcPct val="100000"/>
              </a:lnSpc>
              <a:spcBef>
                <a:spcPts val="0"/>
              </a:spcBef>
              <a:spcAft>
                <a:spcPts val="1000"/>
              </a:spcAft>
              <a:buNone/>
              <a:defRPr lang="en-AU" sz="15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a:t>Click to edit Master</a:t>
            </a:r>
            <a:endParaRPr lang="en-AU">
              <a:effectLst/>
              <a:latin typeface="Helvetica" pitchFamily="2" charset="0"/>
            </a:endParaRPr>
          </a:p>
        </p:txBody>
      </p:sp>
      <p:sp>
        <p:nvSpPr>
          <p:cNvPr id="20" name="Round Same Side Corner Rectangle 19">
            <a:extLst>
              <a:ext uri="{FF2B5EF4-FFF2-40B4-BE49-F238E27FC236}">
                <a16:creationId xmlns:a16="http://schemas.microsoft.com/office/drawing/2014/main" id="{37A4A0F8-DC45-C145-BED2-E020BF447968}"/>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90BB4B78-462E-CA47-8C74-FCB5A12E302F}"/>
              </a:ext>
            </a:extLst>
          </p:cNvPr>
          <p:cNvPicPr>
            <a:picLocks noChangeAspect="1"/>
          </p:cNvPicPr>
          <p:nvPr userDrawn="1"/>
        </p:nvPicPr>
        <p:blipFill>
          <a:blip r:embed="rId2"/>
          <a:stretch>
            <a:fillRect/>
          </a:stretch>
        </p:blipFill>
        <p:spPr>
          <a:xfrm>
            <a:off x="573078" y="6287426"/>
            <a:ext cx="658649" cy="280276"/>
          </a:xfrm>
          <a:prstGeom prst="rect">
            <a:avLst/>
          </a:prstGeom>
        </p:spPr>
      </p:pic>
      <p:sp>
        <p:nvSpPr>
          <p:cNvPr id="22" name="Footer Placeholder 4">
            <a:extLst>
              <a:ext uri="{FF2B5EF4-FFF2-40B4-BE49-F238E27FC236}">
                <a16:creationId xmlns:a16="http://schemas.microsoft.com/office/drawing/2014/main" id="{6D2E0E12-4DA0-D54B-85B4-ACFFEAD8C1A1}"/>
              </a:ext>
            </a:extLst>
          </p:cNvPr>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a:t>Footer content here</a:t>
            </a:r>
          </a:p>
        </p:txBody>
      </p:sp>
    </p:spTree>
    <p:extLst>
      <p:ext uri="{BB962C8B-B14F-4D97-AF65-F5344CB8AC3E}">
        <p14:creationId xmlns:p14="http://schemas.microsoft.com/office/powerpoint/2010/main" val="3856590941"/>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ayout 4">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5547"/>
            <a:ext cx="10326658" cy="1000685"/>
          </a:xfrm>
        </p:spPr>
        <p:txBody>
          <a:bodyPr anchor="t"/>
          <a:lstStyle>
            <a:lvl1pPr>
              <a:defRPr sz="3400">
                <a:solidFill>
                  <a:schemeClr val="tx1">
                    <a:lumMod val="95000"/>
                    <a:lumOff val="5000"/>
                  </a:schemeClr>
                </a:solidFill>
              </a:defRPr>
            </a:lvl1pPr>
          </a:lstStyle>
          <a:p>
            <a:r>
              <a:rPr lang="en-US"/>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627854" y="2037935"/>
            <a:ext cx="10957594" cy="4081404"/>
          </a:xfrm>
        </p:spPr>
        <p:txBody>
          <a:bodyPr/>
          <a:lstStyle>
            <a:lvl1pPr marL="270000" indent="-270000">
              <a:lnSpc>
                <a:spcPct val="100000"/>
              </a:lnSpc>
              <a:spcBef>
                <a:spcPts val="0"/>
              </a:spcBef>
              <a:spcAft>
                <a:spcPts val="1000"/>
              </a:spcAft>
              <a:buFont typeface="Arial" panose="020B0604020202020204" pitchFamily="34" charset="0"/>
              <a:buChar char="•"/>
              <a:defRPr lang="en-AU" sz="21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a:t>Click to edit Master</a:t>
            </a:r>
            <a:endParaRPr lang="en-AU">
              <a:effectLst/>
              <a:latin typeface="Helvetica" pitchFamily="2" charset="0"/>
            </a:endParaRPr>
          </a:p>
        </p:txBody>
      </p:sp>
      <p:sp>
        <p:nvSpPr>
          <p:cNvPr id="10" name="Round Same Side Corner Rectangle 9">
            <a:extLst>
              <a:ext uri="{FF2B5EF4-FFF2-40B4-BE49-F238E27FC236}">
                <a16:creationId xmlns:a16="http://schemas.microsoft.com/office/drawing/2014/main" id="{4A774342-138D-214F-B8E9-2E36E1B2BF69}"/>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E2541CA3-E603-F740-905B-12EF2357A8E6}"/>
              </a:ext>
            </a:extLst>
          </p:cNvPr>
          <p:cNvPicPr>
            <a:picLocks noChangeAspect="1"/>
          </p:cNvPicPr>
          <p:nvPr userDrawn="1"/>
        </p:nvPicPr>
        <p:blipFill>
          <a:blip r:embed="rId2"/>
          <a:stretch>
            <a:fillRect/>
          </a:stretch>
        </p:blipFill>
        <p:spPr>
          <a:xfrm>
            <a:off x="573078" y="6287426"/>
            <a:ext cx="658649" cy="280276"/>
          </a:xfrm>
          <a:prstGeom prst="rect">
            <a:avLst/>
          </a:prstGeom>
        </p:spPr>
      </p:pic>
      <p:sp>
        <p:nvSpPr>
          <p:cNvPr id="15" name="Footer Placeholder 4">
            <a:extLst>
              <a:ext uri="{FF2B5EF4-FFF2-40B4-BE49-F238E27FC236}">
                <a16:creationId xmlns:a16="http://schemas.microsoft.com/office/drawing/2014/main" id="{60767ADF-03F7-5546-BD4C-A8933766BC52}"/>
              </a:ext>
            </a:extLst>
          </p:cNvPr>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a:t>Footer content here</a:t>
            </a:r>
          </a:p>
        </p:txBody>
      </p:sp>
    </p:spTree>
    <p:extLst>
      <p:ext uri="{BB962C8B-B14F-4D97-AF65-F5344CB8AC3E}">
        <p14:creationId xmlns:p14="http://schemas.microsoft.com/office/powerpoint/2010/main" val="2969208777"/>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2">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559C330-434D-E849-BBE8-5105B5C5910D}"/>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2684913"/>
            <a:ext cx="7574314" cy="1220142"/>
          </a:xfrm>
        </p:spPr>
        <p:txBody>
          <a:bodyPr anchor="t"/>
          <a:lstStyle>
            <a:lvl1pPr>
              <a:defRPr sz="3400">
                <a:solidFill>
                  <a:schemeClr val="bg1"/>
                </a:solidFill>
              </a:defRPr>
            </a:lvl1pPr>
          </a:lstStyle>
          <a:p>
            <a:r>
              <a:rPr lang="en-US"/>
              <a:t>Title 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p:nvPr>
        </p:nvSpPr>
        <p:spPr>
          <a:xfrm>
            <a:off x="627854" y="3904487"/>
            <a:ext cx="7574314" cy="2185163"/>
          </a:xfrm>
        </p:spPr>
        <p:txBody>
          <a:bodyPr/>
          <a:lstStyle>
            <a:lvl1pPr marL="0" indent="0">
              <a:lnSpc>
                <a:spcPts val="2050"/>
              </a:lnSpc>
              <a:spcBef>
                <a:spcPts val="0"/>
              </a:spcBef>
              <a:buNone/>
              <a:defRPr lang="en-AU" sz="1600" smtClean="0">
                <a:solidFill>
                  <a:schemeClr val="bg1"/>
                </a:solidFill>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8" name="Picture 7">
            <a:extLst>
              <a:ext uri="{FF2B5EF4-FFF2-40B4-BE49-F238E27FC236}">
                <a16:creationId xmlns:a16="http://schemas.microsoft.com/office/drawing/2014/main" id="{9C9EDAEB-3873-A64C-85D5-7E8C880A4340}"/>
              </a:ext>
            </a:extLst>
          </p:cNvPr>
          <p:cNvPicPr>
            <a:picLocks noChangeAspect="1"/>
          </p:cNvPicPr>
          <p:nvPr userDrawn="1"/>
        </p:nvPicPr>
        <p:blipFill>
          <a:blip r:embed="rId3"/>
          <a:stretch>
            <a:fillRect/>
          </a:stretch>
        </p:blipFill>
        <p:spPr>
          <a:xfrm>
            <a:off x="717794" y="719529"/>
            <a:ext cx="1013045" cy="431083"/>
          </a:xfrm>
          <a:prstGeom prst="rect">
            <a:avLst/>
          </a:prstGeom>
        </p:spPr>
      </p:pic>
      <p:pic>
        <p:nvPicPr>
          <p:cNvPr id="5" name="Picture 4">
            <a:extLst>
              <a:ext uri="{FF2B5EF4-FFF2-40B4-BE49-F238E27FC236}">
                <a16:creationId xmlns:a16="http://schemas.microsoft.com/office/drawing/2014/main" id="{2DB54EBF-1938-C84A-803A-757B7616969B}"/>
              </a:ext>
            </a:extLst>
          </p:cNvPr>
          <p:cNvPicPr>
            <a:picLocks noChangeAspect="1"/>
          </p:cNvPicPr>
          <p:nvPr userDrawn="1"/>
        </p:nvPicPr>
        <p:blipFill>
          <a:blip r:embed="rId4"/>
          <a:stretch>
            <a:fillRect/>
          </a:stretch>
        </p:blipFill>
        <p:spPr>
          <a:xfrm>
            <a:off x="7924800" y="0"/>
            <a:ext cx="4267200" cy="6858000"/>
          </a:xfrm>
          <a:prstGeom prst="rect">
            <a:avLst/>
          </a:prstGeom>
        </p:spPr>
      </p:pic>
      <p:sp>
        <p:nvSpPr>
          <p:cNvPr id="7" name="TextBox 6">
            <a:extLst>
              <a:ext uri="{FF2B5EF4-FFF2-40B4-BE49-F238E27FC236}">
                <a16:creationId xmlns:a16="http://schemas.microsoft.com/office/drawing/2014/main" id="{D18520DE-9604-514D-9A44-1CC3729B9F82}"/>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a:solidFill>
                  <a:schemeClr val="bg1"/>
                </a:solidFill>
              </a:rPr>
              <a:t>UTS CRICOS 00099F</a:t>
            </a:r>
          </a:p>
        </p:txBody>
      </p:sp>
    </p:spTree>
    <p:extLst>
      <p:ext uri="{BB962C8B-B14F-4D97-AF65-F5344CB8AC3E}">
        <p14:creationId xmlns:p14="http://schemas.microsoft.com/office/powerpoint/2010/main" val="1674321370"/>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Layout 5">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5547"/>
            <a:ext cx="5955826" cy="1000685"/>
          </a:xfrm>
        </p:spPr>
        <p:txBody>
          <a:bodyPr anchor="t"/>
          <a:lstStyle>
            <a:lvl1pPr>
              <a:defRPr sz="3400">
                <a:solidFill>
                  <a:schemeClr val="tx1">
                    <a:lumMod val="95000"/>
                    <a:lumOff val="5000"/>
                  </a:schemeClr>
                </a:solidFill>
              </a:defRPr>
            </a:lvl1pPr>
          </a:lstStyle>
          <a:p>
            <a:r>
              <a:rPr lang="en-US"/>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627854" y="1859310"/>
            <a:ext cx="5955826" cy="4081404"/>
          </a:xfrm>
        </p:spPr>
        <p:txBody>
          <a:bodyPr/>
          <a:lstStyle>
            <a:lvl1pPr marL="0" indent="0">
              <a:lnSpc>
                <a:spcPct val="100000"/>
              </a:lnSpc>
              <a:spcBef>
                <a:spcPts val="0"/>
              </a:spcBef>
              <a:spcAft>
                <a:spcPts val="1200"/>
              </a:spcAft>
              <a:buFont typeface="Arial" panose="020B0604020202020204" pitchFamily="34" charset="0"/>
              <a:buNone/>
              <a:defRPr lang="en-AU" sz="18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a:t>Click to edit Master</a:t>
            </a:r>
            <a:endParaRPr lang="en-AU">
              <a:effectLst/>
              <a:latin typeface="Helvetica" pitchFamily="2" charset="0"/>
            </a:endParaRPr>
          </a:p>
        </p:txBody>
      </p:sp>
      <p:pic>
        <p:nvPicPr>
          <p:cNvPr id="10" name="Picture 9">
            <a:extLst>
              <a:ext uri="{FF2B5EF4-FFF2-40B4-BE49-F238E27FC236}">
                <a16:creationId xmlns:a16="http://schemas.microsoft.com/office/drawing/2014/main" id="{D2C88E77-BEE2-DA40-B2E6-05EFC6AAE639}"/>
              </a:ext>
            </a:extLst>
          </p:cNvPr>
          <p:cNvPicPr>
            <a:picLocks noChangeAspect="1"/>
          </p:cNvPicPr>
          <p:nvPr userDrawn="1"/>
        </p:nvPicPr>
        <p:blipFill>
          <a:blip r:embed="rId2"/>
          <a:stretch>
            <a:fillRect/>
          </a:stretch>
        </p:blipFill>
        <p:spPr>
          <a:xfrm>
            <a:off x="6583680" y="899160"/>
            <a:ext cx="4706112" cy="4706112"/>
          </a:xfrm>
          <a:prstGeom prst="rect">
            <a:avLst/>
          </a:prstGeom>
        </p:spPr>
      </p:pic>
      <p:pic>
        <p:nvPicPr>
          <p:cNvPr id="4" name="Picture 3">
            <a:extLst>
              <a:ext uri="{FF2B5EF4-FFF2-40B4-BE49-F238E27FC236}">
                <a16:creationId xmlns:a16="http://schemas.microsoft.com/office/drawing/2014/main" id="{52ADC96F-C448-614E-8174-1B06105B44A7}"/>
              </a:ext>
            </a:extLst>
          </p:cNvPr>
          <p:cNvPicPr>
            <a:picLocks noChangeAspect="1"/>
          </p:cNvPicPr>
          <p:nvPr userDrawn="1"/>
        </p:nvPicPr>
        <p:blipFill>
          <a:blip r:embed="rId3"/>
          <a:stretch>
            <a:fillRect/>
          </a:stretch>
        </p:blipFill>
        <p:spPr>
          <a:xfrm>
            <a:off x="5736150" y="3323714"/>
            <a:ext cx="3142674" cy="2674750"/>
          </a:xfrm>
          <a:prstGeom prst="rect">
            <a:avLst/>
          </a:prstGeom>
        </p:spPr>
      </p:pic>
      <p:sp>
        <p:nvSpPr>
          <p:cNvPr id="15" name="Subtitle 2">
            <a:extLst>
              <a:ext uri="{FF2B5EF4-FFF2-40B4-BE49-F238E27FC236}">
                <a16:creationId xmlns:a16="http://schemas.microsoft.com/office/drawing/2014/main" id="{CC64E7DA-3A4C-884E-AED2-88F8EF2D5087}"/>
              </a:ext>
            </a:extLst>
          </p:cNvPr>
          <p:cNvSpPr>
            <a:spLocks noGrp="1"/>
          </p:cNvSpPr>
          <p:nvPr>
            <p:ph type="subTitle" idx="1" hasCustomPrompt="1"/>
          </p:nvPr>
        </p:nvSpPr>
        <p:spPr>
          <a:xfrm>
            <a:off x="5916168" y="3730752"/>
            <a:ext cx="2596896" cy="1929384"/>
          </a:xfrm>
        </p:spPr>
        <p:txBody>
          <a:bodyPr anchor="ct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Insert quote here</a:t>
            </a:r>
          </a:p>
        </p:txBody>
      </p:sp>
      <p:sp>
        <p:nvSpPr>
          <p:cNvPr id="11" name="Round Same Side Corner Rectangle 10">
            <a:extLst>
              <a:ext uri="{FF2B5EF4-FFF2-40B4-BE49-F238E27FC236}">
                <a16:creationId xmlns:a16="http://schemas.microsoft.com/office/drawing/2014/main" id="{49D9A90A-FF31-AE4E-9330-E3C22A2AD184}"/>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26D80189-2331-1C4E-BA26-E680ECE42775}"/>
              </a:ext>
            </a:extLst>
          </p:cNvPr>
          <p:cNvPicPr>
            <a:picLocks noChangeAspect="1"/>
          </p:cNvPicPr>
          <p:nvPr userDrawn="1"/>
        </p:nvPicPr>
        <p:blipFill>
          <a:blip r:embed="rId4"/>
          <a:stretch>
            <a:fillRect/>
          </a:stretch>
        </p:blipFill>
        <p:spPr>
          <a:xfrm>
            <a:off x="573078" y="6287426"/>
            <a:ext cx="658649" cy="280276"/>
          </a:xfrm>
          <a:prstGeom prst="rect">
            <a:avLst/>
          </a:prstGeom>
        </p:spPr>
      </p:pic>
      <p:sp>
        <p:nvSpPr>
          <p:cNvPr id="17" name="Footer Placeholder 4">
            <a:extLst>
              <a:ext uri="{FF2B5EF4-FFF2-40B4-BE49-F238E27FC236}">
                <a16:creationId xmlns:a16="http://schemas.microsoft.com/office/drawing/2014/main" id="{8C599299-D890-1844-BA86-F332213E1F8D}"/>
              </a:ext>
            </a:extLst>
          </p:cNvPr>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a:t>Footer content here</a:t>
            </a:r>
          </a:p>
        </p:txBody>
      </p:sp>
    </p:spTree>
    <p:extLst>
      <p:ext uri="{BB962C8B-B14F-4D97-AF65-F5344CB8AC3E}">
        <p14:creationId xmlns:p14="http://schemas.microsoft.com/office/powerpoint/2010/main" val="3823535916"/>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Layout 6">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5547"/>
            <a:ext cx="5955826" cy="1000685"/>
          </a:xfrm>
        </p:spPr>
        <p:txBody>
          <a:bodyPr anchor="t"/>
          <a:lstStyle>
            <a:lvl1pPr>
              <a:defRPr sz="3400">
                <a:solidFill>
                  <a:schemeClr val="tx1">
                    <a:lumMod val="95000"/>
                    <a:lumOff val="5000"/>
                  </a:schemeClr>
                </a:solidFill>
              </a:defRPr>
            </a:lvl1pPr>
          </a:lstStyle>
          <a:p>
            <a:r>
              <a:rPr lang="en-US"/>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627854" y="1859310"/>
            <a:ext cx="5955826" cy="4081404"/>
          </a:xfrm>
        </p:spPr>
        <p:txBody>
          <a:bodyPr/>
          <a:lstStyle>
            <a:lvl1pPr marL="252000" indent="-252000">
              <a:lnSpc>
                <a:spcPct val="100000"/>
              </a:lnSpc>
              <a:spcBef>
                <a:spcPts val="0"/>
              </a:spcBef>
              <a:spcAft>
                <a:spcPts val="1400"/>
              </a:spcAft>
              <a:buFont typeface="Arial" panose="020B0604020202020204" pitchFamily="34" charset="0"/>
              <a:buChar char="•"/>
              <a:defRPr lang="en-AU" sz="20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a:t>Click to edit Master</a:t>
            </a:r>
            <a:endParaRPr lang="en-AU">
              <a:effectLst/>
              <a:latin typeface="Helvetica" pitchFamily="2" charset="0"/>
            </a:endParaRPr>
          </a:p>
        </p:txBody>
      </p:sp>
      <p:sp>
        <p:nvSpPr>
          <p:cNvPr id="6" name="Oval 5">
            <a:extLst>
              <a:ext uri="{FF2B5EF4-FFF2-40B4-BE49-F238E27FC236}">
                <a16:creationId xmlns:a16="http://schemas.microsoft.com/office/drawing/2014/main" id="{2D4B0225-642E-1945-A72C-FDE0EA1156AB}"/>
              </a:ext>
            </a:extLst>
          </p:cNvPr>
          <p:cNvSpPr/>
          <p:nvPr userDrawn="1"/>
        </p:nvSpPr>
        <p:spPr>
          <a:xfrm>
            <a:off x="6745065" y="902525"/>
            <a:ext cx="4544568" cy="4544568"/>
          </a:xfrm>
          <a:prstGeom prst="ellipse">
            <a:avLst/>
          </a:prstGeom>
          <a:solidFill>
            <a:schemeClr val="accent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8440F22F-9302-9242-AE23-805D6B33CACA}"/>
              </a:ext>
            </a:extLst>
          </p:cNvPr>
          <p:cNvSpPr/>
          <p:nvPr userDrawn="1"/>
        </p:nvSpPr>
        <p:spPr>
          <a:xfrm>
            <a:off x="6745065" y="1412776"/>
            <a:ext cx="4544568" cy="4544568"/>
          </a:xfrm>
          <a:prstGeom prst="ellipse">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ubtitle 2">
            <a:extLst>
              <a:ext uri="{FF2B5EF4-FFF2-40B4-BE49-F238E27FC236}">
                <a16:creationId xmlns:a16="http://schemas.microsoft.com/office/drawing/2014/main" id="{CC64E7DA-3A4C-884E-AED2-88F8EF2D5087}"/>
              </a:ext>
            </a:extLst>
          </p:cNvPr>
          <p:cNvSpPr>
            <a:spLocks noGrp="1"/>
          </p:cNvSpPr>
          <p:nvPr>
            <p:ph type="subTitle" idx="1" hasCustomPrompt="1"/>
          </p:nvPr>
        </p:nvSpPr>
        <p:spPr>
          <a:xfrm>
            <a:off x="6735566" y="1413164"/>
            <a:ext cx="4545992" cy="3610098"/>
          </a:xfrm>
        </p:spPr>
        <p:txBody>
          <a:bodyPr anchor="ct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Insert quote here</a:t>
            </a:r>
          </a:p>
        </p:txBody>
      </p:sp>
      <p:sp>
        <p:nvSpPr>
          <p:cNvPr id="11" name="Round Same Side Corner Rectangle 10">
            <a:extLst>
              <a:ext uri="{FF2B5EF4-FFF2-40B4-BE49-F238E27FC236}">
                <a16:creationId xmlns:a16="http://schemas.microsoft.com/office/drawing/2014/main" id="{A0DD5607-CC42-0F4C-82B1-A03EEA5D0258}"/>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84D3A423-2EB0-2E4E-9089-32AC046E369C}"/>
              </a:ext>
            </a:extLst>
          </p:cNvPr>
          <p:cNvPicPr>
            <a:picLocks noChangeAspect="1"/>
          </p:cNvPicPr>
          <p:nvPr userDrawn="1"/>
        </p:nvPicPr>
        <p:blipFill>
          <a:blip r:embed="rId2"/>
          <a:stretch>
            <a:fillRect/>
          </a:stretch>
        </p:blipFill>
        <p:spPr>
          <a:xfrm>
            <a:off x="573078" y="6287426"/>
            <a:ext cx="658649" cy="280276"/>
          </a:xfrm>
          <a:prstGeom prst="rect">
            <a:avLst/>
          </a:prstGeom>
        </p:spPr>
      </p:pic>
      <p:sp>
        <p:nvSpPr>
          <p:cNvPr id="18" name="Footer Placeholder 4">
            <a:extLst>
              <a:ext uri="{FF2B5EF4-FFF2-40B4-BE49-F238E27FC236}">
                <a16:creationId xmlns:a16="http://schemas.microsoft.com/office/drawing/2014/main" id="{840F2D6F-D9AD-3E4A-B7F5-5C7FA6FD3B3A}"/>
              </a:ext>
            </a:extLst>
          </p:cNvPr>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a:t>Footer content here</a:t>
            </a:r>
          </a:p>
        </p:txBody>
      </p:sp>
    </p:spTree>
    <p:extLst>
      <p:ext uri="{BB962C8B-B14F-4D97-AF65-F5344CB8AC3E}">
        <p14:creationId xmlns:p14="http://schemas.microsoft.com/office/powerpoint/2010/main" val="3018508027"/>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Layout 7">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5547"/>
            <a:ext cx="7272562" cy="735509"/>
          </a:xfrm>
        </p:spPr>
        <p:txBody>
          <a:bodyPr anchor="t"/>
          <a:lstStyle>
            <a:lvl1pPr>
              <a:defRPr sz="3400">
                <a:solidFill>
                  <a:schemeClr val="tx1">
                    <a:lumMod val="95000"/>
                    <a:lumOff val="5000"/>
                  </a:schemeClr>
                </a:solidFill>
              </a:defRPr>
            </a:lvl1pPr>
          </a:lstStyle>
          <a:p>
            <a:r>
              <a:rPr lang="en-US"/>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627854" y="1591056"/>
            <a:ext cx="3441226" cy="4517136"/>
          </a:xfrm>
        </p:spPr>
        <p:txBody>
          <a:bodyPr/>
          <a:lstStyle>
            <a:lvl1pPr marL="0" indent="0">
              <a:lnSpc>
                <a:spcPct val="100000"/>
              </a:lnSpc>
              <a:spcBef>
                <a:spcPts val="0"/>
              </a:spcBef>
              <a:spcAft>
                <a:spcPts val="800"/>
              </a:spcAft>
              <a:buFont typeface="Arial" panose="020B0604020202020204" pitchFamily="34" charset="0"/>
              <a:buNone/>
              <a:defRPr lang="en-AU" sz="15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a:t>Click to edit Master</a:t>
            </a:r>
            <a:endParaRPr lang="en-AU">
              <a:effectLst/>
              <a:latin typeface="Helvetica" pitchFamily="2" charset="0"/>
            </a:endParaRPr>
          </a:p>
        </p:txBody>
      </p:sp>
      <p:sp>
        <p:nvSpPr>
          <p:cNvPr id="17" name="Content Placeholder 2">
            <a:extLst>
              <a:ext uri="{FF2B5EF4-FFF2-40B4-BE49-F238E27FC236}">
                <a16:creationId xmlns:a16="http://schemas.microsoft.com/office/drawing/2014/main" id="{9E7939EE-90DA-F744-AA9C-873317A84CE9}"/>
              </a:ext>
            </a:extLst>
          </p:cNvPr>
          <p:cNvSpPr>
            <a:spLocks noGrp="1"/>
          </p:cNvSpPr>
          <p:nvPr>
            <p:ph idx="13" hasCustomPrompt="1"/>
          </p:nvPr>
        </p:nvSpPr>
        <p:spPr>
          <a:xfrm>
            <a:off x="4191787" y="1591056"/>
            <a:ext cx="3699485" cy="4517136"/>
          </a:xfrm>
          <a:noFill/>
        </p:spPr>
        <p:txBody>
          <a:bodyPr/>
          <a:lstStyle>
            <a:lvl1pPr marL="180000" indent="-180000">
              <a:lnSpc>
                <a:spcPct val="100000"/>
              </a:lnSpc>
              <a:spcBef>
                <a:spcPts val="0"/>
              </a:spcBef>
              <a:spcAft>
                <a:spcPts val="1600"/>
              </a:spcAft>
              <a:buFont typeface="Arial" panose="020B0604020202020204" pitchFamily="34" charset="0"/>
              <a:buChar char="•"/>
              <a:defRPr lang="en-AU" sz="1500" smtClean="0">
                <a:effectLst/>
              </a:defRPr>
            </a:lvl1pPr>
            <a:lvl2pPr>
              <a:defRPr sz="1500"/>
            </a:lvl2pPr>
            <a:lvl3pPr>
              <a:defRPr sz="1500"/>
            </a:lvl3pPr>
            <a:lvl4pPr>
              <a:defRPr sz="1500"/>
            </a:lvl4pPr>
            <a:lvl5pPr>
              <a:defRPr sz="1500"/>
            </a:lvl5pPr>
          </a:lstStyle>
          <a:p>
            <a:r>
              <a:rPr lang="en-US"/>
              <a:t>Click to edit Master</a:t>
            </a:r>
            <a:endParaRPr lang="en-AU">
              <a:effectLst/>
              <a:latin typeface="Helvetica" pitchFamily="2" charset="0"/>
            </a:endParaRPr>
          </a:p>
        </p:txBody>
      </p:sp>
      <p:sp>
        <p:nvSpPr>
          <p:cNvPr id="18" name="Content Placeholder 2">
            <a:extLst>
              <a:ext uri="{FF2B5EF4-FFF2-40B4-BE49-F238E27FC236}">
                <a16:creationId xmlns:a16="http://schemas.microsoft.com/office/drawing/2014/main" id="{6DC36813-81EB-FF44-80A5-9DB5E58FE53A}"/>
              </a:ext>
            </a:extLst>
          </p:cNvPr>
          <p:cNvSpPr>
            <a:spLocks noGrp="1"/>
          </p:cNvSpPr>
          <p:nvPr>
            <p:ph sz="half" idx="1" hasCustomPrompt="1"/>
          </p:nvPr>
        </p:nvSpPr>
        <p:spPr>
          <a:xfrm>
            <a:off x="8110727" y="886968"/>
            <a:ext cx="3355849" cy="5047487"/>
          </a:xfrm>
        </p:spPr>
        <p:txBody>
          <a:bodyPr/>
          <a:lstStyle>
            <a:lvl1pPr>
              <a:defRPr sz="1500">
                <a:solidFill>
                  <a:schemeClr val="tx1">
                    <a:lumMod val="95000"/>
                    <a:lumOff val="5000"/>
                  </a:schemeClr>
                </a:solidFill>
              </a:defRPr>
            </a:lvl1pPr>
          </a:lstStyle>
          <a:p>
            <a:pPr lvl="0"/>
            <a:r>
              <a:rPr lang="en-US"/>
              <a:t>Click to edit Master</a:t>
            </a:r>
          </a:p>
        </p:txBody>
      </p:sp>
      <p:sp>
        <p:nvSpPr>
          <p:cNvPr id="10" name="Round Same Side Corner Rectangle 9">
            <a:extLst>
              <a:ext uri="{FF2B5EF4-FFF2-40B4-BE49-F238E27FC236}">
                <a16:creationId xmlns:a16="http://schemas.microsoft.com/office/drawing/2014/main" id="{2C11886D-89B2-504E-B4A9-DA5CC32B9661}"/>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25328C8C-815F-0F4E-A7EF-48E988A830D8}"/>
              </a:ext>
            </a:extLst>
          </p:cNvPr>
          <p:cNvPicPr>
            <a:picLocks noChangeAspect="1"/>
          </p:cNvPicPr>
          <p:nvPr userDrawn="1"/>
        </p:nvPicPr>
        <p:blipFill>
          <a:blip r:embed="rId2"/>
          <a:stretch>
            <a:fillRect/>
          </a:stretch>
        </p:blipFill>
        <p:spPr>
          <a:xfrm>
            <a:off x="573078" y="6287426"/>
            <a:ext cx="658649" cy="280276"/>
          </a:xfrm>
          <a:prstGeom prst="rect">
            <a:avLst/>
          </a:prstGeom>
        </p:spPr>
      </p:pic>
      <p:sp>
        <p:nvSpPr>
          <p:cNvPr id="15" name="Footer Placeholder 4">
            <a:extLst>
              <a:ext uri="{FF2B5EF4-FFF2-40B4-BE49-F238E27FC236}">
                <a16:creationId xmlns:a16="http://schemas.microsoft.com/office/drawing/2014/main" id="{47EACF17-2650-D543-9001-515AC3676211}"/>
              </a:ext>
            </a:extLst>
          </p:cNvPr>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a:t>Footer content here</a:t>
            </a:r>
          </a:p>
        </p:txBody>
      </p:sp>
    </p:spTree>
    <p:extLst>
      <p:ext uri="{BB962C8B-B14F-4D97-AF65-F5344CB8AC3E}">
        <p14:creationId xmlns:p14="http://schemas.microsoft.com/office/powerpoint/2010/main" val="2467735075"/>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3">
    <p:bg>
      <p:bgPr>
        <a:solidFill>
          <a:schemeClr val="accent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36EE050-3323-1242-B34C-E3F02BDAF2D3}"/>
              </a:ext>
            </a:extLst>
          </p:cNvPr>
          <p:cNvPicPr>
            <a:picLocks noChangeAspect="1"/>
          </p:cNvPicPr>
          <p:nvPr userDrawn="1"/>
        </p:nvPicPr>
        <p:blipFill>
          <a:blip r:embed="rId2"/>
          <a:stretch>
            <a:fillRect/>
          </a:stretch>
        </p:blipFill>
        <p:spPr>
          <a:xfrm>
            <a:off x="0" y="387"/>
            <a:ext cx="12192000" cy="6854637"/>
          </a:xfrm>
          <a:prstGeom prst="rect">
            <a:avLst/>
          </a:prstGeom>
        </p:spPr>
      </p:pic>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4190452" y="2470591"/>
            <a:ext cx="7007979" cy="1220142"/>
          </a:xfrm>
        </p:spPr>
        <p:txBody>
          <a:bodyPr anchor="t"/>
          <a:lstStyle>
            <a:lvl1pPr>
              <a:defRPr sz="3400">
                <a:solidFill>
                  <a:schemeClr val="bg1"/>
                </a:solidFill>
              </a:defRPr>
            </a:lvl1pPr>
          </a:lstStyle>
          <a:p>
            <a:r>
              <a:rPr lang="en-US"/>
              <a:t>Title 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p:nvPr>
        </p:nvSpPr>
        <p:spPr>
          <a:xfrm>
            <a:off x="4190452" y="3690731"/>
            <a:ext cx="7007979" cy="2185163"/>
          </a:xfrm>
        </p:spPr>
        <p:txBody>
          <a:bodyPr/>
          <a:lstStyle>
            <a:lvl1pPr marL="0" indent="0">
              <a:lnSpc>
                <a:spcPts val="2050"/>
              </a:lnSpc>
              <a:spcBef>
                <a:spcPts val="0"/>
              </a:spcBef>
              <a:buNone/>
              <a:defRPr lang="en-AU" sz="1600" smtClean="0">
                <a:solidFill>
                  <a:schemeClr val="bg1"/>
                </a:solidFill>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15" name="Picture 14">
            <a:extLst>
              <a:ext uri="{FF2B5EF4-FFF2-40B4-BE49-F238E27FC236}">
                <a16:creationId xmlns:a16="http://schemas.microsoft.com/office/drawing/2014/main" id="{0FEA474E-6B4A-A34F-8B82-43E38856870B}"/>
              </a:ext>
            </a:extLst>
          </p:cNvPr>
          <p:cNvPicPr>
            <a:picLocks noChangeAspect="1"/>
          </p:cNvPicPr>
          <p:nvPr userDrawn="1"/>
        </p:nvPicPr>
        <p:blipFill>
          <a:blip r:embed="rId3"/>
          <a:stretch>
            <a:fillRect/>
          </a:stretch>
        </p:blipFill>
        <p:spPr>
          <a:xfrm>
            <a:off x="717794" y="719529"/>
            <a:ext cx="1013045" cy="431083"/>
          </a:xfrm>
          <a:prstGeom prst="rect">
            <a:avLst/>
          </a:prstGeom>
        </p:spPr>
      </p:pic>
      <p:sp>
        <p:nvSpPr>
          <p:cNvPr id="6" name="TextBox 5">
            <a:extLst>
              <a:ext uri="{FF2B5EF4-FFF2-40B4-BE49-F238E27FC236}">
                <a16:creationId xmlns:a16="http://schemas.microsoft.com/office/drawing/2014/main" id="{5D0D74A7-5BDD-6A4F-B249-910440AD9E9A}"/>
              </a:ext>
            </a:extLst>
          </p:cNvPr>
          <p:cNvSpPr txBox="1"/>
          <p:nvPr userDrawn="1"/>
        </p:nvSpPr>
        <p:spPr>
          <a:xfrm>
            <a:off x="619685" y="6420897"/>
            <a:ext cx="1748412" cy="246221"/>
          </a:xfrm>
          <a:prstGeom prst="rect">
            <a:avLst/>
          </a:prstGeom>
          <a:noFill/>
        </p:spPr>
        <p:txBody>
          <a:bodyPr wrap="square" rtlCol="0">
            <a:spAutoFit/>
          </a:bodyPr>
          <a:lstStyle/>
          <a:p>
            <a:pPr algn="l"/>
            <a:r>
              <a:rPr lang="en-US" sz="1000">
                <a:solidFill>
                  <a:schemeClr val="bg1"/>
                </a:solidFill>
              </a:rPr>
              <a:t>UTS CRICOS 00099F</a:t>
            </a:r>
          </a:p>
        </p:txBody>
      </p:sp>
    </p:spTree>
    <p:extLst>
      <p:ext uri="{BB962C8B-B14F-4D97-AF65-F5344CB8AC3E}">
        <p14:creationId xmlns:p14="http://schemas.microsoft.com/office/powerpoint/2010/main" val="599123749"/>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4">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27854" y="2684346"/>
            <a:ext cx="7574314" cy="1201854"/>
          </a:xfrm>
        </p:spPr>
        <p:txBody>
          <a:bodyPr anchor="t">
            <a:noAutofit/>
          </a:bodyPr>
          <a:lstStyle>
            <a:lvl1pPr algn="l">
              <a:defRPr lang="en-AU" sz="3400" smtClean="0">
                <a:solidFill>
                  <a:schemeClr val="bg1"/>
                </a:solidFill>
                <a:effectLst/>
                <a:latin typeface="Arial" panose="020B0604020202020204" pitchFamily="34" charset="0"/>
                <a:cs typeface="Arial" panose="020B0604020202020204" pitchFamily="34" charset="0"/>
              </a:defRPr>
            </a:lvl1pPr>
          </a:lstStyle>
          <a:p>
            <a:r>
              <a:rPr lang="en-US"/>
              <a:t>Title Heading</a:t>
            </a:r>
            <a:endParaRPr lang="en-AU">
              <a:solidFill>
                <a:srgbClr val="FFFFFF"/>
              </a:solidFill>
              <a:effectLst/>
              <a:latin typeface="Helvetica" pitchFamily="2" charset="0"/>
            </a:endParaRPr>
          </a:p>
        </p:txBody>
      </p:sp>
      <p:sp>
        <p:nvSpPr>
          <p:cNvPr id="3" name="Subtitle 2"/>
          <p:cNvSpPr>
            <a:spLocks noGrp="1"/>
          </p:cNvSpPr>
          <p:nvPr>
            <p:ph type="subTitle" idx="1" hasCustomPrompt="1"/>
          </p:nvPr>
        </p:nvSpPr>
        <p:spPr>
          <a:xfrm>
            <a:off x="627854" y="3904488"/>
            <a:ext cx="7574314" cy="1483672"/>
          </a:xfrm>
        </p:spPr>
        <p:txBody>
          <a:bodyPr>
            <a:noAutofit/>
          </a:bodyPr>
          <a:lstStyle>
            <a:lvl1pPr marL="0" indent="0" algn="l">
              <a:lnSpc>
                <a:spcPts val="2050"/>
              </a:lnSpc>
              <a:spcBef>
                <a:spcPts val="0"/>
              </a:spcBef>
              <a:buNone/>
              <a:defRPr lang="en-AU" sz="1600" smtClean="0">
                <a:solidFill>
                  <a:schemeClr val="bg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Edit Master text styles</a:t>
            </a:r>
          </a:p>
        </p:txBody>
      </p:sp>
      <p:pic>
        <p:nvPicPr>
          <p:cNvPr id="10" name="Picture 9">
            <a:extLst>
              <a:ext uri="{FF2B5EF4-FFF2-40B4-BE49-F238E27FC236}">
                <a16:creationId xmlns:a16="http://schemas.microsoft.com/office/drawing/2014/main" id="{E573A36A-F66D-5949-851B-B40DF1CFFD20}"/>
              </a:ext>
            </a:extLst>
          </p:cNvPr>
          <p:cNvPicPr>
            <a:picLocks noChangeAspect="1"/>
          </p:cNvPicPr>
          <p:nvPr userDrawn="1"/>
        </p:nvPicPr>
        <p:blipFill>
          <a:blip r:embed="rId2"/>
          <a:stretch>
            <a:fillRect/>
          </a:stretch>
        </p:blipFill>
        <p:spPr>
          <a:xfrm>
            <a:off x="717794" y="719529"/>
            <a:ext cx="1013045" cy="431083"/>
          </a:xfrm>
          <a:prstGeom prst="rect">
            <a:avLst/>
          </a:prstGeom>
        </p:spPr>
      </p:pic>
      <p:pic>
        <p:nvPicPr>
          <p:cNvPr id="11" name="Picture 10">
            <a:extLst>
              <a:ext uri="{FF2B5EF4-FFF2-40B4-BE49-F238E27FC236}">
                <a16:creationId xmlns:a16="http://schemas.microsoft.com/office/drawing/2014/main" id="{66F7672F-B535-3A4B-B6AA-0248282CE727}"/>
              </a:ext>
            </a:extLst>
          </p:cNvPr>
          <p:cNvPicPr>
            <a:picLocks noChangeAspect="1"/>
          </p:cNvPicPr>
          <p:nvPr userDrawn="1"/>
        </p:nvPicPr>
        <p:blipFill rotWithShape="1">
          <a:blip r:embed="rId3"/>
          <a:srcRect l="48142"/>
          <a:stretch/>
        </p:blipFill>
        <p:spPr>
          <a:xfrm>
            <a:off x="5869458" y="0"/>
            <a:ext cx="6322541" cy="6858000"/>
          </a:xfrm>
          <a:prstGeom prst="rect">
            <a:avLst/>
          </a:prstGeom>
        </p:spPr>
      </p:pic>
      <p:sp>
        <p:nvSpPr>
          <p:cNvPr id="6" name="TextBox 5">
            <a:extLst>
              <a:ext uri="{FF2B5EF4-FFF2-40B4-BE49-F238E27FC236}">
                <a16:creationId xmlns:a16="http://schemas.microsoft.com/office/drawing/2014/main" id="{02A1FD67-3299-CA49-B972-E63A734FFB5E}"/>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a:solidFill>
                  <a:schemeClr val="bg1"/>
                </a:solidFill>
              </a:rPr>
              <a:t>UTS CRICOS 00099F</a:t>
            </a:r>
          </a:p>
        </p:txBody>
      </p:sp>
    </p:spTree>
    <p:extLst>
      <p:ext uri="{BB962C8B-B14F-4D97-AF65-F5344CB8AC3E}">
        <p14:creationId xmlns:p14="http://schemas.microsoft.com/office/powerpoint/2010/main" val="39937012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5">
    <p:bg>
      <p:bgPr>
        <a:solidFill>
          <a:schemeClr val="accent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339B732-97F5-8142-946C-460DAD575E4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ctrTitle" hasCustomPrompt="1"/>
          </p:nvPr>
        </p:nvSpPr>
        <p:spPr>
          <a:xfrm>
            <a:off x="627854" y="2684346"/>
            <a:ext cx="7574314" cy="1201854"/>
          </a:xfrm>
        </p:spPr>
        <p:txBody>
          <a:bodyPr anchor="t">
            <a:noAutofit/>
          </a:bodyPr>
          <a:lstStyle>
            <a:lvl1pPr algn="l">
              <a:defRPr lang="en-AU" sz="3400" smtClean="0">
                <a:solidFill>
                  <a:schemeClr val="bg1"/>
                </a:solidFill>
                <a:effectLst/>
                <a:latin typeface="Arial" panose="020B0604020202020204" pitchFamily="34" charset="0"/>
                <a:cs typeface="Arial" panose="020B0604020202020204" pitchFamily="34" charset="0"/>
              </a:defRPr>
            </a:lvl1pPr>
          </a:lstStyle>
          <a:p>
            <a:r>
              <a:rPr lang="en-US"/>
              <a:t>Title Heading</a:t>
            </a:r>
            <a:endParaRPr lang="en-AU">
              <a:solidFill>
                <a:srgbClr val="FFFFFF"/>
              </a:solidFill>
              <a:effectLst/>
              <a:latin typeface="Helvetica" pitchFamily="2" charset="0"/>
            </a:endParaRPr>
          </a:p>
        </p:txBody>
      </p:sp>
      <p:sp>
        <p:nvSpPr>
          <p:cNvPr id="3" name="Subtitle 2"/>
          <p:cNvSpPr>
            <a:spLocks noGrp="1"/>
          </p:cNvSpPr>
          <p:nvPr>
            <p:ph type="subTitle" idx="1" hasCustomPrompt="1"/>
          </p:nvPr>
        </p:nvSpPr>
        <p:spPr>
          <a:xfrm>
            <a:off x="627854" y="3904488"/>
            <a:ext cx="7574314" cy="1483672"/>
          </a:xfrm>
        </p:spPr>
        <p:txBody>
          <a:bodyPr>
            <a:noAutofit/>
          </a:bodyPr>
          <a:lstStyle>
            <a:lvl1pPr marL="0" indent="0" algn="l">
              <a:lnSpc>
                <a:spcPts val="2050"/>
              </a:lnSpc>
              <a:spcBef>
                <a:spcPts val="0"/>
              </a:spcBef>
              <a:buNone/>
              <a:defRPr lang="en-AU" sz="1600" smtClean="0">
                <a:solidFill>
                  <a:schemeClr val="bg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Edit Master text styles</a:t>
            </a:r>
          </a:p>
        </p:txBody>
      </p:sp>
      <p:pic>
        <p:nvPicPr>
          <p:cNvPr id="10" name="Picture 9">
            <a:extLst>
              <a:ext uri="{FF2B5EF4-FFF2-40B4-BE49-F238E27FC236}">
                <a16:creationId xmlns:a16="http://schemas.microsoft.com/office/drawing/2014/main" id="{E573A36A-F66D-5949-851B-B40DF1CFFD20}"/>
              </a:ext>
            </a:extLst>
          </p:cNvPr>
          <p:cNvPicPr>
            <a:picLocks noChangeAspect="1"/>
          </p:cNvPicPr>
          <p:nvPr userDrawn="1"/>
        </p:nvPicPr>
        <p:blipFill>
          <a:blip r:embed="rId3"/>
          <a:stretch>
            <a:fillRect/>
          </a:stretch>
        </p:blipFill>
        <p:spPr>
          <a:xfrm>
            <a:off x="717794" y="719529"/>
            <a:ext cx="1013045" cy="431083"/>
          </a:xfrm>
          <a:prstGeom prst="rect">
            <a:avLst/>
          </a:prstGeom>
        </p:spPr>
      </p:pic>
      <p:sp>
        <p:nvSpPr>
          <p:cNvPr id="6" name="TextBox 5">
            <a:extLst>
              <a:ext uri="{FF2B5EF4-FFF2-40B4-BE49-F238E27FC236}">
                <a16:creationId xmlns:a16="http://schemas.microsoft.com/office/drawing/2014/main" id="{D33B5CED-F544-F742-9789-3164A6A500D5}"/>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a:solidFill>
                  <a:schemeClr val="bg1"/>
                </a:solidFill>
              </a:rPr>
              <a:t>UTS CRICOS 00099F</a:t>
            </a:r>
          </a:p>
        </p:txBody>
      </p:sp>
    </p:spTree>
    <p:extLst>
      <p:ext uri="{BB962C8B-B14F-4D97-AF65-F5344CB8AC3E}">
        <p14:creationId xmlns:p14="http://schemas.microsoft.com/office/powerpoint/2010/main" val="25888520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ver 6">
    <p:bg>
      <p:bgPr>
        <a:solidFill>
          <a:schemeClr val="bg2">
            <a:lumMod val="20000"/>
            <a:lumOff val="80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0D08152-A3CE-E74C-8704-ED0CA74E8B59}"/>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7A44100E-027F-E643-8E48-32B4F0C8FFE1}"/>
              </a:ext>
            </a:extLst>
          </p:cNvPr>
          <p:cNvPicPr>
            <a:picLocks noChangeAspect="1"/>
          </p:cNvPicPr>
          <p:nvPr userDrawn="1"/>
        </p:nvPicPr>
        <p:blipFill>
          <a:blip r:embed="rId3"/>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398459" y="2122361"/>
            <a:ext cx="5592436" cy="1220142"/>
          </a:xfrm>
        </p:spPr>
        <p:txBody>
          <a:bodyPr anchor="t"/>
          <a:lstStyle>
            <a:lvl1pPr>
              <a:defRPr sz="3400">
                <a:solidFill>
                  <a:schemeClr val="bg1"/>
                </a:solidFill>
              </a:defRPr>
            </a:lvl1pPr>
          </a:lstStyle>
          <a:p>
            <a:r>
              <a:rPr lang="en-US"/>
              <a:t>Title 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p:nvPr>
        </p:nvSpPr>
        <p:spPr>
          <a:xfrm>
            <a:off x="6398459" y="3360789"/>
            <a:ext cx="5592436" cy="2185163"/>
          </a:xfrm>
        </p:spPr>
        <p:txBody>
          <a:bodyPr/>
          <a:lstStyle>
            <a:lvl1pPr marL="0" indent="0">
              <a:lnSpc>
                <a:spcPts val="2050"/>
              </a:lnSpc>
              <a:spcBef>
                <a:spcPts val="0"/>
              </a:spcBef>
              <a:buNone/>
              <a:defRPr lang="en-AU" sz="1600" smtClean="0">
                <a:solidFill>
                  <a:schemeClr val="bg1"/>
                </a:solidFill>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8" name="Picture 7">
            <a:extLst>
              <a:ext uri="{FF2B5EF4-FFF2-40B4-BE49-F238E27FC236}">
                <a16:creationId xmlns:a16="http://schemas.microsoft.com/office/drawing/2014/main" id="{AAB7304E-0E27-AF47-BD7A-0A8B3B31ACBF}"/>
              </a:ext>
            </a:extLst>
          </p:cNvPr>
          <p:cNvPicPr>
            <a:picLocks noChangeAspect="1"/>
          </p:cNvPicPr>
          <p:nvPr userDrawn="1"/>
        </p:nvPicPr>
        <p:blipFill>
          <a:blip r:embed="rId4"/>
          <a:stretch>
            <a:fillRect/>
          </a:stretch>
        </p:blipFill>
        <p:spPr>
          <a:xfrm>
            <a:off x="10742849" y="707332"/>
            <a:ext cx="748146" cy="709155"/>
          </a:xfrm>
          <a:prstGeom prst="rect">
            <a:avLst/>
          </a:prstGeom>
        </p:spPr>
      </p:pic>
      <p:sp>
        <p:nvSpPr>
          <p:cNvPr id="9" name="TextBox 8">
            <a:extLst>
              <a:ext uri="{FF2B5EF4-FFF2-40B4-BE49-F238E27FC236}">
                <a16:creationId xmlns:a16="http://schemas.microsoft.com/office/drawing/2014/main" id="{8CF341A3-F22A-8F43-98A2-33A1DF177A05}"/>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a:solidFill>
                  <a:schemeClr val="tx1">
                    <a:lumMod val="85000"/>
                    <a:lumOff val="15000"/>
                  </a:schemeClr>
                </a:solidFill>
              </a:rPr>
              <a:t>UTS CRICOS 00099F</a:t>
            </a:r>
          </a:p>
        </p:txBody>
      </p:sp>
    </p:spTree>
    <p:extLst>
      <p:ext uri="{BB962C8B-B14F-4D97-AF65-F5344CB8AC3E}">
        <p14:creationId xmlns:p14="http://schemas.microsoft.com/office/powerpoint/2010/main" val="311428424"/>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ver 7">
    <p:bg>
      <p:bgPr>
        <a:solidFill>
          <a:schemeClr val="tx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34D1BC1-E025-444C-8AF7-7073AD63E49D}"/>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FAE7675C-6DEA-C64E-B08C-308DFE305862}"/>
              </a:ext>
            </a:extLst>
          </p:cNvPr>
          <p:cNvPicPr>
            <a:picLocks noChangeAspect="1"/>
          </p:cNvPicPr>
          <p:nvPr userDrawn="1"/>
        </p:nvPicPr>
        <p:blipFill rotWithShape="1">
          <a:blip r:embed="rId3">
            <a:alphaModFix amt="90000"/>
          </a:blip>
          <a:srcRect l="42913"/>
          <a:stretch/>
        </p:blipFill>
        <p:spPr>
          <a:xfrm>
            <a:off x="5231876" y="0"/>
            <a:ext cx="6960124" cy="6858000"/>
          </a:xfrm>
          <a:prstGeom prst="rect">
            <a:avLst/>
          </a:prstGeom>
        </p:spPr>
      </p:pic>
      <p:pic>
        <p:nvPicPr>
          <p:cNvPr id="12" name="Picture 11">
            <a:extLst>
              <a:ext uri="{FF2B5EF4-FFF2-40B4-BE49-F238E27FC236}">
                <a16:creationId xmlns:a16="http://schemas.microsoft.com/office/drawing/2014/main" id="{225ACA62-DF63-8843-8E8F-B9AB1BB33903}"/>
              </a:ext>
            </a:extLst>
          </p:cNvPr>
          <p:cNvPicPr>
            <a:picLocks noChangeAspect="1"/>
          </p:cNvPicPr>
          <p:nvPr userDrawn="1"/>
        </p:nvPicPr>
        <p:blipFill rotWithShape="1">
          <a:blip r:embed="rId3">
            <a:alphaModFix amt="70000"/>
          </a:blip>
          <a:srcRect l="2" t="16357" r="64276" b="14639"/>
          <a:stretch/>
        </p:blipFill>
        <p:spPr>
          <a:xfrm>
            <a:off x="0" y="1121790"/>
            <a:ext cx="4355184" cy="4732255"/>
          </a:xfrm>
          <a:prstGeom prst="rect">
            <a:avLst/>
          </a:prstGeom>
        </p:spPr>
      </p:pic>
      <p:sp>
        <p:nvSpPr>
          <p:cNvPr id="2" name="Title 1"/>
          <p:cNvSpPr>
            <a:spLocks noGrp="1"/>
          </p:cNvSpPr>
          <p:nvPr>
            <p:ph type="ctrTitle" hasCustomPrompt="1"/>
          </p:nvPr>
        </p:nvSpPr>
        <p:spPr>
          <a:xfrm>
            <a:off x="6781518" y="2498992"/>
            <a:ext cx="5001987" cy="1201854"/>
          </a:xfrm>
        </p:spPr>
        <p:txBody>
          <a:bodyPr anchor="t">
            <a:noAutofit/>
          </a:bodyPr>
          <a:lstStyle>
            <a:lvl1pPr algn="l">
              <a:defRPr lang="en-AU" sz="3400" smtClean="0">
                <a:solidFill>
                  <a:schemeClr val="bg1"/>
                </a:solidFill>
                <a:effectLst/>
              </a:defRPr>
            </a:lvl1pPr>
          </a:lstStyle>
          <a:p>
            <a:r>
              <a:rPr lang="en-US"/>
              <a:t>Title Heading</a:t>
            </a:r>
            <a:endParaRPr lang="en-AU">
              <a:solidFill>
                <a:srgbClr val="FFFFFF"/>
              </a:solidFill>
              <a:effectLst/>
              <a:latin typeface="Helvetica" pitchFamily="2" charset="0"/>
            </a:endParaRPr>
          </a:p>
        </p:txBody>
      </p:sp>
      <p:sp>
        <p:nvSpPr>
          <p:cNvPr id="3" name="Subtitle 2"/>
          <p:cNvSpPr>
            <a:spLocks noGrp="1"/>
          </p:cNvSpPr>
          <p:nvPr>
            <p:ph type="subTitle" idx="1" hasCustomPrompt="1"/>
          </p:nvPr>
        </p:nvSpPr>
        <p:spPr>
          <a:xfrm>
            <a:off x="6781518" y="3719134"/>
            <a:ext cx="5001987" cy="1483672"/>
          </a:xfrm>
        </p:spPr>
        <p:txBody>
          <a:bodyPr>
            <a:noAutofit/>
          </a:bodyPr>
          <a:lstStyle>
            <a:lvl1pPr marL="0" indent="0" algn="l">
              <a:lnSpc>
                <a:spcPts val="2050"/>
              </a:lnSpc>
              <a:spcBef>
                <a:spcPts val="0"/>
              </a:spcBef>
              <a:buNone/>
              <a:defRPr lang="en-AU" sz="1600" smtClean="0">
                <a:solidFill>
                  <a:schemeClr val="bg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Edit Master text styles</a:t>
            </a:r>
          </a:p>
        </p:txBody>
      </p:sp>
      <p:pic>
        <p:nvPicPr>
          <p:cNvPr id="15" name="Picture 14">
            <a:extLst>
              <a:ext uri="{FF2B5EF4-FFF2-40B4-BE49-F238E27FC236}">
                <a16:creationId xmlns:a16="http://schemas.microsoft.com/office/drawing/2014/main" id="{19FE1CD8-BE7B-7148-B92F-9AD3A3484290}"/>
              </a:ext>
            </a:extLst>
          </p:cNvPr>
          <p:cNvPicPr>
            <a:picLocks noChangeAspect="1"/>
          </p:cNvPicPr>
          <p:nvPr userDrawn="1"/>
        </p:nvPicPr>
        <p:blipFill>
          <a:blip r:embed="rId4"/>
          <a:stretch>
            <a:fillRect/>
          </a:stretch>
        </p:blipFill>
        <p:spPr>
          <a:xfrm>
            <a:off x="712729" y="3073460"/>
            <a:ext cx="748146" cy="709155"/>
          </a:xfrm>
          <a:prstGeom prst="rect">
            <a:avLst/>
          </a:prstGeom>
        </p:spPr>
      </p:pic>
      <p:sp>
        <p:nvSpPr>
          <p:cNvPr id="8" name="TextBox 7">
            <a:extLst>
              <a:ext uri="{FF2B5EF4-FFF2-40B4-BE49-F238E27FC236}">
                <a16:creationId xmlns:a16="http://schemas.microsoft.com/office/drawing/2014/main" id="{7FB9BCF3-1CEC-C54E-9F13-52C0CB0B91B5}"/>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a:solidFill>
                  <a:schemeClr val="tx1">
                    <a:lumMod val="85000"/>
                    <a:lumOff val="15000"/>
                  </a:schemeClr>
                </a:solidFill>
              </a:rPr>
              <a:t>UTS CRICOS 00099F</a:t>
            </a:r>
          </a:p>
        </p:txBody>
      </p:sp>
    </p:spTree>
    <p:extLst>
      <p:ext uri="{BB962C8B-B14F-4D97-AF65-F5344CB8AC3E}">
        <p14:creationId xmlns:p14="http://schemas.microsoft.com/office/powerpoint/2010/main" val="3580832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ver 8">
    <p:bg>
      <p:bgPr>
        <a:solidFill>
          <a:schemeClr val="tx2"/>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83EBFDD8-EC75-B848-849F-4A4FDCBEADD0}"/>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468E9B96-EBE3-814D-974D-1590FC71147D}"/>
              </a:ext>
            </a:extLst>
          </p:cNvPr>
          <p:cNvPicPr>
            <a:picLocks noChangeAspect="1"/>
          </p:cNvPicPr>
          <p:nvPr userDrawn="1"/>
        </p:nvPicPr>
        <p:blipFill>
          <a:blip r:embed="rId3"/>
          <a:stretch>
            <a:fillRect/>
          </a:stretch>
        </p:blipFill>
        <p:spPr>
          <a:xfrm>
            <a:off x="6093031" y="1819374"/>
            <a:ext cx="5775315" cy="3714160"/>
          </a:xfrm>
          <a:prstGeom prst="rect">
            <a:avLst/>
          </a:prstGeom>
        </p:spPr>
      </p:pic>
      <p:pic>
        <p:nvPicPr>
          <p:cNvPr id="12" name="Picture 11">
            <a:extLst>
              <a:ext uri="{FF2B5EF4-FFF2-40B4-BE49-F238E27FC236}">
                <a16:creationId xmlns:a16="http://schemas.microsoft.com/office/drawing/2014/main" id="{C6F239D5-010D-1E4E-80AB-B1E4BBE78A0A}"/>
              </a:ext>
            </a:extLst>
          </p:cNvPr>
          <p:cNvPicPr>
            <a:picLocks noChangeAspect="1"/>
          </p:cNvPicPr>
          <p:nvPr userDrawn="1"/>
        </p:nvPicPr>
        <p:blipFill>
          <a:blip r:embed="rId4"/>
          <a:stretch>
            <a:fillRect/>
          </a:stretch>
        </p:blipFill>
        <p:spPr>
          <a:xfrm>
            <a:off x="712800" y="709435"/>
            <a:ext cx="1828800" cy="433137"/>
          </a:xfrm>
          <a:prstGeom prst="rect">
            <a:avLst/>
          </a:prstGeom>
        </p:spPr>
      </p:pic>
      <p:sp>
        <p:nvSpPr>
          <p:cNvPr id="2" name="Title 1"/>
          <p:cNvSpPr>
            <a:spLocks noGrp="1"/>
          </p:cNvSpPr>
          <p:nvPr>
            <p:ph type="ctrTitle" hasCustomPrompt="1"/>
          </p:nvPr>
        </p:nvSpPr>
        <p:spPr>
          <a:xfrm>
            <a:off x="627854" y="2684346"/>
            <a:ext cx="7234101" cy="1220142"/>
          </a:xfrm>
        </p:spPr>
        <p:txBody>
          <a:bodyPr anchor="t">
            <a:noAutofit/>
          </a:bodyPr>
          <a:lstStyle>
            <a:lvl1pPr algn="l">
              <a:defRPr lang="en-AU" sz="3400" smtClean="0">
                <a:solidFill>
                  <a:schemeClr val="bg1"/>
                </a:solidFill>
                <a:effectLst/>
              </a:defRPr>
            </a:lvl1pPr>
          </a:lstStyle>
          <a:p>
            <a:r>
              <a:rPr lang="en-US"/>
              <a:t>Title Heading</a:t>
            </a:r>
            <a:endParaRPr lang="en-AU">
              <a:solidFill>
                <a:srgbClr val="FFFFFF"/>
              </a:solidFill>
              <a:effectLst/>
              <a:latin typeface="Helvetica" pitchFamily="2" charset="0"/>
            </a:endParaRPr>
          </a:p>
        </p:txBody>
      </p:sp>
      <p:sp>
        <p:nvSpPr>
          <p:cNvPr id="3" name="Subtitle 2"/>
          <p:cNvSpPr>
            <a:spLocks noGrp="1"/>
          </p:cNvSpPr>
          <p:nvPr>
            <p:ph type="subTitle" idx="1"/>
          </p:nvPr>
        </p:nvSpPr>
        <p:spPr>
          <a:xfrm>
            <a:off x="627854" y="3904488"/>
            <a:ext cx="7234101" cy="1483672"/>
          </a:xfrm>
        </p:spPr>
        <p:txBody>
          <a:bodyPr>
            <a:noAutofit/>
          </a:bodyPr>
          <a:lstStyle>
            <a:lvl1pPr marL="0" indent="0" algn="l">
              <a:lnSpc>
                <a:spcPts val="2050"/>
              </a:lnSpc>
              <a:spcBef>
                <a:spcPts val="0"/>
              </a:spcBef>
              <a:buNone/>
              <a:defRPr lang="en-AU" sz="1600" smtClean="0">
                <a:solidFill>
                  <a:schemeClr val="bg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solidFill>
                <a:srgbClr val="FFFFFF"/>
              </a:solidFill>
              <a:effectLst/>
              <a:latin typeface="Helvetica" pitchFamily="2" charset="0"/>
            </a:endParaRPr>
          </a:p>
        </p:txBody>
      </p:sp>
      <p:sp>
        <p:nvSpPr>
          <p:cNvPr id="8" name="TextBox 7">
            <a:extLst>
              <a:ext uri="{FF2B5EF4-FFF2-40B4-BE49-F238E27FC236}">
                <a16:creationId xmlns:a16="http://schemas.microsoft.com/office/drawing/2014/main" id="{F21A8120-416B-C447-8D5E-C8576FEACE18}"/>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a:solidFill>
                  <a:schemeClr val="bg1"/>
                </a:solidFill>
              </a:rPr>
              <a:t>UTS CRICOS 00099F</a:t>
            </a:r>
          </a:p>
        </p:txBody>
      </p:sp>
    </p:spTree>
    <p:extLst>
      <p:ext uri="{BB962C8B-B14F-4D97-AF65-F5344CB8AC3E}">
        <p14:creationId xmlns:p14="http://schemas.microsoft.com/office/powerpoint/2010/main" val="17365539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ver 9">
    <p:bg>
      <p:bgPr>
        <a:solidFill>
          <a:schemeClr val="accent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B95B59D-032C-CD4A-B177-5223D666C6EC}"/>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F9E2E7B1-2CAA-0442-BF33-993CA9D00FE0}"/>
              </a:ext>
            </a:extLst>
          </p:cNvPr>
          <p:cNvPicPr>
            <a:picLocks noChangeAspect="1"/>
          </p:cNvPicPr>
          <p:nvPr userDrawn="1"/>
        </p:nvPicPr>
        <p:blipFill>
          <a:blip r:embed="rId3"/>
          <a:stretch>
            <a:fillRect/>
          </a:stretch>
        </p:blipFill>
        <p:spPr>
          <a:xfrm>
            <a:off x="693876" y="707332"/>
            <a:ext cx="748146" cy="709155"/>
          </a:xfrm>
          <a:prstGeom prst="rect">
            <a:avLst/>
          </a:prstGeom>
        </p:spPr>
      </p:pic>
      <p:sp>
        <p:nvSpPr>
          <p:cNvPr id="2" name="Title 1"/>
          <p:cNvSpPr>
            <a:spLocks noGrp="1"/>
          </p:cNvSpPr>
          <p:nvPr>
            <p:ph type="ctrTitle" hasCustomPrompt="1"/>
          </p:nvPr>
        </p:nvSpPr>
        <p:spPr>
          <a:xfrm>
            <a:off x="4417429" y="2495810"/>
            <a:ext cx="7318942" cy="1201854"/>
          </a:xfrm>
        </p:spPr>
        <p:txBody>
          <a:bodyPr anchor="t">
            <a:noAutofit/>
          </a:bodyPr>
          <a:lstStyle>
            <a:lvl1pPr algn="l">
              <a:defRPr lang="en-AU" sz="3400" smtClean="0">
                <a:solidFill>
                  <a:schemeClr val="bg1"/>
                </a:solidFill>
                <a:effectLst/>
                <a:latin typeface="Arial" panose="020B0604020202020204" pitchFamily="34" charset="0"/>
                <a:cs typeface="Arial" panose="020B0604020202020204" pitchFamily="34" charset="0"/>
              </a:defRPr>
            </a:lvl1pPr>
          </a:lstStyle>
          <a:p>
            <a:r>
              <a:rPr lang="en-US"/>
              <a:t>Title Heading</a:t>
            </a:r>
            <a:endParaRPr lang="en-AU">
              <a:solidFill>
                <a:srgbClr val="FFFFFF"/>
              </a:solidFill>
              <a:effectLst/>
              <a:latin typeface="Helvetica" pitchFamily="2" charset="0"/>
            </a:endParaRPr>
          </a:p>
        </p:txBody>
      </p:sp>
      <p:sp>
        <p:nvSpPr>
          <p:cNvPr id="3" name="Subtitle 2"/>
          <p:cNvSpPr>
            <a:spLocks noGrp="1"/>
          </p:cNvSpPr>
          <p:nvPr>
            <p:ph type="subTitle" idx="1" hasCustomPrompt="1"/>
          </p:nvPr>
        </p:nvSpPr>
        <p:spPr>
          <a:xfrm>
            <a:off x="4417429" y="3715952"/>
            <a:ext cx="7318942" cy="1483672"/>
          </a:xfrm>
        </p:spPr>
        <p:txBody>
          <a:bodyPr>
            <a:noAutofit/>
          </a:bodyPr>
          <a:lstStyle>
            <a:lvl1pPr marL="0" indent="0" algn="l">
              <a:lnSpc>
                <a:spcPts val="2050"/>
              </a:lnSpc>
              <a:spcBef>
                <a:spcPts val="0"/>
              </a:spcBef>
              <a:buNone/>
              <a:defRPr lang="en-AU" sz="1600" smtClean="0">
                <a:solidFill>
                  <a:schemeClr val="bg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Edit Master text styles</a:t>
            </a:r>
          </a:p>
        </p:txBody>
      </p:sp>
      <p:sp>
        <p:nvSpPr>
          <p:cNvPr id="6" name="TextBox 5">
            <a:extLst>
              <a:ext uri="{FF2B5EF4-FFF2-40B4-BE49-F238E27FC236}">
                <a16:creationId xmlns:a16="http://schemas.microsoft.com/office/drawing/2014/main" id="{4D6FE1C7-3397-A040-96F0-BC5CC70D1A62}"/>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a:solidFill>
                  <a:schemeClr val="bg1"/>
                </a:solidFill>
              </a:rPr>
              <a:t>UTS CRICOS 00099F</a:t>
            </a:r>
          </a:p>
        </p:txBody>
      </p:sp>
    </p:spTree>
    <p:extLst>
      <p:ext uri="{BB962C8B-B14F-4D97-AF65-F5344CB8AC3E}">
        <p14:creationId xmlns:p14="http://schemas.microsoft.com/office/powerpoint/2010/main" val="1877301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p:txBody>
      </p:sp>
      <p:sp>
        <p:nvSpPr>
          <p:cNvPr id="4" name="Date Placeholder 3"/>
          <p:cNvSpPr>
            <a:spLocks noGrp="1"/>
          </p:cNvSpPr>
          <p:nvPr>
            <p:ph type="dt" sz="half" idx="2"/>
          </p:nvPr>
        </p:nvSpPr>
        <p:spPr>
          <a:xfrm>
            <a:off x="838200" y="7106363"/>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98E1AB-6A0A-AC44-83B9-9FAC961E3C28}" type="datetimeFigureOut">
              <a:rPr lang="en-US" smtClean="0"/>
              <a:t>1/30/2022</a:t>
            </a:fld>
            <a:endParaRPr lang="en-US"/>
          </a:p>
        </p:txBody>
      </p:sp>
      <p:sp>
        <p:nvSpPr>
          <p:cNvPr id="5" name="Footer Placeholder 4"/>
          <p:cNvSpPr>
            <a:spLocks noGrp="1"/>
          </p:cNvSpPr>
          <p:nvPr>
            <p:ph type="ftr" sz="quarter" idx="3"/>
          </p:nvPr>
        </p:nvSpPr>
        <p:spPr>
          <a:xfrm>
            <a:off x="4038600" y="7106363"/>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51FA37-3D95-DD4F-A79E-5508DFB6D295}" type="slidenum">
              <a:rPr lang="en-US" smtClean="0"/>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84" r:id="rId2"/>
    <p:sldLayoutId id="2147483686" r:id="rId3"/>
    <p:sldLayoutId id="2147483707" r:id="rId4"/>
    <p:sldLayoutId id="2147483708" r:id="rId5"/>
    <p:sldLayoutId id="2147483685" r:id="rId6"/>
    <p:sldLayoutId id="2147483687" r:id="rId7"/>
    <p:sldLayoutId id="2147483688" r:id="rId8"/>
    <p:sldLayoutId id="2147483709" r:id="rId9"/>
    <p:sldLayoutId id="2147483710" r:id="rId10"/>
    <p:sldLayoutId id="2147483711" r:id="rId11"/>
    <p:sldLayoutId id="2147483712" r:id="rId12"/>
    <p:sldLayoutId id="2147483713" r:id="rId13"/>
    <p:sldLayoutId id="2147483714" r:id="rId14"/>
    <p:sldLayoutId id="2147483693" r:id="rId15"/>
    <p:sldLayoutId id="2147483699" r:id="rId16"/>
    <p:sldLayoutId id="2147483700" r:id="rId17"/>
    <p:sldLayoutId id="2147483702" r:id="rId18"/>
    <p:sldLayoutId id="2147483703" r:id="rId19"/>
    <p:sldLayoutId id="2147483704" r:id="rId20"/>
    <p:sldLayoutId id="2147483705" r:id="rId21"/>
    <p:sldLayoutId id="2147483706" r:id="rId22"/>
  </p:sldLayoutIdLst>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a:buNone/>
        <a:defRPr sz="1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3" Type="http://schemas.openxmlformats.org/officeDocument/2006/relationships/hyperlink" Target="https://ltc.uow.edu.au/AssignmentCalculator/" TargetMode="External"/><Relationship Id="rId2" Type="http://schemas.openxmlformats.org/officeDocument/2006/relationships/hyperlink" Target="https://www.student.uwa.edu.au/learning/studysmarter/assignment-calculator" TargetMode="External"/><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9.x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9.xml"/></Relationships>
</file>

<file path=ppt/slides/_rels/slide3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1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7.xml"/><Relationship Id="rId1" Type="http://schemas.openxmlformats.org/officeDocument/2006/relationships/slideLayout" Target="../slideLayouts/slideLayout19.xml"/></Relationships>
</file>

<file path=ppt/slides/_rels/slide3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8.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4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9.xml"/><Relationship Id="rId1" Type="http://schemas.openxmlformats.org/officeDocument/2006/relationships/slideLayout" Target="../slideLayouts/slideLayout19.xml"/></Relationships>
</file>

<file path=ppt/slides/_rels/slide4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0.xml"/><Relationship Id="rId1" Type="http://schemas.openxmlformats.org/officeDocument/2006/relationships/slideLayout" Target="../slideLayouts/slideLayout19.xml"/></Relationships>
</file>

<file path=ppt/slides/_rels/slide4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1.xml"/><Relationship Id="rId1" Type="http://schemas.openxmlformats.org/officeDocument/2006/relationships/slideLayout" Target="../slideLayouts/slideLayout19.xml"/></Relationships>
</file>

<file path=ppt/slides/_rels/slide4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9.xml"/></Relationships>
</file>

<file path=ppt/slides/_rels/slide4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9.xml"/></Relationships>
</file>

<file path=ppt/slides/_rels/slide4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9.xml"/></Relationships>
</file>

<file path=ppt/slides/_rels/slide4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2.xml"/><Relationship Id="rId1" Type="http://schemas.openxmlformats.org/officeDocument/2006/relationships/slideLayout" Target="../slideLayouts/slideLayout19.xml"/></Relationships>
</file>

<file path=ppt/slides/_rels/slide4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9.xml"/></Relationships>
</file>

<file path=ppt/slides/_rels/slide4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9.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9.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9.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9.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9.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9.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9.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9.xml"/></Relationships>
</file>

<file path=ppt/slides/_rels/slide57.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41.xml"/><Relationship Id="rId1" Type="http://schemas.openxmlformats.org/officeDocument/2006/relationships/slideLayout" Target="../slideLayouts/slideLayout19.xml"/></Relationships>
</file>

<file path=ppt/slides/_rels/slide58.xml.rels><?xml version="1.0" encoding="UTF-8" standalone="yes"?>
<Relationships xmlns="http://schemas.openxmlformats.org/package/2006/relationships"><Relationship Id="rId3" Type="http://schemas.openxmlformats.org/officeDocument/2006/relationships/hyperlink" Target="https://studyguides.lib.uts.edu.au/" TargetMode="External"/><Relationship Id="rId2" Type="http://schemas.openxmlformats.org/officeDocument/2006/relationships/notesSlide" Target="../notesSlides/notesSlide42.xml"/><Relationship Id="rId1" Type="http://schemas.openxmlformats.org/officeDocument/2006/relationships/slideLayout" Target="../slideLayouts/slideLayout19.xml"/><Relationship Id="rId6" Type="http://schemas.openxmlformats.org/officeDocument/2006/relationships/image" Target="../media/image38.png"/><Relationship Id="rId5" Type="http://schemas.openxmlformats.org/officeDocument/2006/relationships/hyperlink" Target="https://www.lib.uts.edu.au/get-help/contact-us" TargetMode="External"/><Relationship Id="rId4" Type="http://schemas.openxmlformats.org/officeDocument/2006/relationships/hyperlink" Target="https://www.lib.uts.edu.au/get-help/getting-started" TargetMode="External"/></Relationships>
</file>

<file path=ppt/slides/_rels/slide59.xml.rels><?xml version="1.0" encoding="UTF-8" standalone="yes"?>
<Relationships xmlns="http://schemas.openxmlformats.org/package/2006/relationships"><Relationship Id="rId3" Type="http://schemas.openxmlformats.org/officeDocument/2006/relationships/hyperlink" Target="http://www.uts.edu.au/current-students/support/helps/self-help-resources/academic-writing/easy-steps-writing-essay" TargetMode="External"/><Relationship Id="rId2" Type="http://schemas.openxmlformats.org/officeDocument/2006/relationships/notesSlide" Target="../notesSlides/notesSlide43.xml"/><Relationship Id="rId1" Type="http://schemas.openxmlformats.org/officeDocument/2006/relationships/slideLayout" Target="../slideLayouts/slideLayout19.xml"/><Relationship Id="rId5" Type="http://schemas.openxmlformats.org/officeDocument/2006/relationships/image" Target="../media/image39.png"/><Relationship Id="rId4" Type="http://schemas.openxmlformats.org/officeDocument/2006/relationships/hyperlink" Target="https://www.youtube.com/watch?v=wWHyvVg25d4"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uts.edu.au/current-students/support/helps/self-help-resources/academic-skills" TargetMode="External"/><Relationship Id="rId2" Type="http://schemas.openxmlformats.org/officeDocument/2006/relationships/hyperlink" Target="https://www.uts.edu.au/sites/default/files/2020-02/UTS%20Business%20writing%20guide%202020.pdf" TargetMode="External"/><Relationship Id="rId1" Type="http://schemas.openxmlformats.org/officeDocument/2006/relationships/slideLayout" Target="../slideLayouts/slideLayout19.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9.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9.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CD4B3-CE38-1B49-B79C-2B7465F1329E}"/>
              </a:ext>
            </a:extLst>
          </p:cNvPr>
          <p:cNvSpPr>
            <a:spLocks noGrp="1"/>
          </p:cNvSpPr>
          <p:nvPr>
            <p:ph type="ctrTitle"/>
          </p:nvPr>
        </p:nvSpPr>
        <p:spPr>
          <a:xfrm>
            <a:off x="627854" y="2452852"/>
            <a:ext cx="7574314" cy="1201854"/>
          </a:xfrm>
        </p:spPr>
        <p:txBody>
          <a:bodyPr/>
          <a:lstStyle/>
          <a:p>
            <a:r>
              <a:rPr lang="en-US" sz="6000"/>
              <a:t>UTS HELPS</a:t>
            </a:r>
          </a:p>
        </p:txBody>
      </p:sp>
      <p:sp>
        <p:nvSpPr>
          <p:cNvPr id="3" name="Subtitle 2">
            <a:extLst>
              <a:ext uri="{FF2B5EF4-FFF2-40B4-BE49-F238E27FC236}">
                <a16:creationId xmlns:a16="http://schemas.microsoft.com/office/drawing/2014/main" id="{1ACB84C9-853A-184A-A987-D8327FBD1F14}"/>
              </a:ext>
            </a:extLst>
          </p:cNvPr>
          <p:cNvSpPr>
            <a:spLocks noGrp="1"/>
          </p:cNvSpPr>
          <p:nvPr>
            <p:ph type="subTitle" idx="1"/>
          </p:nvPr>
        </p:nvSpPr>
        <p:spPr>
          <a:xfrm>
            <a:off x="627853" y="4089839"/>
            <a:ext cx="8740735" cy="1848130"/>
          </a:xfrm>
        </p:spPr>
        <p:txBody>
          <a:bodyPr/>
          <a:lstStyle/>
          <a:p>
            <a:pPr>
              <a:lnSpc>
                <a:spcPct val="100000"/>
              </a:lnSpc>
            </a:pPr>
            <a:r>
              <a:rPr lang="en-AU" sz="5400" b="1"/>
              <a:t>How to Analyse &amp; Plan your Assignments</a:t>
            </a:r>
            <a:endParaRPr lang="en-AU" sz="5400"/>
          </a:p>
        </p:txBody>
      </p:sp>
    </p:spTree>
    <p:extLst>
      <p:ext uri="{BB962C8B-B14F-4D97-AF65-F5344CB8AC3E}">
        <p14:creationId xmlns:p14="http://schemas.microsoft.com/office/powerpoint/2010/main" val="18016505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E64D74-15F9-49F0-A961-AC69B6D833A8}"/>
              </a:ext>
            </a:extLst>
          </p:cNvPr>
          <p:cNvSpPr>
            <a:spLocks noGrp="1"/>
          </p:cNvSpPr>
          <p:nvPr>
            <p:ph type="title"/>
          </p:nvPr>
        </p:nvSpPr>
        <p:spPr/>
        <p:txBody>
          <a:bodyPr/>
          <a:lstStyle/>
          <a:p>
            <a:r>
              <a:rPr lang="en-AU" dirty="0"/>
              <a:t>How much time should I spend on one assignment?</a:t>
            </a:r>
          </a:p>
        </p:txBody>
      </p:sp>
      <p:pic>
        <p:nvPicPr>
          <p:cNvPr id="5" name="Picture 4">
            <a:extLst>
              <a:ext uri="{FF2B5EF4-FFF2-40B4-BE49-F238E27FC236}">
                <a16:creationId xmlns:a16="http://schemas.microsoft.com/office/drawing/2014/main" id="{74ABFB37-64E1-48B2-93EB-B6DE0AB95640}"/>
              </a:ext>
            </a:extLst>
          </p:cNvPr>
          <p:cNvPicPr>
            <a:picLocks noChangeAspect="1"/>
          </p:cNvPicPr>
          <p:nvPr/>
        </p:nvPicPr>
        <p:blipFill>
          <a:blip r:embed="rId3"/>
          <a:stretch>
            <a:fillRect/>
          </a:stretch>
        </p:blipFill>
        <p:spPr>
          <a:xfrm>
            <a:off x="2873297" y="1546302"/>
            <a:ext cx="6445406" cy="4296937"/>
          </a:xfrm>
          <a:prstGeom prst="rect">
            <a:avLst/>
          </a:prstGeom>
        </p:spPr>
      </p:pic>
      <p:sp>
        <p:nvSpPr>
          <p:cNvPr id="6" name="TextBox 5">
            <a:extLst>
              <a:ext uri="{FF2B5EF4-FFF2-40B4-BE49-F238E27FC236}">
                <a16:creationId xmlns:a16="http://schemas.microsoft.com/office/drawing/2014/main" id="{0EF70458-6EDA-4D6F-8BAB-1BEF1B06F680}"/>
              </a:ext>
            </a:extLst>
          </p:cNvPr>
          <p:cNvSpPr txBox="1"/>
          <p:nvPr/>
        </p:nvSpPr>
        <p:spPr>
          <a:xfrm>
            <a:off x="9601200" y="5709424"/>
            <a:ext cx="2509023" cy="369332"/>
          </a:xfrm>
          <a:prstGeom prst="rect">
            <a:avLst/>
          </a:prstGeom>
          <a:noFill/>
        </p:spPr>
        <p:txBody>
          <a:bodyPr wrap="square" rtlCol="0">
            <a:spAutoFit/>
          </a:bodyPr>
          <a:lstStyle/>
          <a:p>
            <a:r>
              <a:rPr lang="en-AU" dirty="0"/>
              <a:t>Source: </a:t>
            </a:r>
            <a:r>
              <a:rPr lang="en-AU" dirty="0" err="1"/>
              <a:t>depositphotos</a:t>
            </a:r>
            <a:endParaRPr lang="en-AU" dirty="0"/>
          </a:p>
        </p:txBody>
      </p:sp>
    </p:spTree>
    <p:extLst>
      <p:ext uri="{BB962C8B-B14F-4D97-AF65-F5344CB8AC3E}">
        <p14:creationId xmlns:p14="http://schemas.microsoft.com/office/powerpoint/2010/main" val="1769929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B6D38-604A-4401-BF9B-45BFF294E910}"/>
              </a:ext>
            </a:extLst>
          </p:cNvPr>
          <p:cNvSpPr>
            <a:spLocks noGrp="1"/>
          </p:cNvSpPr>
          <p:nvPr>
            <p:ph type="title"/>
          </p:nvPr>
        </p:nvSpPr>
        <p:spPr>
          <a:xfrm>
            <a:off x="861110" y="584654"/>
            <a:ext cx="10326658" cy="1000685"/>
          </a:xfrm>
        </p:spPr>
        <p:txBody>
          <a:bodyPr/>
          <a:lstStyle/>
          <a:p>
            <a:pPr algn="ctr"/>
            <a:r>
              <a:rPr lang="en-AU" dirty="0"/>
              <a:t>If you had two weeks, how many days would you spend on each phase?</a:t>
            </a:r>
          </a:p>
        </p:txBody>
      </p:sp>
      <p:sp>
        <p:nvSpPr>
          <p:cNvPr id="4" name="Rectangle: Rounded Corners 3">
            <a:extLst>
              <a:ext uri="{FF2B5EF4-FFF2-40B4-BE49-F238E27FC236}">
                <a16:creationId xmlns:a16="http://schemas.microsoft.com/office/drawing/2014/main" id="{2229A863-BD22-45EF-8C5D-2920954C52C2}"/>
              </a:ext>
            </a:extLst>
          </p:cNvPr>
          <p:cNvSpPr/>
          <p:nvPr/>
        </p:nvSpPr>
        <p:spPr>
          <a:xfrm>
            <a:off x="628153" y="2453923"/>
            <a:ext cx="3482670" cy="287837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AU" sz="2800" b="1" dirty="0"/>
              <a:t>Preparation </a:t>
            </a:r>
          </a:p>
        </p:txBody>
      </p:sp>
      <p:sp>
        <p:nvSpPr>
          <p:cNvPr id="7" name="Rectangle: Rounded Corners 6">
            <a:extLst>
              <a:ext uri="{FF2B5EF4-FFF2-40B4-BE49-F238E27FC236}">
                <a16:creationId xmlns:a16="http://schemas.microsoft.com/office/drawing/2014/main" id="{90A10EC7-73D2-45DD-8FB3-65E79078C4E1}"/>
              </a:ext>
            </a:extLst>
          </p:cNvPr>
          <p:cNvSpPr/>
          <p:nvPr/>
        </p:nvSpPr>
        <p:spPr>
          <a:xfrm>
            <a:off x="7776659" y="2453923"/>
            <a:ext cx="3482670" cy="287837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AU" sz="2800" b="1" dirty="0"/>
              <a:t>Writing</a:t>
            </a:r>
          </a:p>
        </p:txBody>
      </p:sp>
      <p:sp>
        <p:nvSpPr>
          <p:cNvPr id="8" name="Rectangle: Rounded Corners 7">
            <a:extLst>
              <a:ext uri="{FF2B5EF4-FFF2-40B4-BE49-F238E27FC236}">
                <a16:creationId xmlns:a16="http://schemas.microsoft.com/office/drawing/2014/main" id="{5A5C3921-48C7-48F3-94B6-B9E0277AE214}"/>
              </a:ext>
            </a:extLst>
          </p:cNvPr>
          <p:cNvSpPr/>
          <p:nvPr/>
        </p:nvSpPr>
        <p:spPr>
          <a:xfrm>
            <a:off x="4202406" y="2453923"/>
            <a:ext cx="3482670" cy="287837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AU" sz="2800" b="1" dirty="0"/>
              <a:t>Research </a:t>
            </a:r>
          </a:p>
          <a:p>
            <a:pPr algn="ctr"/>
            <a:r>
              <a:rPr lang="en-AU" sz="2800" b="1" dirty="0"/>
              <a:t>&amp; </a:t>
            </a:r>
          </a:p>
          <a:p>
            <a:pPr algn="ctr"/>
            <a:r>
              <a:rPr lang="en-AU" sz="2800" b="1" dirty="0"/>
              <a:t>Reading</a:t>
            </a:r>
          </a:p>
        </p:txBody>
      </p:sp>
      <p:sp>
        <p:nvSpPr>
          <p:cNvPr id="9" name="Right Arrow 12">
            <a:extLst>
              <a:ext uri="{FF2B5EF4-FFF2-40B4-BE49-F238E27FC236}">
                <a16:creationId xmlns:a16="http://schemas.microsoft.com/office/drawing/2014/main" id="{7A241303-7C8D-4380-9A4D-5C6873236724}"/>
              </a:ext>
            </a:extLst>
          </p:cNvPr>
          <p:cNvSpPr/>
          <p:nvPr/>
        </p:nvSpPr>
        <p:spPr>
          <a:xfrm>
            <a:off x="453991" y="5332295"/>
            <a:ext cx="11284017" cy="561474"/>
          </a:xfrm>
          <a:prstGeom prst="right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b="1" dirty="0">
                <a:solidFill>
                  <a:schemeClr val="tx1"/>
                </a:solidFill>
                <a:latin typeface="Calibri" panose="020F0502020204030204" pitchFamily="34" charset="0"/>
                <a:cs typeface="Calibri" panose="020F0502020204030204" pitchFamily="34" charset="0"/>
              </a:rPr>
              <a:t>14 DAYS</a:t>
            </a:r>
          </a:p>
        </p:txBody>
      </p:sp>
      <p:sp>
        <p:nvSpPr>
          <p:cNvPr id="5" name="Rectangle 4">
            <a:extLst>
              <a:ext uri="{FF2B5EF4-FFF2-40B4-BE49-F238E27FC236}">
                <a16:creationId xmlns:a16="http://schemas.microsoft.com/office/drawing/2014/main" id="{E8074861-4131-4585-AB14-3657895A5A96}"/>
              </a:ext>
            </a:extLst>
          </p:cNvPr>
          <p:cNvSpPr/>
          <p:nvPr/>
        </p:nvSpPr>
        <p:spPr>
          <a:xfrm>
            <a:off x="1663809" y="1675264"/>
            <a:ext cx="1411358" cy="68873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AU" dirty="0">
                <a:solidFill>
                  <a:schemeClr val="bg1"/>
                </a:solidFill>
              </a:rPr>
              <a:t>2</a:t>
            </a:r>
            <a:r>
              <a:rPr lang="en-AU" dirty="0"/>
              <a:t> days?</a:t>
            </a:r>
          </a:p>
        </p:txBody>
      </p:sp>
      <p:cxnSp>
        <p:nvCxnSpPr>
          <p:cNvPr id="12" name="Straight Connector 11">
            <a:extLst>
              <a:ext uri="{FF2B5EF4-FFF2-40B4-BE49-F238E27FC236}">
                <a16:creationId xmlns:a16="http://schemas.microsoft.com/office/drawing/2014/main" id="{89056616-45DA-49C8-B1F0-8A9B45C72D0E}"/>
              </a:ext>
            </a:extLst>
          </p:cNvPr>
          <p:cNvCxnSpPr>
            <a:cxnSpLocks/>
          </p:cNvCxnSpPr>
          <p:nvPr/>
        </p:nvCxnSpPr>
        <p:spPr>
          <a:xfrm>
            <a:off x="1884459" y="2122998"/>
            <a:ext cx="278296" cy="0"/>
          </a:xfrm>
          <a:prstGeom prst="line">
            <a:avLst/>
          </a:prstGeom>
        </p:spPr>
        <p:style>
          <a:lnRef idx="2">
            <a:schemeClr val="accent3"/>
          </a:lnRef>
          <a:fillRef idx="0">
            <a:schemeClr val="accent3"/>
          </a:fillRef>
          <a:effectRef idx="1">
            <a:schemeClr val="accent3"/>
          </a:effectRef>
          <a:fontRef idx="minor">
            <a:schemeClr val="tx1"/>
          </a:fontRef>
        </p:style>
      </p:cxnSp>
      <p:sp>
        <p:nvSpPr>
          <p:cNvPr id="17" name="Rectangle 16">
            <a:extLst>
              <a:ext uri="{FF2B5EF4-FFF2-40B4-BE49-F238E27FC236}">
                <a16:creationId xmlns:a16="http://schemas.microsoft.com/office/drawing/2014/main" id="{DB585A62-77F1-40A6-96B1-3CA79640D64D}"/>
              </a:ext>
            </a:extLst>
          </p:cNvPr>
          <p:cNvSpPr/>
          <p:nvPr/>
        </p:nvSpPr>
        <p:spPr>
          <a:xfrm>
            <a:off x="8812315" y="1675264"/>
            <a:ext cx="1411358" cy="68873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AU" dirty="0">
                <a:solidFill>
                  <a:schemeClr val="bg1"/>
                </a:solidFill>
              </a:rPr>
              <a:t>6</a:t>
            </a:r>
            <a:r>
              <a:rPr lang="en-AU" dirty="0"/>
              <a:t> days?</a:t>
            </a:r>
          </a:p>
        </p:txBody>
      </p:sp>
      <p:cxnSp>
        <p:nvCxnSpPr>
          <p:cNvPr id="18" name="Straight Connector 17">
            <a:extLst>
              <a:ext uri="{FF2B5EF4-FFF2-40B4-BE49-F238E27FC236}">
                <a16:creationId xmlns:a16="http://schemas.microsoft.com/office/drawing/2014/main" id="{3D80F0E6-4D3D-484A-929E-9A5FE3D0C109}"/>
              </a:ext>
            </a:extLst>
          </p:cNvPr>
          <p:cNvCxnSpPr>
            <a:cxnSpLocks/>
          </p:cNvCxnSpPr>
          <p:nvPr/>
        </p:nvCxnSpPr>
        <p:spPr>
          <a:xfrm>
            <a:off x="9032965" y="2122998"/>
            <a:ext cx="278296" cy="0"/>
          </a:xfrm>
          <a:prstGeom prst="line">
            <a:avLst/>
          </a:prstGeom>
        </p:spPr>
        <p:style>
          <a:lnRef idx="2">
            <a:schemeClr val="accent3"/>
          </a:lnRef>
          <a:fillRef idx="0">
            <a:schemeClr val="accent3"/>
          </a:fillRef>
          <a:effectRef idx="1">
            <a:schemeClr val="accent3"/>
          </a:effectRef>
          <a:fontRef idx="minor">
            <a:schemeClr val="tx1"/>
          </a:fontRef>
        </p:style>
      </p:cxnSp>
      <p:sp>
        <p:nvSpPr>
          <p:cNvPr id="21" name="Rectangle 20">
            <a:extLst>
              <a:ext uri="{FF2B5EF4-FFF2-40B4-BE49-F238E27FC236}">
                <a16:creationId xmlns:a16="http://schemas.microsoft.com/office/drawing/2014/main" id="{817C65A3-59DD-4E26-B46D-A976453A0042}"/>
              </a:ext>
            </a:extLst>
          </p:cNvPr>
          <p:cNvSpPr/>
          <p:nvPr/>
        </p:nvSpPr>
        <p:spPr>
          <a:xfrm>
            <a:off x="5238062" y="1675264"/>
            <a:ext cx="1411358" cy="68873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AU" dirty="0">
                <a:solidFill>
                  <a:schemeClr val="bg1"/>
                </a:solidFill>
              </a:rPr>
              <a:t>6</a:t>
            </a:r>
            <a:r>
              <a:rPr lang="en-AU" dirty="0"/>
              <a:t> days?</a:t>
            </a:r>
          </a:p>
        </p:txBody>
      </p:sp>
      <p:cxnSp>
        <p:nvCxnSpPr>
          <p:cNvPr id="22" name="Straight Connector 21">
            <a:extLst>
              <a:ext uri="{FF2B5EF4-FFF2-40B4-BE49-F238E27FC236}">
                <a16:creationId xmlns:a16="http://schemas.microsoft.com/office/drawing/2014/main" id="{DFE1172B-17B8-472F-A910-C7A28937719C}"/>
              </a:ext>
            </a:extLst>
          </p:cNvPr>
          <p:cNvCxnSpPr>
            <a:cxnSpLocks/>
          </p:cNvCxnSpPr>
          <p:nvPr/>
        </p:nvCxnSpPr>
        <p:spPr>
          <a:xfrm>
            <a:off x="5458712" y="2122998"/>
            <a:ext cx="278296" cy="0"/>
          </a:xfrm>
          <a:prstGeom prst="line">
            <a:avLst/>
          </a:prstGeom>
        </p:spPr>
        <p:style>
          <a:lnRef idx="2">
            <a:schemeClr val="accent3"/>
          </a:lnRef>
          <a:fillRef idx="0">
            <a:schemeClr val="accent3"/>
          </a:fillRef>
          <a:effectRef idx="1">
            <a:schemeClr val="accent3"/>
          </a:effectRef>
          <a:fontRef idx="minor">
            <a:schemeClr val="tx1"/>
          </a:fontRef>
        </p:style>
      </p:cxnSp>
    </p:spTree>
    <p:extLst>
      <p:ext uri="{BB962C8B-B14F-4D97-AF65-F5344CB8AC3E}">
        <p14:creationId xmlns:p14="http://schemas.microsoft.com/office/powerpoint/2010/main" val="157266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par>
                                <p:cTn id="8" presetID="10" presetClass="entr" presetSubtype="0" fill="hold" grpId="0" nodeType="withEffect">
                                  <p:stCondLst>
                                    <p:cond delay="200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nodeType="withEffect">
                                  <p:stCondLst>
                                    <p:cond delay="200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par>
                                <p:cTn id="14" presetID="10" presetClass="entr" presetSubtype="0" fill="hold" grpId="0" nodeType="withEffect">
                                  <p:stCondLst>
                                    <p:cond delay="2000"/>
                                  </p:stCondLst>
                                  <p:childTnLst>
                                    <p:set>
                                      <p:cBhvr>
                                        <p:cTn id="15" dur="1" fill="hold">
                                          <p:stCondLst>
                                            <p:cond delay="0"/>
                                          </p:stCondLst>
                                        </p:cTn>
                                        <p:tgtEl>
                                          <p:spTgt spid="21"/>
                                        </p:tgtEl>
                                        <p:attrNameLst>
                                          <p:attrName>style.visibility</p:attrName>
                                        </p:attrNameLst>
                                      </p:cBhvr>
                                      <p:to>
                                        <p:strVal val="visible"/>
                                      </p:to>
                                    </p:set>
                                    <p:animEffect transition="in" filter="fade">
                                      <p:cBhvr>
                                        <p:cTn id="16" dur="500"/>
                                        <p:tgtEl>
                                          <p:spTgt spid="21"/>
                                        </p:tgtEl>
                                      </p:cBhvr>
                                    </p:animEffect>
                                  </p:childTnLst>
                                </p:cTn>
                              </p:par>
                              <p:par>
                                <p:cTn id="17" presetID="10" presetClass="entr" presetSubtype="0" fill="hold" nodeType="withEffect">
                                  <p:stCondLst>
                                    <p:cond delay="200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500"/>
                                        <p:tgtEl>
                                          <p:spTgt spid="22"/>
                                        </p:tgtEl>
                                      </p:cBhvr>
                                    </p:animEffect>
                                  </p:childTnLst>
                                </p:cTn>
                              </p:par>
                              <p:par>
                                <p:cTn id="20" presetID="10" presetClass="entr" presetSubtype="0" fill="hold" grpId="0" nodeType="withEffect">
                                  <p:stCondLst>
                                    <p:cond delay="200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par>
                                <p:cTn id="23" presetID="10" presetClass="entr" presetSubtype="0" fill="hold" nodeType="withEffect">
                                  <p:stCondLst>
                                    <p:cond delay="200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5" grpId="0" animBg="1"/>
      <p:bldP spid="17" grpId="0" animBg="1"/>
      <p:bldP spid="2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B6D38-604A-4401-BF9B-45BFF294E910}"/>
              </a:ext>
            </a:extLst>
          </p:cNvPr>
          <p:cNvSpPr>
            <a:spLocks noGrp="1"/>
          </p:cNvSpPr>
          <p:nvPr>
            <p:ph type="title"/>
          </p:nvPr>
        </p:nvSpPr>
        <p:spPr>
          <a:xfrm>
            <a:off x="861110" y="584654"/>
            <a:ext cx="10326658" cy="1000685"/>
          </a:xfrm>
        </p:spPr>
        <p:txBody>
          <a:bodyPr/>
          <a:lstStyle/>
          <a:p>
            <a:pPr algn="ctr"/>
            <a:r>
              <a:rPr lang="en-AU" dirty="0"/>
              <a:t>How many days would you spend on each of the following assignment phases if you had two weeks? </a:t>
            </a:r>
          </a:p>
        </p:txBody>
      </p:sp>
      <p:sp>
        <p:nvSpPr>
          <p:cNvPr id="4" name="Rectangle: Rounded Corners 3">
            <a:extLst>
              <a:ext uri="{FF2B5EF4-FFF2-40B4-BE49-F238E27FC236}">
                <a16:creationId xmlns:a16="http://schemas.microsoft.com/office/drawing/2014/main" id="{2229A863-BD22-45EF-8C5D-2920954C52C2}"/>
              </a:ext>
            </a:extLst>
          </p:cNvPr>
          <p:cNvSpPr/>
          <p:nvPr/>
        </p:nvSpPr>
        <p:spPr>
          <a:xfrm>
            <a:off x="628153" y="2453923"/>
            <a:ext cx="3482670" cy="287837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AU" sz="2800" b="1" dirty="0"/>
              <a:t>Preparation </a:t>
            </a:r>
          </a:p>
        </p:txBody>
      </p:sp>
      <p:sp>
        <p:nvSpPr>
          <p:cNvPr id="7" name="Rectangle: Rounded Corners 6">
            <a:extLst>
              <a:ext uri="{FF2B5EF4-FFF2-40B4-BE49-F238E27FC236}">
                <a16:creationId xmlns:a16="http://schemas.microsoft.com/office/drawing/2014/main" id="{90A10EC7-73D2-45DD-8FB3-65E79078C4E1}"/>
              </a:ext>
            </a:extLst>
          </p:cNvPr>
          <p:cNvSpPr/>
          <p:nvPr/>
        </p:nvSpPr>
        <p:spPr>
          <a:xfrm>
            <a:off x="7776659" y="2453923"/>
            <a:ext cx="3482670" cy="287837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AU" sz="2800" b="1" dirty="0"/>
              <a:t>Writing</a:t>
            </a:r>
          </a:p>
        </p:txBody>
      </p:sp>
      <p:sp>
        <p:nvSpPr>
          <p:cNvPr id="8" name="Rectangle: Rounded Corners 7">
            <a:extLst>
              <a:ext uri="{FF2B5EF4-FFF2-40B4-BE49-F238E27FC236}">
                <a16:creationId xmlns:a16="http://schemas.microsoft.com/office/drawing/2014/main" id="{5A5C3921-48C7-48F3-94B6-B9E0277AE214}"/>
              </a:ext>
            </a:extLst>
          </p:cNvPr>
          <p:cNvSpPr/>
          <p:nvPr/>
        </p:nvSpPr>
        <p:spPr>
          <a:xfrm>
            <a:off x="4202406" y="2453923"/>
            <a:ext cx="3482670" cy="287837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AU" sz="2800" b="1" dirty="0"/>
              <a:t>Research </a:t>
            </a:r>
          </a:p>
          <a:p>
            <a:pPr algn="ctr"/>
            <a:r>
              <a:rPr lang="en-AU" sz="2800" b="1" dirty="0"/>
              <a:t>&amp; </a:t>
            </a:r>
          </a:p>
          <a:p>
            <a:pPr algn="ctr"/>
            <a:r>
              <a:rPr lang="en-AU" sz="2800" b="1" dirty="0"/>
              <a:t>Reading</a:t>
            </a:r>
          </a:p>
        </p:txBody>
      </p:sp>
      <p:sp>
        <p:nvSpPr>
          <p:cNvPr id="9" name="Right Arrow 12">
            <a:extLst>
              <a:ext uri="{FF2B5EF4-FFF2-40B4-BE49-F238E27FC236}">
                <a16:creationId xmlns:a16="http://schemas.microsoft.com/office/drawing/2014/main" id="{7A241303-7C8D-4380-9A4D-5C6873236724}"/>
              </a:ext>
            </a:extLst>
          </p:cNvPr>
          <p:cNvSpPr/>
          <p:nvPr/>
        </p:nvSpPr>
        <p:spPr>
          <a:xfrm>
            <a:off x="453991" y="5332295"/>
            <a:ext cx="11284017" cy="561474"/>
          </a:xfrm>
          <a:prstGeom prst="right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b="1" dirty="0">
                <a:solidFill>
                  <a:schemeClr val="tx1"/>
                </a:solidFill>
                <a:latin typeface="Calibri" panose="020F0502020204030204" pitchFamily="34" charset="0"/>
                <a:cs typeface="Calibri" panose="020F0502020204030204" pitchFamily="34" charset="0"/>
              </a:rPr>
              <a:t>14 DAYS</a:t>
            </a:r>
          </a:p>
        </p:txBody>
      </p:sp>
      <p:sp>
        <p:nvSpPr>
          <p:cNvPr id="5" name="Rectangle 4">
            <a:extLst>
              <a:ext uri="{FF2B5EF4-FFF2-40B4-BE49-F238E27FC236}">
                <a16:creationId xmlns:a16="http://schemas.microsoft.com/office/drawing/2014/main" id="{E8074861-4131-4585-AB14-3657895A5A96}"/>
              </a:ext>
            </a:extLst>
          </p:cNvPr>
          <p:cNvSpPr/>
          <p:nvPr/>
        </p:nvSpPr>
        <p:spPr>
          <a:xfrm>
            <a:off x="1663809" y="1675264"/>
            <a:ext cx="1411358" cy="68873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AU" dirty="0"/>
              <a:t>2 days?</a:t>
            </a:r>
          </a:p>
        </p:txBody>
      </p:sp>
      <p:cxnSp>
        <p:nvCxnSpPr>
          <p:cNvPr id="12" name="Straight Connector 11">
            <a:extLst>
              <a:ext uri="{FF2B5EF4-FFF2-40B4-BE49-F238E27FC236}">
                <a16:creationId xmlns:a16="http://schemas.microsoft.com/office/drawing/2014/main" id="{89056616-45DA-49C8-B1F0-8A9B45C72D0E}"/>
              </a:ext>
            </a:extLst>
          </p:cNvPr>
          <p:cNvCxnSpPr>
            <a:cxnSpLocks/>
          </p:cNvCxnSpPr>
          <p:nvPr/>
        </p:nvCxnSpPr>
        <p:spPr>
          <a:xfrm>
            <a:off x="1884459" y="2122998"/>
            <a:ext cx="278296" cy="0"/>
          </a:xfrm>
          <a:prstGeom prst="line">
            <a:avLst/>
          </a:prstGeom>
        </p:spPr>
        <p:style>
          <a:lnRef idx="2">
            <a:schemeClr val="accent3"/>
          </a:lnRef>
          <a:fillRef idx="0">
            <a:schemeClr val="accent3"/>
          </a:fillRef>
          <a:effectRef idx="1">
            <a:schemeClr val="accent3"/>
          </a:effectRef>
          <a:fontRef idx="minor">
            <a:schemeClr val="tx1"/>
          </a:fontRef>
        </p:style>
      </p:cxnSp>
      <p:sp>
        <p:nvSpPr>
          <p:cNvPr id="17" name="Rectangle 16">
            <a:extLst>
              <a:ext uri="{FF2B5EF4-FFF2-40B4-BE49-F238E27FC236}">
                <a16:creationId xmlns:a16="http://schemas.microsoft.com/office/drawing/2014/main" id="{DB585A62-77F1-40A6-96B1-3CA79640D64D}"/>
              </a:ext>
            </a:extLst>
          </p:cNvPr>
          <p:cNvSpPr/>
          <p:nvPr/>
        </p:nvSpPr>
        <p:spPr>
          <a:xfrm>
            <a:off x="8812315" y="1675264"/>
            <a:ext cx="1411358" cy="68873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AU" dirty="0"/>
              <a:t>6 days?</a:t>
            </a:r>
          </a:p>
        </p:txBody>
      </p:sp>
      <p:cxnSp>
        <p:nvCxnSpPr>
          <p:cNvPr id="18" name="Straight Connector 17">
            <a:extLst>
              <a:ext uri="{FF2B5EF4-FFF2-40B4-BE49-F238E27FC236}">
                <a16:creationId xmlns:a16="http://schemas.microsoft.com/office/drawing/2014/main" id="{3D80F0E6-4D3D-484A-929E-9A5FE3D0C109}"/>
              </a:ext>
            </a:extLst>
          </p:cNvPr>
          <p:cNvCxnSpPr>
            <a:cxnSpLocks/>
          </p:cNvCxnSpPr>
          <p:nvPr/>
        </p:nvCxnSpPr>
        <p:spPr>
          <a:xfrm>
            <a:off x="9032965" y="2122998"/>
            <a:ext cx="278296" cy="0"/>
          </a:xfrm>
          <a:prstGeom prst="line">
            <a:avLst/>
          </a:prstGeom>
        </p:spPr>
        <p:style>
          <a:lnRef idx="2">
            <a:schemeClr val="accent3"/>
          </a:lnRef>
          <a:fillRef idx="0">
            <a:schemeClr val="accent3"/>
          </a:fillRef>
          <a:effectRef idx="1">
            <a:schemeClr val="accent3"/>
          </a:effectRef>
          <a:fontRef idx="minor">
            <a:schemeClr val="tx1"/>
          </a:fontRef>
        </p:style>
      </p:cxnSp>
      <p:sp>
        <p:nvSpPr>
          <p:cNvPr id="21" name="Rectangle 20">
            <a:extLst>
              <a:ext uri="{FF2B5EF4-FFF2-40B4-BE49-F238E27FC236}">
                <a16:creationId xmlns:a16="http://schemas.microsoft.com/office/drawing/2014/main" id="{817C65A3-59DD-4E26-B46D-A976453A0042}"/>
              </a:ext>
            </a:extLst>
          </p:cNvPr>
          <p:cNvSpPr/>
          <p:nvPr/>
        </p:nvSpPr>
        <p:spPr>
          <a:xfrm>
            <a:off x="5238062" y="1675264"/>
            <a:ext cx="1411358" cy="68873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AU" dirty="0"/>
              <a:t>6 days?</a:t>
            </a:r>
          </a:p>
        </p:txBody>
      </p:sp>
      <p:cxnSp>
        <p:nvCxnSpPr>
          <p:cNvPr id="22" name="Straight Connector 21">
            <a:extLst>
              <a:ext uri="{FF2B5EF4-FFF2-40B4-BE49-F238E27FC236}">
                <a16:creationId xmlns:a16="http://schemas.microsoft.com/office/drawing/2014/main" id="{DFE1172B-17B8-472F-A910-C7A28937719C}"/>
              </a:ext>
            </a:extLst>
          </p:cNvPr>
          <p:cNvCxnSpPr>
            <a:cxnSpLocks/>
          </p:cNvCxnSpPr>
          <p:nvPr/>
        </p:nvCxnSpPr>
        <p:spPr>
          <a:xfrm>
            <a:off x="5458712" y="2122998"/>
            <a:ext cx="278296" cy="0"/>
          </a:xfrm>
          <a:prstGeom prst="line">
            <a:avLst/>
          </a:prstGeom>
        </p:spPr>
        <p:style>
          <a:lnRef idx="2">
            <a:schemeClr val="accent3"/>
          </a:lnRef>
          <a:fillRef idx="0">
            <a:schemeClr val="accent3"/>
          </a:fillRef>
          <a:effectRef idx="1">
            <a:schemeClr val="accent3"/>
          </a:effectRef>
          <a:fontRef idx="minor">
            <a:schemeClr val="tx1"/>
          </a:fontRef>
        </p:style>
      </p:cxnSp>
    </p:spTree>
    <p:extLst>
      <p:ext uri="{BB962C8B-B14F-4D97-AF65-F5344CB8AC3E}">
        <p14:creationId xmlns:p14="http://schemas.microsoft.com/office/powerpoint/2010/main" val="40323216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E30D69-2F9A-4576-AEEF-91BE1F053919}"/>
              </a:ext>
            </a:extLst>
          </p:cNvPr>
          <p:cNvSpPr>
            <a:spLocks noGrp="1"/>
          </p:cNvSpPr>
          <p:nvPr>
            <p:ph type="title"/>
          </p:nvPr>
        </p:nvSpPr>
        <p:spPr/>
        <p:txBody>
          <a:bodyPr/>
          <a:lstStyle/>
          <a:p>
            <a:r>
              <a:rPr lang="en-AU" dirty="0">
                <a:solidFill>
                  <a:schemeClr val="accent1"/>
                </a:solidFill>
              </a:rPr>
              <a:t>Preparation</a:t>
            </a:r>
          </a:p>
        </p:txBody>
      </p:sp>
      <p:sp>
        <p:nvSpPr>
          <p:cNvPr id="3" name="Text Placeholder 2">
            <a:extLst>
              <a:ext uri="{FF2B5EF4-FFF2-40B4-BE49-F238E27FC236}">
                <a16:creationId xmlns:a16="http://schemas.microsoft.com/office/drawing/2014/main" id="{9E1B8BE3-314A-4856-9090-B960F6E77B7C}"/>
              </a:ext>
            </a:extLst>
          </p:cNvPr>
          <p:cNvSpPr>
            <a:spLocks noGrp="1"/>
          </p:cNvSpPr>
          <p:nvPr>
            <p:ph type="body" idx="12"/>
          </p:nvPr>
        </p:nvSpPr>
        <p:spPr>
          <a:xfrm>
            <a:off x="627854" y="1431235"/>
            <a:ext cx="10957594" cy="4688105"/>
          </a:xfrm>
        </p:spPr>
        <p:txBody>
          <a:bodyPr/>
          <a:lstStyle/>
          <a:p>
            <a:r>
              <a:rPr lang="en-AU" dirty="0"/>
              <a:t>Work out what genre is required</a:t>
            </a:r>
          </a:p>
          <a:p>
            <a:pPr marL="800100" lvl="1" indent="-342900">
              <a:buFont typeface="Arial" panose="020B0604020202020204" pitchFamily="34" charset="0"/>
              <a:buChar char="•"/>
            </a:pPr>
            <a:r>
              <a:rPr lang="en-AU" dirty="0"/>
              <a:t>Essay? </a:t>
            </a:r>
          </a:p>
          <a:p>
            <a:pPr marL="800100" lvl="1" indent="-342900">
              <a:buFont typeface="Arial" panose="020B0604020202020204" pitchFamily="34" charset="0"/>
              <a:buChar char="•"/>
            </a:pPr>
            <a:r>
              <a:rPr lang="en-AU" dirty="0"/>
              <a:t>Report?</a:t>
            </a:r>
          </a:p>
          <a:p>
            <a:pPr marL="800100" lvl="1" indent="-342900">
              <a:buFont typeface="Arial" panose="020B0604020202020204" pitchFamily="34" charset="0"/>
              <a:buChar char="•"/>
            </a:pPr>
            <a:r>
              <a:rPr lang="en-AU" dirty="0"/>
              <a:t>Reflection? </a:t>
            </a:r>
          </a:p>
          <a:p>
            <a:pPr marL="800100" lvl="1" indent="-342900">
              <a:buFont typeface="Arial" panose="020B0604020202020204" pitchFamily="34" charset="0"/>
              <a:buChar char="•"/>
            </a:pPr>
            <a:r>
              <a:rPr lang="en-AU" dirty="0"/>
              <a:t>Annotated bibliography?</a:t>
            </a:r>
          </a:p>
          <a:p>
            <a:pPr marL="800100" lvl="1" indent="-342900">
              <a:buFont typeface="Arial" panose="020B0604020202020204" pitchFamily="34" charset="0"/>
              <a:buChar char="•"/>
            </a:pPr>
            <a:endParaRPr lang="en-AU" dirty="0"/>
          </a:p>
          <a:p>
            <a:r>
              <a:rPr lang="en-AU" dirty="0"/>
              <a:t>Unpack the question/assignment task</a:t>
            </a:r>
          </a:p>
          <a:p>
            <a:r>
              <a:rPr lang="en-AU" dirty="0"/>
              <a:t>Understand the marking rubric</a:t>
            </a:r>
          </a:p>
          <a:p>
            <a:r>
              <a:rPr lang="en-AU" dirty="0"/>
              <a:t>Brainstorm and </a:t>
            </a:r>
            <a:r>
              <a:rPr lang="en-AU" dirty="0" err="1"/>
              <a:t>mindmap</a:t>
            </a:r>
            <a:r>
              <a:rPr lang="en-AU" dirty="0"/>
              <a:t> </a:t>
            </a:r>
          </a:p>
          <a:p>
            <a:r>
              <a:rPr lang="en-AU" dirty="0"/>
              <a:t>Ask for assistance:</a:t>
            </a:r>
          </a:p>
          <a:p>
            <a:pPr marL="800100" lvl="1" indent="-342900">
              <a:buFont typeface="Arial" panose="020B0604020202020204" pitchFamily="34" charset="0"/>
              <a:buChar char="•"/>
            </a:pPr>
            <a:r>
              <a:rPr lang="en-AU" dirty="0"/>
              <a:t>HELPS Drop-in	- 15 minutes on campus; no booking</a:t>
            </a:r>
          </a:p>
          <a:p>
            <a:pPr lvl="1"/>
            <a:r>
              <a:rPr lang="en-AU" dirty="0"/>
              <a:t>			- 30 minutes online; booking</a:t>
            </a:r>
          </a:p>
          <a:p>
            <a:endParaRPr lang="en-AU" dirty="0"/>
          </a:p>
        </p:txBody>
      </p:sp>
    </p:spTree>
    <p:extLst>
      <p:ext uri="{BB962C8B-B14F-4D97-AF65-F5344CB8AC3E}">
        <p14:creationId xmlns:p14="http://schemas.microsoft.com/office/powerpoint/2010/main" val="1724573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fade">
                                      <p:cBhvr>
                                        <p:cTn id="24" dur="500"/>
                                        <p:tgtEl>
                                          <p:spTgt spid="3">
                                            <p:txEl>
                                              <p:pRg st="6" end="6"/>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animEffect transition="in" filter="fade">
                                      <p:cBhvr>
                                        <p:cTn id="29" dur="500"/>
                                        <p:tgtEl>
                                          <p:spTgt spid="3">
                                            <p:txEl>
                                              <p:pRg st="7" end="7"/>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3">
                                            <p:txEl>
                                              <p:pRg st="8" end="8"/>
                                            </p:txEl>
                                          </p:spTgt>
                                        </p:tgtEl>
                                        <p:attrNameLst>
                                          <p:attrName>style.visibility</p:attrName>
                                        </p:attrNameLst>
                                      </p:cBhvr>
                                      <p:to>
                                        <p:strVal val="visible"/>
                                      </p:to>
                                    </p:set>
                                    <p:animEffect transition="in" filter="fade">
                                      <p:cBhvr>
                                        <p:cTn id="34" dur="500"/>
                                        <p:tgtEl>
                                          <p:spTgt spid="3">
                                            <p:txEl>
                                              <p:pRg st="8" end="8"/>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animEffect transition="in" filter="fade">
                                      <p:cBhvr>
                                        <p:cTn id="39" dur="500"/>
                                        <p:tgtEl>
                                          <p:spTgt spid="3">
                                            <p:txEl>
                                              <p:pRg st="9" end="9"/>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3">
                                            <p:txEl>
                                              <p:pRg st="10" end="10"/>
                                            </p:txEl>
                                          </p:spTgt>
                                        </p:tgtEl>
                                        <p:attrNameLst>
                                          <p:attrName>style.visibility</p:attrName>
                                        </p:attrNameLst>
                                      </p:cBhvr>
                                      <p:to>
                                        <p:strVal val="visible"/>
                                      </p:to>
                                    </p:set>
                                    <p:animEffect transition="in" filter="fade">
                                      <p:cBhvr>
                                        <p:cTn id="42" dur="500"/>
                                        <p:tgtEl>
                                          <p:spTgt spid="3">
                                            <p:txEl>
                                              <p:pRg st="10" end="1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3">
                                            <p:txEl>
                                              <p:pRg st="11" end="11"/>
                                            </p:txEl>
                                          </p:spTgt>
                                        </p:tgtEl>
                                        <p:attrNameLst>
                                          <p:attrName>style.visibility</p:attrName>
                                        </p:attrNameLst>
                                      </p:cBhvr>
                                      <p:to>
                                        <p:strVal val="visible"/>
                                      </p:to>
                                    </p:set>
                                    <p:animEffect transition="in" filter="fade">
                                      <p:cBhvr>
                                        <p:cTn id="45"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F0C812-D3AC-4AC4-9204-D7B2D86EEF09}"/>
              </a:ext>
            </a:extLst>
          </p:cNvPr>
          <p:cNvSpPr>
            <a:spLocks noGrp="1"/>
          </p:cNvSpPr>
          <p:nvPr>
            <p:ph type="title"/>
          </p:nvPr>
        </p:nvSpPr>
        <p:spPr/>
        <p:txBody>
          <a:bodyPr/>
          <a:lstStyle/>
          <a:p>
            <a:r>
              <a:rPr lang="en-AU" dirty="0">
                <a:solidFill>
                  <a:schemeClr val="accent1"/>
                </a:solidFill>
              </a:rPr>
              <a:t>Research &amp; Reading</a:t>
            </a:r>
          </a:p>
        </p:txBody>
      </p:sp>
      <p:sp>
        <p:nvSpPr>
          <p:cNvPr id="3" name="Text Placeholder 2">
            <a:extLst>
              <a:ext uri="{FF2B5EF4-FFF2-40B4-BE49-F238E27FC236}">
                <a16:creationId xmlns:a16="http://schemas.microsoft.com/office/drawing/2014/main" id="{48DA115F-F687-4EB5-9EF4-1CC941D2DB68}"/>
              </a:ext>
            </a:extLst>
          </p:cNvPr>
          <p:cNvSpPr>
            <a:spLocks noGrp="1"/>
          </p:cNvSpPr>
          <p:nvPr>
            <p:ph type="body" idx="12"/>
          </p:nvPr>
        </p:nvSpPr>
        <p:spPr>
          <a:xfrm>
            <a:off x="627854" y="1701580"/>
            <a:ext cx="10957594" cy="4417760"/>
          </a:xfrm>
        </p:spPr>
        <p:txBody>
          <a:bodyPr/>
          <a:lstStyle/>
          <a:p>
            <a:pPr marL="285750" indent="-285750"/>
            <a:r>
              <a:rPr lang="en-AU" dirty="0">
                <a:cs typeface="Calibri" panose="020F0502020204030204" pitchFamily="34" charset="0"/>
              </a:rPr>
              <a:t>Search engines? Library databases? Google Scholar? </a:t>
            </a:r>
          </a:p>
          <a:p>
            <a:pPr marL="285750" indent="-285750"/>
            <a:r>
              <a:rPr lang="en-AU" dirty="0">
                <a:cs typeface="Calibri" panose="020F0502020204030204" pitchFamily="34" charset="0"/>
              </a:rPr>
              <a:t>Types of sources? Books? Journal articles? Grey literature?</a:t>
            </a:r>
          </a:p>
          <a:p>
            <a:pPr marL="285750" indent="-285750"/>
            <a:r>
              <a:rPr lang="en-AU" dirty="0">
                <a:cs typeface="Calibri" panose="020F0502020204030204" pitchFamily="34" charset="0"/>
              </a:rPr>
              <a:t>Number of sources?</a:t>
            </a:r>
          </a:p>
          <a:p>
            <a:pPr marL="285750" indent="-285750"/>
            <a:r>
              <a:rPr lang="en-AU" dirty="0">
                <a:cs typeface="Calibri" panose="020F0502020204030204" pitchFamily="34" charset="0"/>
              </a:rPr>
              <a:t>Read and make notes</a:t>
            </a:r>
          </a:p>
          <a:p>
            <a:pPr marL="285750" indent="-285750"/>
            <a:r>
              <a:rPr lang="en-AU" dirty="0">
                <a:cs typeface="Calibri" panose="020F0502020204030204" pitchFamily="34" charset="0"/>
              </a:rPr>
              <a:t>Ask for assistance:</a:t>
            </a:r>
          </a:p>
          <a:p>
            <a:pPr marL="800100" lvl="1" indent="-342900">
              <a:buFont typeface="Arial" panose="020B0604020202020204" pitchFamily="34" charset="0"/>
              <a:buChar char="•"/>
            </a:pPr>
            <a:r>
              <a:rPr lang="en-AU" dirty="0">
                <a:cs typeface="Calibri" panose="020F0502020204030204" pitchFamily="34" charset="0"/>
              </a:rPr>
              <a:t>HELPS Drop-in	</a:t>
            </a:r>
            <a:r>
              <a:rPr lang="en-AU" dirty="0"/>
              <a:t>- 15 minutes on campus; no booking</a:t>
            </a:r>
          </a:p>
          <a:p>
            <a:pPr lvl="1"/>
            <a:r>
              <a:rPr lang="en-AU" dirty="0"/>
              <a:t>			- 30 minutes online; booking</a:t>
            </a:r>
          </a:p>
          <a:p>
            <a:pPr marL="800100" lvl="1" indent="-342900">
              <a:buFont typeface="Arial" panose="020B0604020202020204" pitchFamily="34" charset="0"/>
              <a:buChar char="•"/>
            </a:pPr>
            <a:r>
              <a:rPr lang="en-AU" dirty="0"/>
              <a:t>UTS Library </a:t>
            </a:r>
          </a:p>
          <a:p>
            <a:pPr marL="0" indent="0">
              <a:buNone/>
            </a:pPr>
            <a:r>
              <a:rPr lang="en-AU" dirty="0">
                <a:cs typeface="Calibri" panose="020F0502020204030204" pitchFamily="34" charset="0"/>
              </a:rPr>
              <a:t>	</a:t>
            </a:r>
          </a:p>
          <a:p>
            <a:endParaRPr lang="en-AU" dirty="0"/>
          </a:p>
        </p:txBody>
      </p:sp>
    </p:spTree>
    <p:extLst>
      <p:ext uri="{BB962C8B-B14F-4D97-AF65-F5344CB8AC3E}">
        <p14:creationId xmlns:p14="http://schemas.microsoft.com/office/powerpoint/2010/main" val="27274177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8156" y="945726"/>
            <a:ext cx="10326658" cy="1000685"/>
          </a:xfrm>
        </p:spPr>
        <p:txBody>
          <a:bodyPr/>
          <a:lstStyle/>
          <a:p>
            <a:pPr algn="ctr"/>
            <a:r>
              <a:rPr lang="en-AU" b="1">
                <a:solidFill>
                  <a:schemeClr val="accent1">
                    <a:lumMod val="75000"/>
                  </a:schemeClr>
                </a:solidFill>
                <a:latin typeface="Calibri" panose="020F0502020204030204" pitchFamily="34" charset="0"/>
                <a:cs typeface="Calibri" panose="020F0502020204030204" pitchFamily="34" charset="0"/>
              </a:rPr>
              <a:t>Be a Master of Time Management! </a:t>
            </a:r>
          </a:p>
        </p:txBody>
      </p:sp>
      <p:sp>
        <p:nvSpPr>
          <p:cNvPr id="3" name="Text Placeholder 2"/>
          <p:cNvSpPr>
            <a:spLocks noGrp="1"/>
          </p:cNvSpPr>
          <p:nvPr>
            <p:ph type="body" idx="12"/>
          </p:nvPr>
        </p:nvSpPr>
        <p:spPr>
          <a:xfrm>
            <a:off x="1172163" y="2406316"/>
            <a:ext cx="10232651" cy="3513220"/>
          </a:xfrm>
        </p:spPr>
        <p:txBody>
          <a:bodyPr vert="horz" lIns="91440" tIns="45720" rIns="91440" bIns="45720" rtlCol="0" anchor="t">
            <a:noAutofit/>
          </a:bodyPr>
          <a:lstStyle/>
          <a:p>
            <a:pPr marL="0" indent="0">
              <a:lnSpc>
                <a:spcPct val="150000"/>
              </a:lnSpc>
              <a:spcAft>
                <a:spcPts val="0"/>
              </a:spcAft>
              <a:buNone/>
            </a:pPr>
            <a:r>
              <a:rPr lang="en-AU" sz="2400">
                <a:solidFill>
                  <a:srgbClr val="000000"/>
                </a:solidFill>
                <a:latin typeface="Calibri"/>
                <a:cs typeface="Calibri"/>
              </a:rPr>
              <a:t>Try these assignment planning calculators for </a:t>
            </a:r>
            <a:r>
              <a:rPr lang="en-AU" sz="2400" b="1">
                <a:solidFill>
                  <a:srgbClr val="000000"/>
                </a:solidFill>
                <a:latin typeface="Calibri"/>
                <a:cs typeface="Calibri"/>
              </a:rPr>
              <a:t>your current topic </a:t>
            </a:r>
            <a:r>
              <a:rPr lang="en-AU" sz="2400" b="1">
                <a:solidFill>
                  <a:srgbClr val="000000"/>
                </a:solidFill>
                <a:latin typeface="Calibri"/>
                <a:cs typeface="Calibri"/>
                <a:sym typeface="Wingdings" panose="05000000000000000000" pitchFamily="2" charset="2"/>
              </a:rPr>
              <a:t></a:t>
            </a:r>
            <a:endParaRPr lang="en-AU" sz="2400">
              <a:solidFill>
                <a:srgbClr val="000000"/>
              </a:solidFill>
              <a:latin typeface="Calibri"/>
              <a:cs typeface="Calibri"/>
              <a:hlinkClick r:id="rId2">
                <a:extLst>
                  <a:ext uri="{A12FA001-AC4F-418D-AE19-62706E023703}">
                    <ahyp:hlinkClr xmlns:ahyp="http://schemas.microsoft.com/office/drawing/2018/hyperlinkcolor" val="tx"/>
                  </a:ext>
                </a:extLst>
              </a:hlinkClick>
            </a:endParaRPr>
          </a:p>
          <a:p>
            <a:pPr marL="0" indent="0">
              <a:lnSpc>
                <a:spcPct val="150000"/>
              </a:lnSpc>
              <a:spcAft>
                <a:spcPts val="0"/>
              </a:spcAft>
              <a:buNone/>
            </a:pPr>
            <a:endParaRPr lang="en-AU" sz="2400" b="1">
              <a:solidFill>
                <a:srgbClr val="000000"/>
              </a:solidFill>
              <a:latin typeface="Calibri"/>
              <a:cs typeface="Calibri"/>
              <a:sym typeface="Wingdings" panose="05000000000000000000" pitchFamily="2" charset="2"/>
            </a:endParaRPr>
          </a:p>
          <a:p>
            <a:pPr marL="269875" indent="-269875">
              <a:lnSpc>
                <a:spcPct val="150000"/>
              </a:lnSpc>
              <a:spcAft>
                <a:spcPts val="0"/>
              </a:spcAft>
            </a:pPr>
            <a:r>
              <a:rPr lang="en-AU" sz="2400">
                <a:solidFill>
                  <a:srgbClr val="000000"/>
                </a:solidFill>
                <a:latin typeface="Calibri"/>
                <a:cs typeface="Calibri"/>
                <a:sym typeface="Wingdings" panose="05000000000000000000" pitchFamily="2" charset="2"/>
                <a:hlinkClick r:id="rId2">
                  <a:extLst>
                    <a:ext uri="{A12FA001-AC4F-418D-AE19-62706E023703}">
                      <ahyp:hlinkClr xmlns:ahyp="http://schemas.microsoft.com/office/drawing/2018/hyperlinkcolor" val="tx"/>
                    </a:ext>
                  </a:extLst>
                </a:hlinkClick>
              </a:rPr>
              <a:t>https://www.student.uwa.edu.au/learning/studysmarter/assignment-calculator</a:t>
            </a:r>
            <a:r>
              <a:rPr lang="en-AU" sz="2400">
                <a:solidFill>
                  <a:srgbClr val="000000"/>
                </a:solidFill>
                <a:latin typeface="Calibri"/>
                <a:cs typeface="Calibri"/>
                <a:sym typeface="Wingdings" panose="05000000000000000000" pitchFamily="2" charset="2"/>
              </a:rPr>
              <a:t> </a:t>
            </a:r>
            <a:endParaRPr lang="en-AU" sz="2400">
              <a:solidFill>
                <a:srgbClr val="000000"/>
              </a:solidFill>
              <a:latin typeface="Calibri" panose="020F0502020204030204" pitchFamily="34" charset="0"/>
              <a:cs typeface="Calibri" panose="020F0502020204030204" pitchFamily="34" charset="0"/>
            </a:endParaRPr>
          </a:p>
          <a:p>
            <a:pPr marL="269875" indent="-269875">
              <a:lnSpc>
                <a:spcPct val="150000"/>
              </a:lnSpc>
              <a:spcAft>
                <a:spcPts val="0"/>
              </a:spcAft>
            </a:pPr>
            <a:endParaRPr lang="en-AU" sz="2400">
              <a:latin typeface="Calibri" panose="020F0502020204030204" pitchFamily="34" charset="0"/>
              <a:cs typeface="Calibri" panose="020F0502020204030204" pitchFamily="34" charset="0"/>
            </a:endParaRPr>
          </a:p>
          <a:p>
            <a:pPr marL="269875" indent="-269875">
              <a:lnSpc>
                <a:spcPct val="150000"/>
              </a:lnSpc>
              <a:spcAft>
                <a:spcPts val="0"/>
              </a:spcAft>
            </a:pPr>
            <a:r>
              <a:rPr lang="en-AU" sz="2400">
                <a:ea typeface="+mn-lt"/>
                <a:cs typeface="+mn-lt"/>
                <a:hlinkClick r:id="rId3"/>
              </a:rPr>
              <a:t>Assignment Calculator (uow.edu.au)</a:t>
            </a:r>
            <a:endParaRPr lang="en-AU" sz="2400" b="1">
              <a:solidFill>
                <a:srgbClr val="C00000"/>
              </a:solidFill>
              <a:latin typeface="Calibri" panose="020F0502020204030204" pitchFamily="34" charset="0"/>
              <a:cs typeface="Calibri" panose="020F0502020204030204" pitchFamily="34" charset="0"/>
            </a:endParaRPr>
          </a:p>
          <a:p>
            <a:pPr marL="269875" indent="-269875">
              <a:lnSpc>
                <a:spcPct val="150000"/>
              </a:lnSpc>
              <a:spcAft>
                <a:spcPts val="0"/>
              </a:spcAft>
            </a:pPr>
            <a:endParaRPr lang="en-AU" sz="2400">
              <a:solidFill>
                <a:srgbClr val="000000"/>
              </a:solidFill>
              <a:latin typeface="Calibri" panose="020F0502020204030204" pitchFamily="34" charset="0"/>
              <a:cs typeface="Calibri" panose="020F0502020204030204" pitchFamily="34" charset="0"/>
            </a:endParaRPr>
          </a:p>
        </p:txBody>
      </p:sp>
      <p:sp>
        <p:nvSpPr>
          <p:cNvPr id="6" name="TextBox 5"/>
          <p:cNvSpPr txBox="1"/>
          <p:nvPr/>
        </p:nvSpPr>
        <p:spPr>
          <a:xfrm>
            <a:off x="1443789" y="1872443"/>
            <a:ext cx="7587916" cy="461665"/>
          </a:xfrm>
          <a:prstGeom prst="rect">
            <a:avLst/>
          </a:prstGeom>
          <a:noFill/>
        </p:spPr>
        <p:txBody>
          <a:bodyPr wrap="square" rtlCol="0">
            <a:spAutoFit/>
          </a:bodyPr>
          <a:lstStyle/>
          <a:p>
            <a:r>
              <a:rPr lang="en-AU" sz="2400" b="1">
                <a:solidFill>
                  <a:srgbClr val="C00000"/>
                </a:solidFill>
                <a:latin typeface="Calibri" panose="020F0502020204030204" pitchFamily="34" charset="0"/>
                <a:cs typeface="Calibri" panose="020F0502020204030204" pitchFamily="34" charset="0"/>
              </a:rPr>
              <a:t>ACTIVITY</a:t>
            </a:r>
          </a:p>
        </p:txBody>
      </p:sp>
    </p:spTree>
    <p:extLst>
      <p:ext uri="{BB962C8B-B14F-4D97-AF65-F5344CB8AC3E}">
        <p14:creationId xmlns:p14="http://schemas.microsoft.com/office/powerpoint/2010/main" val="13559315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272" y="2517095"/>
            <a:ext cx="10326658" cy="1000685"/>
          </a:xfrm>
        </p:spPr>
        <p:txBody>
          <a:bodyPr/>
          <a:lstStyle/>
          <a:p>
            <a:pPr algn="ctr"/>
            <a:r>
              <a:rPr lang="en-AU" sz="4400" b="1">
                <a:solidFill>
                  <a:schemeClr val="accent1">
                    <a:lumMod val="75000"/>
                  </a:schemeClr>
                </a:solidFill>
              </a:rPr>
              <a:t>Analysing the assignment question</a:t>
            </a:r>
          </a:p>
        </p:txBody>
      </p:sp>
    </p:spTree>
    <p:extLst>
      <p:ext uri="{BB962C8B-B14F-4D97-AF65-F5344CB8AC3E}">
        <p14:creationId xmlns:p14="http://schemas.microsoft.com/office/powerpoint/2010/main" val="38430131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BDCF3EAA-8E22-AC40-BA0C-3611C237D62A}"/>
              </a:ext>
            </a:extLst>
          </p:cNvPr>
          <p:cNvSpPr>
            <a:spLocks noGrp="1"/>
          </p:cNvSpPr>
          <p:nvPr>
            <p:ph type="ftr" sz="quarter" idx="11"/>
          </p:nvPr>
        </p:nvSpPr>
        <p:spPr/>
        <p:txBody>
          <a:bodyPr/>
          <a:lstStyle/>
          <a:p>
            <a:r>
              <a:rPr lang="en-US">
                <a:latin typeface="Calibri" panose="020F0502020204030204" pitchFamily="34" charset="0"/>
                <a:cs typeface="Calibri" panose="020F0502020204030204" pitchFamily="34" charset="0"/>
              </a:rPr>
              <a:t>UTS HELPS</a:t>
            </a:r>
          </a:p>
        </p:txBody>
      </p:sp>
      <p:sp>
        <p:nvSpPr>
          <p:cNvPr id="2" name="Rounded Rectangle 1"/>
          <p:cNvSpPr/>
          <p:nvPr/>
        </p:nvSpPr>
        <p:spPr>
          <a:xfrm>
            <a:off x="657727" y="1764632"/>
            <a:ext cx="3080084" cy="385010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b="1">
                <a:solidFill>
                  <a:schemeClr val="tx1"/>
                </a:solidFill>
                <a:latin typeface="Calibri" panose="020F0502020204030204" pitchFamily="34" charset="0"/>
                <a:cs typeface="Calibri" panose="020F0502020204030204" pitchFamily="34" charset="0"/>
              </a:rPr>
              <a:t>INSTRUCTION WORDS</a:t>
            </a:r>
          </a:p>
          <a:p>
            <a:pPr algn="ctr"/>
            <a:endParaRPr lang="en-AU" b="1">
              <a:solidFill>
                <a:schemeClr val="tx1"/>
              </a:solidFill>
              <a:latin typeface="Calibri" panose="020F0502020204030204" pitchFamily="34" charset="0"/>
              <a:cs typeface="Calibri" panose="020F0502020204030204" pitchFamily="34" charset="0"/>
            </a:endParaRPr>
          </a:p>
          <a:p>
            <a:pPr marL="285750" indent="-285750">
              <a:lnSpc>
                <a:spcPct val="150000"/>
              </a:lnSpc>
              <a:buFont typeface="Arial" panose="020B0604020202020204" pitchFamily="34" charset="0"/>
              <a:buChar char="•"/>
            </a:pPr>
            <a:r>
              <a:rPr lang="en-AU">
                <a:solidFill>
                  <a:schemeClr val="tx1"/>
                </a:solidFill>
                <a:latin typeface="Calibri" panose="020F0502020204030204" pitchFamily="34" charset="0"/>
                <a:cs typeface="Calibri" panose="020F0502020204030204" pitchFamily="34" charset="0"/>
              </a:rPr>
              <a:t>Are usually verbs</a:t>
            </a:r>
          </a:p>
          <a:p>
            <a:pPr marL="285750" indent="-285750">
              <a:lnSpc>
                <a:spcPct val="150000"/>
              </a:lnSpc>
              <a:buFont typeface="Arial" panose="020B0604020202020204" pitchFamily="34" charset="0"/>
              <a:buChar char="•"/>
            </a:pPr>
            <a:r>
              <a:rPr lang="en-AU">
                <a:solidFill>
                  <a:schemeClr val="tx1"/>
                </a:solidFill>
                <a:latin typeface="Calibri" panose="020F0502020204030204" pitchFamily="34" charset="0"/>
                <a:cs typeface="Calibri" panose="020F0502020204030204" pitchFamily="34" charset="0"/>
              </a:rPr>
              <a:t>Tell you what to do to answer the question</a:t>
            </a:r>
          </a:p>
        </p:txBody>
      </p:sp>
      <p:sp>
        <p:nvSpPr>
          <p:cNvPr id="14" name="Rounded Rectangle 13"/>
          <p:cNvSpPr/>
          <p:nvPr/>
        </p:nvSpPr>
        <p:spPr>
          <a:xfrm>
            <a:off x="4541115" y="1772653"/>
            <a:ext cx="3080084" cy="385010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b="1">
                <a:solidFill>
                  <a:schemeClr val="tx1"/>
                </a:solidFill>
                <a:latin typeface="Calibri" panose="020F0502020204030204" pitchFamily="34" charset="0"/>
                <a:cs typeface="Calibri" panose="020F0502020204030204" pitchFamily="34" charset="0"/>
              </a:rPr>
              <a:t>CONTENT WORDS</a:t>
            </a:r>
          </a:p>
          <a:p>
            <a:pPr algn="ctr"/>
            <a:endParaRPr lang="en-AU" b="1">
              <a:solidFill>
                <a:schemeClr val="tx1"/>
              </a:solidFill>
              <a:latin typeface="Calibri" panose="020F0502020204030204" pitchFamily="34" charset="0"/>
              <a:cs typeface="Calibri" panose="020F0502020204030204" pitchFamily="34" charset="0"/>
            </a:endParaRPr>
          </a:p>
          <a:p>
            <a:pPr marL="285750" indent="-285750">
              <a:lnSpc>
                <a:spcPct val="150000"/>
              </a:lnSpc>
              <a:buFont typeface="Arial" panose="020B0604020202020204" pitchFamily="34" charset="0"/>
              <a:buChar char="•"/>
            </a:pPr>
            <a:r>
              <a:rPr lang="en-AU">
                <a:solidFill>
                  <a:schemeClr val="tx1"/>
                </a:solidFill>
                <a:latin typeface="Calibri" panose="020F0502020204030204" pitchFamily="34" charset="0"/>
                <a:cs typeface="Calibri" panose="020F0502020204030204" pitchFamily="34" charset="0"/>
              </a:rPr>
              <a:t>Tell you what the topic areas are </a:t>
            </a:r>
          </a:p>
          <a:p>
            <a:pPr marL="285750" indent="-285750">
              <a:lnSpc>
                <a:spcPct val="150000"/>
              </a:lnSpc>
              <a:buFont typeface="Arial" panose="020B0604020202020204" pitchFamily="34" charset="0"/>
              <a:buChar char="•"/>
            </a:pPr>
            <a:r>
              <a:rPr lang="en-AU">
                <a:solidFill>
                  <a:schemeClr val="tx1"/>
                </a:solidFill>
                <a:latin typeface="Calibri" panose="020F0502020204030204" pitchFamily="34" charset="0"/>
                <a:cs typeface="Calibri" panose="020F0502020204030204" pitchFamily="34" charset="0"/>
              </a:rPr>
              <a:t>Help you focus your research</a:t>
            </a:r>
          </a:p>
        </p:txBody>
      </p:sp>
      <p:sp>
        <p:nvSpPr>
          <p:cNvPr id="18" name="Rounded Rectangle 17"/>
          <p:cNvSpPr/>
          <p:nvPr/>
        </p:nvSpPr>
        <p:spPr>
          <a:xfrm>
            <a:off x="8424504" y="1772653"/>
            <a:ext cx="3080084" cy="385010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b="1">
                <a:solidFill>
                  <a:schemeClr val="tx1"/>
                </a:solidFill>
                <a:latin typeface="Calibri" panose="020F0502020204030204" pitchFamily="34" charset="0"/>
                <a:cs typeface="Calibri" panose="020F0502020204030204" pitchFamily="34" charset="0"/>
              </a:rPr>
              <a:t>LIMITING WORDS</a:t>
            </a:r>
          </a:p>
          <a:p>
            <a:pPr algn="ctr"/>
            <a:endParaRPr lang="en-AU" b="1">
              <a:solidFill>
                <a:schemeClr val="tx1"/>
              </a:solidFill>
              <a:latin typeface="Calibri" panose="020F0502020204030204" pitchFamily="34" charset="0"/>
              <a:cs typeface="Calibri" panose="020F0502020204030204" pitchFamily="34" charset="0"/>
            </a:endParaRPr>
          </a:p>
          <a:p>
            <a:pPr marL="285750" indent="-285750">
              <a:lnSpc>
                <a:spcPct val="150000"/>
              </a:lnSpc>
              <a:buFont typeface="Arial" panose="020B0604020202020204" pitchFamily="34" charset="0"/>
              <a:buChar char="•"/>
            </a:pPr>
            <a:r>
              <a:rPr lang="en-AU">
                <a:solidFill>
                  <a:schemeClr val="tx1"/>
                </a:solidFill>
                <a:latin typeface="Calibri" panose="020F0502020204030204" pitchFamily="34" charset="0"/>
                <a:cs typeface="Calibri" panose="020F0502020204030204" pitchFamily="34" charset="0"/>
              </a:rPr>
              <a:t>Narrow a broad topic</a:t>
            </a:r>
          </a:p>
          <a:p>
            <a:pPr marL="285750" indent="-285750">
              <a:lnSpc>
                <a:spcPct val="150000"/>
              </a:lnSpc>
              <a:buFont typeface="Arial" panose="020B0604020202020204" pitchFamily="34" charset="0"/>
              <a:buChar char="•"/>
            </a:pPr>
            <a:r>
              <a:rPr lang="en-AU">
                <a:solidFill>
                  <a:schemeClr val="tx1"/>
                </a:solidFill>
                <a:latin typeface="Calibri" panose="020F0502020204030204" pitchFamily="34" charset="0"/>
                <a:cs typeface="Calibri" panose="020F0502020204030204" pitchFamily="34" charset="0"/>
              </a:rPr>
              <a:t>Indicate aspects to focus on</a:t>
            </a:r>
          </a:p>
        </p:txBody>
      </p:sp>
      <p:sp>
        <p:nvSpPr>
          <p:cNvPr id="3" name="TextBox 2"/>
          <p:cNvSpPr txBox="1"/>
          <p:nvPr/>
        </p:nvSpPr>
        <p:spPr>
          <a:xfrm>
            <a:off x="2630905" y="770020"/>
            <a:ext cx="6578461" cy="461665"/>
          </a:xfrm>
          <a:prstGeom prst="rect">
            <a:avLst/>
          </a:prstGeom>
          <a:noFill/>
          <a:ln>
            <a:solidFill>
              <a:schemeClr val="accent1"/>
            </a:solidFill>
          </a:ln>
        </p:spPr>
        <p:txBody>
          <a:bodyPr wrap="square" rtlCol="0">
            <a:spAutoFit/>
          </a:bodyPr>
          <a:lstStyle/>
          <a:p>
            <a:r>
              <a:rPr lang="en-AU" sz="2400" b="1">
                <a:latin typeface="Calibri" panose="020F0502020204030204" pitchFamily="34" charset="0"/>
                <a:cs typeface="Calibri" panose="020F0502020204030204" pitchFamily="34" charset="0"/>
              </a:rPr>
              <a:t>Analysing the task or assignment question:</a:t>
            </a:r>
          </a:p>
        </p:txBody>
      </p:sp>
    </p:spTree>
    <p:extLst>
      <p:ext uri="{BB962C8B-B14F-4D97-AF65-F5344CB8AC3E}">
        <p14:creationId xmlns:p14="http://schemas.microsoft.com/office/powerpoint/2010/main" val="2229902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4" grpId="0" animBg="1"/>
      <p:bldP spid="1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3567" y="2629389"/>
            <a:ext cx="10326658" cy="1000685"/>
          </a:xfrm>
        </p:spPr>
        <p:txBody>
          <a:bodyPr/>
          <a:lstStyle/>
          <a:p>
            <a:pPr algn="ctr"/>
            <a:r>
              <a:rPr lang="en-AU" sz="4400" b="1">
                <a:solidFill>
                  <a:schemeClr val="accent1">
                    <a:lumMod val="75000"/>
                  </a:schemeClr>
                </a:solidFill>
                <a:latin typeface="Calibri" panose="020F0502020204030204" pitchFamily="34" charset="0"/>
                <a:cs typeface="Calibri" panose="020F0502020204030204" pitchFamily="34" charset="0"/>
              </a:rPr>
              <a:t>Unpacking the assignment question</a:t>
            </a:r>
          </a:p>
        </p:txBody>
      </p:sp>
    </p:spTree>
    <p:extLst>
      <p:ext uri="{BB962C8B-B14F-4D97-AF65-F5344CB8AC3E}">
        <p14:creationId xmlns:p14="http://schemas.microsoft.com/office/powerpoint/2010/main" val="19533948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5C11A-C80E-3E4B-B07F-C2A11A5D935B}"/>
              </a:ext>
            </a:extLst>
          </p:cNvPr>
          <p:cNvSpPr>
            <a:spLocks noGrp="1"/>
          </p:cNvSpPr>
          <p:nvPr>
            <p:ph type="title"/>
          </p:nvPr>
        </p:nvSpPr>
        <p:spPr>
          <a:xfrm>
            <a:off x="868486" y="1256498"/>
            <a:ext cx="10326658" cy="1000685"/>
          </a:xfrm>
        </p:spPr>
        <p:txBody>
          <a:bodyPr/>
          <a:lstStyle/>
          <a:p>
            <a:pPr marL="342900" indent="-342900" algn="ctr"/>
            <a:r>
              <a:rPr lang="en-AU" sz="4400" b="1">
                <a:solidFill>
                  <a:schemeClr val="accent1">
                    <a:lumMod val="75000"/>
                  </a:schemeClr>
                </a:solidFill>
                <a:latin typeface="Calibri" panose="020F0502020204030204" pitchFamily="34" charset="0"/>
                <a:cs typeface="Calibri" panose="020F0502020204030204" pitchFamily="34" charset="0"/>
              </a:rPr>
              <a:t>Unpacking the assignment question</a:t>
            </a:r>
            <a:endParaRPr lang="en-US">
              <a:solidFill>
                <a:schemeClr val="accent1">
                  <a:lumMod val="75000"/>
                </a:schemeClr>
              </a:solidFill>
              <a:latin typeface="Calibri" panose="020F0502020204030204" pitchFamily="34" charset="0"/>
              <a:cs typeface="Calibri" panose="020F0502020204030204" pitchFamily="34" charset="0"/>
            </a:endParaRPr>
          </a:p>
        </p:txBody>
      </p:sp>
      <p:sp>
        <p:nvSpPr>
          <p:cNvPr id="3" name="Text Placeholder 2">
            <a:extLst>
              <a:ext uri="{FF2B5EF4-FFF2-40B4-BE49-F238E27FC236}">
                <a16:creationId xmlns:a16="http://schemas.microsoft.com/office/drawing/2014/main" id="{7EDEC859-CE23-9A47-BCC1-F76F842486A2}"/>
              </a:ext>
            </a:extLst>
          </p:cNvPr>
          <p:cNvSpPr>
            <a:spLocks noGrp="1"/>
          </p:cNvSpPr>
          <p:nvPr>
            <p:ph type="body" idx="12"/>
          </p:nvPr>
        </p:nvSpPr>
        <p:spPr>
          <a:xfrm>
            <a:off x="1231760" y="2639175"/>
            <a:ext cx="9600110" cy="2013036"/>
          </a:xfrm>
          <a:ln>
            <a:solidFill>
              <a:schemeClr val="accent1"/>
            </a:solidFill>
          </a:ln>
        </p:spPr>
        <p:txBody>
          <a:bodyPr/>
          <a:lstStyle/>
          <a:p>
            <a:pPr marL="0" indent="0">
              <a:lnSpc>
                <a:spcPct val="150000"/>
              </a:lnSpc>
              <a:buNone/>
            </a:pPr>
            <a:r>
              <a:rPr lang="en-AU" sz="2800" dirty="0">
                <a:latin typeface="Calibri" panose="020F0502020204030204" pitchFamily="34" charset="0"/>
                <a:cs typeface="Calibri" panose="020F0502020204030204" pitchFamily="34" charset="0"/>
              </a:rPr>
              <a:t>Discuss the factors that contribute to childhood obesity in Australia. You should use at least 5 academic sources from the last 5 years. </a:t>
            </a:r>
          </a:p>
        </p:txBody>
      </p:sp>
      <p:sp>
        <p:nvSpPr>
          <p:cNvPr id="4" name="Footer Placeholder 3">
            <a:extLst>
              <a:ext uri="{FF2B5EF4-FFF2-40B4-BE49-F238E27FC236}">
                <a16:creationId xmlns:a16="http://schemas.microsoft.com/office/drawing/2014/main" id="{BDCF3EAA-8E22-AC40-BA0C-3611C237D62A}"/>
              </a:ext>
            </a:extLst>
          </p:cNvPr>
          <p:cNvSpPr>
            <a:spLocks noGrp="1"/>
          </p:cNvSpPr>
          <p:nvPr>
            <p:ph type="ftr" sz="quarter" idx="11"/>
          </p:nvPr>
        </p:nvSpPr>
        <p:spPr/>
        <p:txBody>
          <a:bodyPr/>
          <a:lstStyle/>
          <a:p>
            <a:r>
              <a:rPr lang="en-US">
                <a:latin typeface="Calibri" panose="020F0502020204030204" pitchFamily="34" charset="0"/>
                <a:cs typeface="Calibri" panose="020F0502020204030204" pitchFamily="34" charset="0"/>
              </a:rPr>
              <a:t>UTS HELPS</a:t>
            </a:r>
          </a:p>
        </p:txBody>
      </p:sp>
    </p:spTree>
    <p:extLst>
      <p:ext uri="{BB962C8B-B14F-4D97-AF65-F5344CB8AC3E}">
        <p14:creationId xmlns:p14="http://schemas.microsoft.com/office/powerpoint/2010/main" val="19454234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CAA11B-14BF-6548-992A-91D5A345FF42}"/>
              </a:ext>
            </a:extLst>
          </p:cNvPr>
          <p:cNvSpPr>
            <a:spLocks noGrp="1"/>
          </p:cNvSpPr>
          <p:nvPr>
            <p:ph type="ctrTitle"/>
          </p:nvPr>
        </p:nvSpPr>
        <p:spPr>
          <a:xfrm>
            <a:off x="627854" y="1219200"/>
            <a:ext cx="7574314" cy="1524000"/>
          </a:xfrm>
        </p:spPr>
        <p:txBody>
          <a:bodyPr/>
          <a:lstStyle/>
          <a:p>
            <a:pPr>
              <a:lnSpc>
                <a:spcPct val="150000"/>
              </a:lnSpc>
            </a:pPr>
            <a:r>
              <a:rPr lang="en-US" sz="4400" b="1">
                <a:latin typeface="Calibri" panose="020F0502020204030204" pitchFamily="34" charset="0"/>
                <a:cs typeface="Calibri" panose="020F0502020204030204" pitchFamily="34" charset="0"/>
              </a:rPr>
              <a:t>Workshop Objectives </a:t>
            </a:r>
            <a:br>
              <a:rPr lang="en-US" sz="4400" b="1">
                <a:latin typeface="Calibri" panose="020F0502020204030204" pitchFamily="34" charset="0"/>
                <a:cs typeface="Calibri" panose="020F0502020204030204" pitchFamily="34" charset="0"/>
              </a:rPr>
            </a:br>
            <a:endParaRPr lang="en-US" sz="2000">
              <a:solidFill>
                <a:schemeClr val="bg1"/>
              </a:solidFill>
              <a:latin typeface="Calibri" panose="020F0502020204030204" pitchFamily="34" charset="0"/>
              <a:cs typeface="Calibri" panose="020F0502020204030204" pitchFamily="34" charset="0"/>
            </a:endParaRPr>
          </a:p>
        </p:txBody>
      </p:sp>
      <p:sp>
        <p:nvSpPr>
          <p:cNvPr id="3" name="Subtitle 2">
            <a:extLst>
              <a:ext uri="{FF2B5EF4-FFF2-40B4-BE49-F238E27FC236}">
                <a16:creationId xmlns:a16="http://schemas.microsoft.com/office/drawing/2014/main" id="{F94E1A75-FE14-6846-BE5B-20C4B6B4FC6A}"/>
              </a:ext>
            </a:extLst>
          </p:cNvPr>
          <p:cNvSpPr>
            <a:spLocks noGrp="1"/>
          </p:cNvSpPr>
          <p:nvPr>
            <p:ph type="subTitle" idx="1"/>
          </p:nvPr>
        </p:nvSpPr>
        <p:spPr>
          <a:xfrm>
            <a:off x="627854" y="2390274"/>
            <a:ext cx="9286167" cy="3612401"/>
          </a:xfrm>
        </p:spPr>
        <p:txBody>
          <a:bodyPr/>
          <a:lstStyle/>
          <a:p>
            <a:pPr marL="457200" indent="-457200">
              <a:lnSpc>
                <a:spcPct val="150000"/>
              </a:lnSpc>
              <a:buFont typeface="Arial" panose="020B0604020202020204" pitchFamily="34" charset="0"/>
              <a:buChar char="•"/>
            </a:pPr>
            <a:r>
              <a:rPr lang="en-AU" sz="2400">
                <a:latin typeface="Calibri" panose="020F0502020204030204" pitchFamily="34" charset="0"/>
                <a:cs typeface="Calibri" panose="020F0502020204030204" pitchFamily="34" charset="0"/>
              </a:rPr>
              <a:t>To understand &amp; appreciate the academic writing process</a:t>
            </a:r>
          </a:p>
          <a:p>
            <a:pPr marL="457200" indent="-457200">
              <a:lnSpc>
                <a:spcPct val="150000"/>
              </a:lnSpc>
              <a:buFont typeface="Arial" panose="020B0604020202020204" pitchFamily="34" charset="0"/>
              <a:buChar char="•"/>
            </a:pPr>
            <a:r>
              <a:rPr lang="en-AU" sz="2400">
                <a:latin typeface="Calibri" panose="020F0502020204030204" pitchFamily="34" charset="0"/>
                <a:cs typeface="Calibri" panose="020F0502020204030204" pitchFamily="34" charset="0"/>
              </a:rPr>
              <a:t>To approach academic writing from a methodical, systemic and analytical perspective</a:t>
            </a:r>
          </a:p>
          <a:p>
            <a:pPr marL="457200" indent="-457200">
              <a:lnSpc>
                <a:spcPct val="150000"/>
              </a:lnSpc>
              <a:buFont typeface="Arial" panose="020B0604020202020204" pitchFamily="34" charset="0"/>
              <a:buChar char="•"/>
            </a:pPr>
            <a:r>
              <a:rPr lang="en-AU" sz="2400">
                <a:latin typeface="Calibri" panose="020F0502020204030204" pitchFamily="34" charset="0"/>
                <a:cs typeface="Calibri" panose="020F0502020204030204" pitchFamily="34" charset="0"/>
              </a:rPr>
              <a:t>To highlight the importance of analysing assignment questions, planning, time management and research skills </a:t>
            </a:r>
          </a:p>
        </p:txBody>
      </p:sp>
    </p:spTree>
    <p:extLst>
      <p:ext uri="{BB962C8B-B14F-4D97-AF65-F5344CB8AC3E}">
        <p14:creationId xmlns:p14="http://schemas.microsoft.com/office/powerpoint/2010/main" val="2306038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5C11A-C80E-3E4B-B07F-C2A11A5D935B}"/>
              </a:ext>
            </a:extLst>
          </p:cNvPr>
          <p:cNvSpPr>
            <a:spLocks noGrp="1"/>
          </p:cNvSpPr>
          <p:nvPr>
            <p:ph type="title"/>
          </p:nvPr>
        </p:nvSpPr>
        <p:spPr>
          <a:xfrm>
            <a:off x="868486" y="1256498"/>
            <a:ext cx="10326658" cy="1000685"/>
          </a:xfrm>
        </p:spPr>
        <p:txBody>
          <a:bodyPr/>
          <a:lstStyle/>
          <a:p>
            <a:pPr marL="342900" indent="-342900" algn="ctr"/>
            <a:r>
              <a:rPr lang="en-AU" sz="4400" b="1">
                <a:solidFill>
                  <a:schemeClr val="accent1">
                    <a:lumMod val="75000"/>
                  </a:schemeClr>
                </a:solidFill>
                <a:latin typeface="Calibri" panose="020F0502020204030204" pitchFamily="34" charset="0"/>
                <a:cs typeface="Calibri" panose="020F0502020204030204" pitchFamily="34" charset="0"/>
              </a:rPr>
              <a:t>Unpacking the </a:t>
            </a:r>
            <a:r>
              <a:rPr lang="en-AU" sz="4400" b="1" u="sng">
                <a:solidFill>
                  <a:schemeClr val="accent1">
                    <a:lumMod val="75000"/>
                  </a:schemeClr>
                </a:solidFill>
                <a:latin typeface="Calibri" panose="020F0502020204030204" pitchFamily="34" charset="0"/>
                <a:cs typeface="Calibri" panose="020F0502020204030204" pitchFamily="34" charset="0"/>
              </a:rPr>
              <a:t>instruction</a:t>
            </a:r>
            <a:r>
              <a:rPr lang="en-AU" sz="4400" b="1">
                <a:solidFill>
                  <a:schemeClr val="accent1">
                    <a:lumMod val="75000"/>
                  </a:schemeClr>
                </a:solidFill>
                <a:latin typeface="Calibri" panose="020F0502020204030204" pitchFamily="34" charset="0"/>
                <a:cs typeface="Calibri" panose="020F0502020204030204" pitchFamily="34" charset="0"/>
              </a:rPr>
              <a:t> words</a:t>
            </a:r>
            <a:endParaRPr lang="en-US">
              <a:solidFill>
                <a:schemeClr val="accent1">
                  <a:lumMod val="75000"/>
                </a:schemeClr>
              </a:solidFill>
              <a:latin typeface="Calibri" panose="020F0502020204030204" pitchFamily="34" charset="0"/>
              <a:cs typeface="Calibri" panose="020F0502020204030204" pitchFamily="34" charset="0"/>
            </a:endParaRPr>
          </a:p>
        </p:txBody>
      </p:sp>
      <p:sp>
        <p:nvSpPr>
          <p:cNvPr id="3" name="Text Placeholder 2">
            <a:extLst>
              <a:ext uri="{FF2B5EF4-FFF2-40B4-BE49-F238E27FC236}">
                <a16:creationId xmlns:a16="http://schemas.microsoft.com/office/drawing/2014/main" id="{7EDEC859-CE23-9A47-BCC1-F76F842486A2}"/>
              </a:ext>
            </a:extLst>
          </p:cNvPr>
          <p:cNvSpPr>
            <a:spLocks noGrp="1"/>
          </p:cNvSpPr>
          <p:nvPr>
            <p:ph type="body" idx="12"/>
          </p:nvPr>
        </p:nvSpPr>
        <p:spPr>
          <a:xfrm>
            <a:off x="1231760" y="2639175"/>
            <a:ext cx="9600110" cy="1884698"/>
          </a:xfrm>
          <a:ln>
            <a:solidFill>
              <a:schemeClr val="accent1"/>
            </a:solidFill>
          </a:ln>
        </p:spPr>
        <p:txBody>
          <a:bodyPr/>
          <a:lstStyle/>
          <a:p>
            <a:pPr marL="0" indent="0">
              <a:lnSpc>
                <a:spcPct val="150000"/>
              </a:lnSpc>
              <a:buNone/>
            </a:pPr>
            <a:r>
              <a:rPr lang="en-AU" sz="2800">
                <a:solidFill>
                  <a:srgbClr val="FF0000"/>
                </a:solidFill>
                <a:latin typeface="Calibri" panose="020F0502020204030204" pitchFamily="34" charset="0"/>
                <a:cs typeface="Calibri" panose="020F0502020204030204" pitchFamily="34" charset="0"/>
              </a:rPr>
              <a:t>Discuss</a:t>
            </a:r>
            <a:r>
              <a:rPr lang="en-AU" sz="2800">
                <a:latin typeface="Calibri" panose="020F0502020204030204" pitchFamily="34" charset="0"/>
                <a:cs typeface="Calibri" panose="020F0502020204030204" pitchFamily="34" charset="0"/>
              </a:rPr>
              <a:t> the factors that contribute to childhood obesity in Australia. You should use at least 5 academic sources from the last 5 years. </a:t>
            </a:r>
          </a:p>
        </p:txBody>
      </p:sp>
      <p:sp>
        <p:nvSpPr>
          <p:cNvPr id="4" name="Footer Placeholder 3">
            <a:extLst>
              <a:ext uri="{FF2B5EF4-FFF2-40B4-BE49-F238E27FC236}">
                <a16:creationId xmlns:a16="http://schemas.microsoft.com/office/drawing/2014/main" id="{BDCF3EAA-8E22-AC40-BA0C-3611C237D62A}"/>
              </a:ext>
            </a:extLst>
          </p:cNvPr>
          <p:cNvSpPr>
            <a:spLocks noGrp="1"/>
          </p:cNvSpPr>
          <p:nvPr>
            <p:ph type="ftr" sz="quarter" idx="11"/>
          </p:nvPr>
        </p:nvSpPr>
        <p:spPr/>
        <p:txBody>
          <a:bodyPr/>
          <a:lstStyle/>
          <a:p>
            <a:r>
              <a:rPr lang="en-US">
                <a:latin typeface="Calibri" panose="020F0502020204030204" pitchFamily="34" charset="0"/>
                <a:cs typeface="Calibri" panose="020F0502020204030204" pitchFamily="34" charset="0"/>
              </a:rPr>
              <a:t>UTS HELPS</a:t>
            </a:r>
          </a:p>
        </p:txBody>
      </p:sp>
    </p:spTree>
    <p:extLst>
      <p:ext uri="{BB962C8B-B14F-4D97-AF65-F5344CB8AC3E}">
        <p14:creationId xmlns:p14="http://schemas.microsoft.com/office/powerpoint/2010/main" val="2964685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5C11A-C80E-3E4B-B07F-C2A11A5D935B}"/>
              </a:ext>
            </a:extLst>
          </p:cNvPr>
          <p:cNvSpPr>
            <a:spLocks noGrp="1"/>
          </p:cNvSpPr>
          <p:nvPr>
            <p:ph type="title"/>
          </p:nvPr>
        </p:nvSpPr>
        <p:spPr>
          <a:xfrm>
            <a:off x="868486" y="1256498"/>
            <a:ext cx="10326658" cy="1000685"/>
          </a:xfrm>
        </p:spPr>
        <p:txBody>
          <a:bodyPr/>
          <a:lstStyle/>
          <a:p>
            <a:pPr marL="342900" indent="-342900" algn="ctr"/>
            <a:r>
              <a:rPr lang="en-AU" sz="4400" b="1">
                <a:solidFill>
                  <a:schemeClr val="accent1">
                    <a:lumMod val="75000"/>
                  </a:schemeClr>
                </a:solidFill>
                <a:latin typeface="Calibri" panose="020F0502020204030204" pitchFamily="34" charset="0"/>
                <a:cs typeface="Calibri" panose="020F0502020204030204" pitchFamily="34" charset="0"/>
              </a:rPr>
              <a:t>Unpacking the </a:t>
            </a:r>
            <a:r>
              <a:rPr lang="en-AU" sz="4400" b="1" u="sng">
                <a:solidFill>
                  <a:schemeClr val="accent1">
                    <a:lumMod val="75000"/>
                  </a:schemeClr>
                </a:solidFill>
                <a:latin typeface="Calibri" panose="020F0502020204030204" pitchFamily="34" charset="0"/>
                <a:cs typeface="Calibri" panose="020F0502020204030204" pitchFamily="34" charset="0"/>
              </a:rPr>
              <a:t>content</a:t>
            </a:r>
            <a:r>
              <a:rPr lang="en-AU" sz="4400" b="1">
                <a:solidFill>
                  <a:schemeClr val="accent1">
                    <a:lumMod val="75000"/>
                  </a:schemeClr>
                </a:solidFill>
                <a:latin typeface="Calibri" panose="020F0502020204030204" pitchFamily="34" charset="0"/>
                <a:cs typeface="Calibri" panose="020F0502020204030204" pitchFamily="34" charset="0"/>
              </a:rPr>
              <a:t> words</a:t>
            </a:r>
            <a:endParaRPr lang="en-US">
              <a:solidFill>
                <a:schemeClr val="accent1">
                  <a:lumMod val="75000"/>
                </a:schemeClr>
              </a:solidFill>
              <a:latin typeface="Calibri" panose="020F0502020204030204" pitchFamily="34" charset="0"/>
              <a:cs typeface="Calibri" panose="020F0502020204030204" pitchFamily="34" charset="0"/>
            </a:endParaRPr>
          </a:p>
        </p:txBody>
      </p:sp>
      <p:sp>
        <p:nvSpPr>
          <p:cNvPr id="3" name="Text Placeholder 2">
            <a:extLst>
              <a:ext uri="{FF2B5EF4-FFF2-40B4-BE49-F238E27FC236}">
                <a16:creationId xmlns:a16="http://schemas.microsoft.com/office/drawing/2014/main" id="{7EDEC859-CE23-9A47-BCC1-F76F842486A2}"/>
              </a:ext>
            </a:extLst>
          </p:cNvPr>
          <p:cNvSpPr>
            <a:spLocks noGrp="1"/>
          </p:cNvSpPr>
          <p:nvPr>
            <p:ph type="body" idx="12"/>
          </p:nvPr>
        </p:nvSpPr>
        <p:spPr>
          <a:xfrm>
            <a:off x="1231760" y="2639175"/>
            <a:ext cx="9600110" cy="1884698"/>
          </a:xfrm>
          <a:ln>
            <a:solidFill>
              <a:schemeClr val="accent1"/>
            </a:solidFill>
          </a:ln>
        </p:spPr>
        <p:txBody>
          <a:bodyPr/>
          <a:lstStyle/>
          <a:p>
            <a:pPr marL="0" indent="0">
              <a:lnSpc>
                <a:spcPct val="150000"/>
              </a:lnSpc>
              <a:buNone/>
            </a:pPr>
            <a:r>
              <a:rPr lang="en-AU" sz="2800">
                <a:latin typeface="Calibri" panose="020F0502020204030204" pitchFamily="34" charset="0"/>
                <a:cs typeface="Calibri" panose="020F0502020204030204" pitchFamily="34" charset="0"/>
              </a:rPr>
              <a:t>Discuss the factors that contribute to childhood obesity in Australia. You should use at least 5 academic sources from the last 5 years. </a:t>
            </a:r>
          </a:p>
        </p:txBody>
      </p:sp>
      <p:sp>
        <p:nvSpPr>
          <p:cNvPr id="4" name="Footer Placeholder 3">
            <a:extLst>
              <a:ext uri="{FF2B5EF4-FFF2-40B4-BE49-F238E27FC236}">
                <a16:creationId xmlns:a16="http://schemas.microsoft.com/office/drawing/2014/main" id="{BDCF3EAA-8E22-AC40-BA0C-3611C237D62A}"/>
              </a:ext>
            </a:extLst>
          </p:cNvPr>
          <p:cNvSpPr>
            <a:spLocks noGrp="1"/>
          </p:cNvSpPr>
          <p:nvPr>
            <p:ph type="ftr" sz="quarter" idx="11"/>
          </p:nvPr>
        </p:nvSpPr>
        <p:spPr/>
        <p:txBody>
          <a:bodyPr/>
          <a:lstStyle/>
          <a:p>
            <a:r>
              <a:rPr lang="en-US">
                <a:latin typeface="Calibri" panose="020F0502020204030204" pitchFamily="34" charset="0"/>
                <a:cs typeface="Calibri" panose="020F0502020204030204" pitchFamily="34" charset="0"/>
              </a:rPr>
              <a:t>UTS HELPS</a:t>
            </a:r>
          </a:p>
        </p:txBody>
      </p:sp>
    </p:spTree>
    <p:extLst>
      <p:ext uri="{BB962C8B-B14F-4D97-AF65-F5344CB8AC3E}">
        <p14:creationId xmlns:p14="http://schemas.microsoft.com/office/powerpoint/2010/main" val="22129109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5C11A-C80E-3E4B-B07F-C2A11A5D935B}"/>
              </a:ext>
            </a:extLst>
          </p:cNvPr>
          <p:cNvSpPr>
            <a:spLocks noGrp="1"/>
          </p:cNvSpPr>
          <p:nvPr>
            <p:ph type="title"/>
          </p:nvPr>
        </p:nvSpPr>
        <p:spPr>
          <a:xfrm>
            <a:off x="868486" y="1256498"/>
            <a:ext cx="10326658" cy="1000685"/>
          </a:xfrm>
        </p:spPr>
        <p:txBody>
          <a:bodyPr/>
          <a:lstStyle/>
          <a:p>
            <a:pPr marL="342900" indent="-342900" algn="ctr"/>
            <a:r>
              <a:rPr lang="en-AU" sz="4400" b="1">
                <a:solidFill>
                  <a:schemeClr val="accent1">
                    <a:lumMod val="75000"/>
                  </a:schemeClr>
                </a:solidFill>
                <a:latin typeface="Calibri" panose="020F0502020204030204" pitchFamily="34" charset="0"/>
                <a:cs typeface="Calibri" panose="020F0502020204030204" pitchFamily="34" charset="0"/>
              </a:rPr>
              <a:t>Unpacking the </a:t>
            </a:r>
            <a:r>
              <a:rPr lang="en-AU" sz="4400" b="1" u="sng">
                <a:solidFill>
                  <a:schemeClr val="accent1">
                    <a:lumMod val="75000"/>
                  </a:schemeClr>
                </a:solidFill>
                <a:latin typeface="Calibri" panose="020F0502020204030204" pitchFamily="34" charset="0"/>
                <a:cs typeface="Calibri" panose="020F0502020204030204" pitchFamily="34" charset="0"/>
              </a:rPr>
              <a:t>content</a:t>
            </a:r>
            <a:r>
              <a:rPr lang="en-AU" sz="4400" b="1">
                <a:solidFill>
                  <a:schemeClr val="accent1">
                    <a:lumMod val="75000"/>
                  </a:schemeClr>
                </a:solidFill>
                <a:latin typeface="Calibri" panose="020F0502020204030204" pitchFamily="34" charset="0"/>
                <a:cs typeface="Calibri" panose="020F0502020204030204" pitchFamily="34" charset="0"/>
              </a:rPr>
              <a:t> words</a:t>
            </a:r>
            <a:endParaRPr lang="en-US">
              <a:solidFill>
                <a:schemeClr val="accent1">
                  <a:lumMod val="75000"/>
                </a:schemeClr>
              </a:solidFill>
              <a:latin typeface="Calibri" panose="020F0502020204030204" pitchFamily="34" charset="0"/>
              <a:cs typeface="Calibri" panose="020F0502020204030204" pitchFamily="34" charset="0"/>
            </a:endParaRPr>
          </a:p>
        </p:txBody>
      </p:sp>
      <p:sp>
        <p:nvSpPr>
          <p:cNvPr id="3" name="Text Placeholder 2">
            <a:extLst>
              <a:ext uri="{FF2B5EF4-FFF2-40B4-BE49-F238E27FC236}">
                <a16:creationId xmlns:a16="http://schemas.microsoft.com/office/drawing/2014/main" id="{7EDEC859-CE23-9A47-BCC1-F76F842486A2}"/>
              </a:ext>
            </a:extLst>
          </p:cNvPr>
          <p:cNvSpPr>
            <a:spLocks noGrp="1"/>
          </p:cNvSpPr>
          <p:nvPr>
            <p:ph type="body" idx="12"/>
          </p:nvPr>
        </p:nvSpPr>
        <p:spPr>
          <a:xfrm>
            <a:off x="1231760" y="2639175"/>
            <a:ext cx="9600110" cy="1884698"/>
          </a:xfrm>
          <a:ln>
            <a:solidFill>
              <a:schemeClr val="accent1"/>
            </a:solidFill>
          </a:ln>
        </p:spPr>
        <p:txBody>
          <a:bodyPr/>
          <a:lstStyle/>
          <a:p>
            <a:pPr marL="0" indent="0">
              <a:lnSpc>
                <a:spcPct val="150000"/>
              </a:lnSpc>
              <a:buNone/>
            </a:pPr>
            <a:r>
              <a:rPr lang="en-AU" sz="2800">
                <a:latin typeface="Calibri" panose="020F0502020204030204" pitchFamily="34" charset="0"/>
                <a:cs typeface="Calibri" panose="020F0502020204030204" pitchFamily="34" charset="0"/>
              </a:rPr>
              <a:t>Discuss the </a:t>
            </a:r>
            <a:r>
              <a:rPr lang="en-AU" sz="2800">
                <a:solidFill>
                  <a:srgbClr val="FF0000"/>
                </a:solidFill>
                <a:latin typeface="Calibri" panose="020F0502020204030204" pitchFamily="34" charset="0"/>
                <a:cs typeface="Calibri" panose="020F0502020204030204" pitchFamily="34" charset="0"/>
              </a:rPr>
              <a:t>factors</a:t>
            </a:r>
            <a:r>
              <a:rPr lang="en-AU" sz="2800">
                <a:latin typeface="Calibri" panose="020F0502020204030204" pitchFamily="34" charset="0"/>
                <a:cs typeface="Calibri" panose="020F0502020204030204" pitchFamily="34" charset="0"/>
              </a:rPr>
              <a:t> that contribute to childhood obesity in Australia. You should use at least 5 academic sources from the last 5 years. </a:t>
            </a:r>
          </a:p>
        </p:txBody>
      </p:sp>
      <p:sp>
        <p:nvSpPr>
          <p:cNvPr id="4" name="Footer Placeholder 3">
            <a:extLst>
              <a:ext uri="{FF2B5EF4-FFF2-40B4-BE49-F238E27FC236}">
                <a16:creationId xmlns:a16="http://schemas.microsoft.com/office/drawing/2014/main" id="{BDCF3EAA-8E22-AC40-BA0C-3611C237D62A}"/>
              </a:ext>
            </a:extLst>
          </p:cNvPr>
          <p:cNvSpPr>
            <a:spLocks noGrp="1"/>
          </p:cNvSpPr>
          <p:nvPr>
            <p:ph type="ftr" sz="quarter" idx="11"/>
          </p:nvPr>
        </p:nvSpPr>
        <p:spPr/>
        <p:txBody>
          <a:bodyPr/>
          <a:lstStyle/>
          <a:p>
            <a:r>
              <a:rPr lang="en-US">
                <a:latin typeface="Calibri" panose="020F0502020204030204" pitchFamily="34" charset="0"/>
                <a:cs typeface="Calibri" panose="020F0502020204030204" pitchFamily="34" charset="0"/>
              </a:rPr>
              <a:t>UTS HELPS</a:t>
            </a:r>
          </a:p>
        </p:txBody>
      </p:sp>
    </p:spTree>
    <p:extLst>
      <p:ext uri="{BB962C8B-B14F-4D97-AF65-F5344CB8AC3E}">
        <p14:creationId xmlns:p14="http://schemas.microsoft.com/office/powerpoint/2010/main" val="6283583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5C11A-C80E-3E4B-B07F-C2A11A5D935B}"/>
              </a:ext>
            </a:extLst>
          </p:cNvPr>
          <p:cNvSpPr>
            <a:spLocks noGrp="1"/>
          </p:cNvSpPr>
          <p:nvPr>
            <p:ph type="title"/>
          </p:nvPr>
        </p:nvSpPr>
        <p:spPr>
          <a:xfrm>
            <a:off x="868486" y="1256498"/>
            <a:ext cx="10326658" cy="1000685"/>
          </a:xfrm>
        </p:spPr>
        <p:txBody>
          <a:bodyPr/>
          <a:lstStyle/>
          <a:p>
            <a:pPr marL="342900" indent="-342900" algn="ctr"/>
            <a:r>
              <a:rPr lang="en-AU" sz="4400" b="1">
                <a:solidFill>
                  <a:schemeClr val="accent1">
                    <a:lumMod val="75000"/>
                  </a:schemeClr>
                </a:solidFill>
                <a:latin typeface="Calibri" panose="020F0502020204030204" pitchFamily="34" charset="0"/>
                <a:cs typeface="Calibri" panose="020F0502020204030204" pitchFamily="34" charset="0"/>
              </a:rPr>
              <a:t>Unpacking the </a:t>
            </a:r>
            <a:r>
              <a:rPr lang="en-AU" sz="4400" b="1" u="sng">
                <a:solidFill>
                  <a:schemeClr val="accent1">
                    <a:lumMod val="75000"/>
                  </a:schemeClr>
                </a:solidFill>
                <a:latin typeface="Calibri" panose="020F0502020204030204" pitchFamily="34" charset="0"/>
                <a:cs typeface="Calibri" panose="020F0502020204030204" pitchFamily="34" charset="0"/>
              </a:rPr>
              <a:t>content</a:t>
            </a:r>
            <a:r>
              <a:rPr lang="en-AU" sz="4400" b="1">
                <a:solidFill>
                  <a:schemeClr val="accent1">
                    <a:lumMod val="75000"/>
                  </a:schemeClr>
                </a:solidFill>
                <a:latin typeface="Calibri" panose="020F0502020204030204" pitchFamily="34" charset="0"/>
                <a:cs typeface="Calibri" panose="020F0502020204030204" pitchFamily="34" charset="0"/>
              </a:rPr>
              <a:t> words</a:t>
            </a:r>
            <a:endParaRPr lang="en-US">
              <a:solidFill>
                <a:schemeClr val="accent1">
                  <a:lumMod val="75000"/>
                </a:schemeClr>
              </a:solidFill>
              <a:latin typeface="Calibri" panose="020F0502020204030204" pitchFamily="34" charset="0"/>
              <a:cs typeface="Calibri" panose="020F0502020204030204" pitchFamily="34" charset="0"/>
            </a:endParaRPr>
          </a:p>
        </p:txBody>
      </p:sp>
      <p:sp>
        <p:nvSpPr>
          <p:cNvPr id="3" name="Text Placeholder 2">
            <a:extLst>
              <a:ext uri="{FF2B5EF4-FFF2-40B4-BE49-F238E27FC236}">
                <a16:creationId xmlns:a16="http://schemas.microsoft.com/office/drawing/2014/main" id="{7EDEC859-CE23-9A47-BCC1-F76F842486A2}"/>
              </a:ext>
            </a:extLst>
          </p:cNvPr>
          <p:cNvSpPr>
            <a:spLocks noGrp="1"/>
          </p:cNvSpPr>
          <p:nvPr>
            <p:ph type="body" idx="12"/>
          </p:nvPr>
        </p:nvSpPr>
        <p:spPr>
          <a:xfrm>
            <a:off x="1231760" y="2639175"/>
            <a:ext cx="9600110" cy="1884698"/>
          </a:xfrm>
          <a:ln>
            <a:solidFill>
              <a:schemeClr val="accent1"/>
            </a:solidFill>
          </a:ln>
        </p:spPr>
        <p:txBody>
          <a:bodyPr/>
          <a:lstStyle/>
          <a:p>
            <a:pPr marL="0" indent="0">
              <a:lnSpc>
                <a:spcPct val="150000"/>
              </a:lnSpc>
              <a:buNone/>
            </a:pPr>
            <a:r>
              <a:rPr lang="en-AU" sz="2800">
                <a:latin typeface="Calibri" panose="020F0502020204030204" pitchFamily="34" charset="0"/>
                <a:cs typeface="Calibri" panose="020F0502020204030204" pitchFamily="34" charset="0"/>
              </a:rPr>
              <a:t>Discuss the </a:t>
            </a:r>
            <a:r>
              <a:rPr lang="en-AU" sz="2800">
                <a:solidFill>
                  <a:srgbClr val="FF0000"/>
                </a:solidFill>
                <a:latin typeface="Calibri" panose="020F0502020204030204" pitchFamily="34" charset="0"/>
                <a:cs typeface="Calibri" panose="020F0502020204030204" pitchFamily="34" charset="0"/>
              </a:rPr>
              <a:t>factors</a:t>
            </a:r>
            <a:r>
              <a:rPr lang="en-AU" sz="2800">
                <a:latin typeface="Calibri" panose="020F0502020204030204" pitchFamily="34" charset="0"/>
                <a:cs typeface="Calibri" panose="020F0502020204030204" pitchFamily="34" charset="0"/>
              </a:rPr>
              <a:t> that </a:t>
            </a:r>
            <a:r>
              <a:rPr lang="en-AU" sz="2800">
                <a:solidFill>
                  <a:srgbClr val="FF0000"/>
                </a:solidFill>
                <a:latin typeface="Calibri" panose="020F0502020204030204" pitchFamily="34" charset="0"/>
                <a:cs typeface="Calibri" panose="020F0502020204030204" pitchFamily="34" charset="0"/>
              </a:rPr>
              <a:t>contribute</a:t>
            </a:r>
            <a:r>
              <a:rPr lang="en-AU" sz="2800">
                <a:latin typeface="Calibri" panose="020F0502020204030204" pitchFamily="34" charset="0"/>
                <a:cs typeface="Calibri" panose="020F0502020204030204" pitchFamily="34" charset="0"/>
              </a:rPr>
              <a:t> to childhood obesity in Australia. You should use at least 5 academic sources from the last 5 years. </a:t>
            </a:r>
          </a:p>
        </p:txBody>
      </p:sp>
      <p:sp>
        <p:nvSpPr>
          <p:cNvPr id="4" name="Footer Placeholder 3">
            <a:extLst>
              <a:ext uri="{FF2B5EF4-FFF2-40B4-BE49-F238E27FC236}">
                <a16:creationId xmlns:a16="http://schemas.microsoft.com/office/drawing/2014/main" id="{BDCF3EAA-8E22-AC40-BA0C-3611C237D62A}"/>
              </a:ext>
            </a:extLst>
          </p:cNvPr>
          <p:cNvSpPr>
            <a:spLocks noGrp="1"/>
          </p:cNvSpPr>
          <p:nvPr>
            <p:ph type="ftr" sz="quarter" idx="11"/>
          </p:nvPr>
        </p:nvSpPr>
        <p:spPr/>
        <p:txBody>
          <a:bodyPr/>
          <a:lstStyle/>
          <a:p>
            <a:r>
              <a:rPr lang="en-US">
                <a:latin typeface="Calibri" panose="020F0502020204030204" pitchFamily="34" charset="0"/>
                <a:cs typeface="Calibri" panose="020F0502020204030204" pitchFamily="34" charset="0"/>
              </a:rPr>
              <a:t>UTS HELPS</a:t>
            </a:r>
          </a:p>
        </p:txBody>
      </p:sp>
    </p:spTree>
    <p:extLst>
      <p:ext uri="{BB962C8B-B14F-4D97-AF65-F5344CB8AC3E}">
        <p14:creationId xmlns:p14="http://schemas.microsoft.com/office/powerpoint/2010/main" val="10310118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5C11A-C80E-3E4B-B07F-C2A11A5D935B}"/>
              </a:ext>
            </a:extLst>
          </p:cNvPr>
          <p:cNvSpPr>
            <a:spLocks noGrp="1"/>
          </p:cNvSpPr>
          <p:nvPr>
            <p:ph type="title"/>
          </p:nvPr>
        </p:nvSpPr>
        <p:spPr>
          <a:xfrm>
            <a:off x="868486" y="1256498"/>
            <a:ext cx="10326658" cy="1000685"/>
          </a:xfrm>
        </p:spPr>
        <p:txBody>
          <a:bodyPr/>
          <a:lstStyle/>
          <a:p>
            <a:pPr marL="342900" indent="-342900" algn="ctr"/>
            <a:r>
              <a:rPr lang="en-AU" sz="4400" b="1">
                <a:solidFill>
                  <a:schemeClr val="accent1">
                    <a:lumMod val="75000"/>
                  </a:schemeClr>
                </a:solidFill>
                <a:latin typeface="Calibri" panose="020F0502020204030204" pitchFamily="34" charset="0"/>
                <a:cs typeface="Calibri" panose="020F0502020204030204" pitchFamily="34" charset="0"/>
              </a:rPr>
              <a:t>Unpacking the </a:t>
            </a:r>
            <a:r>
              <a:rPr lang="en-AU" sz="4400" b="1" u="sng">
                <a:solidFill>
                  <a:schemeClr val="accent1">
                    <a:lumMod val="75000"/>
                  </a:schemeClr>
                </a:solidFill>
                <a:latin typeface="Calibri" panose="020F0502020204030204" pitchFamily="34" charset="0"/>
                <a:cs typeface="Calibri" panose="020F0502020204030204" pitchFamily="34" charset="0"/>
              </a:rPr>
              <a:t>content</a:t>
            </a:r>
            <a:r>
              <a:rPr lang="en-AU" sz="4400" b="1">
                <a:solidFill>
                  <a:schemeClr val="accent1">
                    <a:lumMod val="75000"/>
                  </a:schemeClr>
                </a:solidFill>
                <a:latin typeface="Calibri" panose="020F0502020204030204" pitchFamily="34" charset="0"/>
                <a:cs typeface="Calibri" panose="020F0502020204030204" pitchFamily="34" charset="0"/>
              </a:rPr>
              <a:t> words</a:t>
            </a:r>
            <a:endParaRPr lang="en-US">
              <a:solidFill>
                <a:schemeClr val="accent1">
                  <a:lumMod val="75000"/>
                </a:schemeClr>
              </a:solidFill>
              <a:latin typeface="Calibri" panose="020F0502020204030204" pitchFamily="34" charset="0"/>
              <a:cs typeface="Calibri" panose="020F0502020204030204" pitchFamily="34" charset="0"/>
            </a:endParaRPr>
          </a:p>
        </p:txBody>
      </p:sp>
      <p:sp>
        <p:nvSpPr>
          <p:cNvPr id="3" name="Text Placeholder 2">
            <a:extLst>
              <a:ext uri="{FF2B5EF4-FFF2-40B4-BE49-F238E27FC236}">
                <a16:creationId xmlns:a16="http://schemas.microsoft.com/office/drawing/2014/main" id="{7EDEC859-CE23-9A47-BCC1-F76F842486A2}"/>
              </a:ext>
            </a:extLst>
          </p:cNvPr>
          <p:cNvSpPr>
            <a:spLocks noGrp="1"/>
          </p:cNvSpPr>
          <p:nvPr>
            <p:ph type="body" idx="12"/>
          </p:nvPr>
        </p:nvSpPr>
        <p:spPr>
          <a:xfrm>
            <a:off x="1231760" y="2639175"/>
            <a:ext cx="9600110" cy="1884698"/>
          </a:xfrm>
          <a:ln>
            <a:solidFill>
              <a:schemeClr val="accent1"/>
            </a:solidFill>
          </a:ln>
        </p:spPr>
        <p:txBody>
          <a:bodyPr/>
          <a:lstStyle/>
          <a:p>
            <a:pPr marL="0" indent="0">
              <a:lnSpc>
                <a:spcPct val="150000"/>
              </a:lnSpc>
              <a:buNone/>
            </a:pPr>
            <a:r>
              <a:rPr lang="en-AU" sz="2800">
                <a:latin typeface="Calibri" panose="020F0502020204030204" pitchFamily="34" charset="0"/>
                <a:cs typeface="Calibri" panose="020F0502020204030204" pitchFamily="34" charset="0"/>
              </a:rPr>
              <a:t>Discuss the </a:t>
            </a:r>
            <a:r>
              <a:rPr lang="en-AU" sz="2800">
                <a:solidFill>
                  <a:srgbClr val="FF0000"/>
                </a:solidFill>
                <a:latin typeface="Calibri" panose="020F0502020204030204" pitchFamily="34" charset="0"/>
                <a:cs typeface="Calibri" panose="020F0502020204030204" pitchFamily="34" charset="0"/>
              </a:rPr>
              <a:t>factors</a:t>
            </a:r>
            <a:r>
              <a:rPr lang="en-AU" sz="2800">
                <a:latin typeface="Calibri" panose="020F0502020204030204" pitchFamily="34" charset="0"/>
                <a:cs typeface="Calibri" panose="020F0502020204030204" pitchFamily="34" charset="0"/>
              </a:rPr>
              <a:t> that </a:t>
            </a:r>
            <a:r>
              <a:rPr lang="en-AU" sz="2800">
                <a:solidFill>
                  <a:srgbClr val="FF0000"/>
                </a:solidFill>
                <a:latin typeface="Calibri" panose="020F0502020204030204" pitchFamily="34" charset="0"/>
                <a:cs typeface="Calibri" panose="020F0502020204030204" pitchFamily="34" charset="0"/>
              </a:rPr>
              <a:t>contribute</a:t>
            </a:r>
            <a:r>
              <a:rPr lang="en-AU" sz="2800">
                <a:latin typeface="Calibri" panose="020F0502020204030204" pitchFamily="34" charset="0"/>
                <a:cs typeface="Calibri" panose="020F0502020204030204" pitchFamily="34" charset="0"/>
              </a:rPr>
              <a:t> to </a:t>
            </a:r>
            <a:r>
              <a:rPr lang="en-AU" sz="2800">
                <a:solidFill>
                  <a:srgbClr val="FF0000"/>
                </a:solidFill>
                <a:latin typeface="Calibri" panose="020F0502020204030204" pitchFamily="34" charset="0"/>
                <a:cs typeface="Calibri" panose="020F0502020204030204" pitchFamily="34" charset="0"/>
              </a:rPr>
              <a:t>childhood obesity </a:t>
            </a:r>
            <a:r>
              <a:rPr lang="en-AU" sz="2800">
                <a:latin typeface="Calibri" panose="020F0502020204030204" pitchFamily="34" charset="0"/>
                <a:cs typeface="Calibri" panose="020F0502020204030204" pitchFamily="34" charset="0"/>
              </a:rPr>
              <a:t>in Australia. You should use at least 5 academic sources from the last 5 years. </a:t>
            </a:r>
          </a:p>
        </p:txBody>
      </p:sp>
      <p:sp>
        <p:nvSpPr>
          <p:cNvPr id="4" name="Footer Placeholder 3">
            <a:extLst>
              <a:ext uri="{FF2B5EF4-FFF2-40B4-BE49-F238E27FC236}">
                <a16:creationId xmlns:a16="http://schemas.microsoft.com/office/drawing/2014/main" id="{BDCF3EAA-8E22-AC40-BA0C-3611C237D62A}"/>
              </a:ext>
            </a:extLst>
          </p:cNvPr>
          <p:cNvSpPr>
            <a:spLocks noGrp="1"/>
          </p:cNvSpPr>
          <p:nvPr>
            <p:ph type="ftr" sz="quarter" idx="11"/>
          </p:nvPr>
        </p:nvSpPr>
        <p:spPr/>
        <p:txBody>
          <a:bodyPr/>
          <a:lstStyle/>
          <a:p>
            <a:r>
              <a:rPr lang="en-US">
                <a:latin typeface="Calibri" panose="020F0502020204030204" pitchFamily="34" charset="0"/>
                <a:cs typeface="Calibri" panose="020F0502020204030204" pitchFamily="34" charset="0"/>
              </a:rPr>
              <a:t>UTS HELPS</a:t>
            </a:r>
          </a:p>
        </p:txBody>
      </p:sp>
      <p:sp>
        <p:nvSpPr>
          <p:cNvPr id="6" name="Rectangle 5">
            <a:extLst>
              <a:ext uri="{FF2B5EF4-FFF2-40B4-BE49-F238E27FC236}">
                <a16:creationId xmlns:a16="http://schemas.microsoft.com/office/drawing/2014/main" id="{3FC50F8C-A34E-447C-9D8F-C8DA8518B197}"/>
              </a:ext>
            </a:extLst>
          </p:cNvPr>
          <p:cNvSpPr/>
          <p:nvPr/>
        </p:nvSpPr>
        <p:spPr>
          <a:xfrm>
            <a:off x="3536158" y="4946572"/>
            <a:ext cx="4100512" cy="88582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AU" b="1" dirty="0">
                <a:solidFill>
                  <a:schemeClr val="bg1"/>
                </a:solidFill>
              </a:rPr>
              <a:t>TIP!</a:t>
            </a:r>
          </a:p>
          <a:p>
            <a:r>
              <a:rPr lang="en-AU" dirty="0"/>
              <a:t>Write down some synonyms for these words. This will come in handy later</a:t>
            </a:r>
          </a:p>
        </p:txBody>
      </p:sp>
    </p:spTree>
    <p:extLst>
      <p:ext uri="{BB962C8B-B14F-4D97-AF65-F5344CB8AC3E}">
        <p14:creationId xmlns:p14="http://schemas.microsoft.com/office/powerpoint/2010/main" val="1822978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5C11A-C80E-3E4B-B07F-C2A11A5D935B}"/>
              </a:ext>
            </a:extLst>
          </p:cNvPr>
          <p:cNvSpPr>
            <a:spLocks noGrp="1"/>
          </p:cNvSpPr>
          <p:nvPr>
            <p:ph type="title"/>
          </p:nvPr>
        </p:nvSpPr>
        <p:spPr>
          <a:xfrm>
            <a:off x="868486" y="1256498"/>
            <a:ext cx="10326658" cy="1000685"/>
          </a:xfrm>
        </p:spPr>
        <p:txBody>
          <a:bodyPr/>
          <a:lstStyle/>
          <a:p>
            <a:pPr marL="342900" indent="-342900" algn="ctr"/>
            <a:r>
              <a:rPr lang="en-AU" sz="4400" b="1">
                <a:solidFill>
                  <a:schemeClr val="accent1">
                    <a:lumMod val="75000"/>
                  </a:schemeClr>
                </a:solidFill>
                <a:latin typeface="Calibri" panose="020F0502020204030204" pitchFamily="34" charset="0"/>
                <a:cs typeface="Calibri" panose="020F0502020204030204" pitchFamily="34" charset="0"/>
              </a:rPr>
              <a:t>Unpacking the </a:t>
            </a:r>
            <a:r>
              <a:rPr lang="en-AU" sz="4400" b="1" u="sng">
                <a:solidFill>
                  <a:schemeClr val="accent1">
                    <a:lumMod val="75000"/>
                  </a:schemeClr>
                </a:solidFill>
                <a:latin typeface="Calibri" panose="020F0502020204030204" pitchFamily="34" charset="0"/>
                <a:cs typeface="Calibri" panose="020F0502020204030204" pitchFamily="34" charset="0"/>
              </a:rPr>
              <a:t>limiting</a:t>
            </a:r>
            <a:r>
              <a:rPr lang="en-AU" sz="4400" b="1">
                <a:solidFill>
                  <a:schemeClr val="accent1">
                    <a:lumMod val="75000"/>
                  </a:schemeClr>
                </a:solidFill>
                <a:latin typeface="Calibri" panose="020F0502020204030204" pitchFamily="34" charset="0"/>
                <a:cs typeface="Calibri" panose="020F0502020204030204" pitchFamily="34" charset="0"/>
              </a:rPr>
              <a:t> words</a:t>
            </a:r>
            <a:endParaRPr lang="en-US">
              <a:solidFill>
                <a:schemeClr val="accent1">
                  <a:lumMod val="75000"/>
                </a:schemeClr>
              </a:solidFill>
              <a:latin typeface="Calibri" panose="020F0502020204030204" pitchFamily="34" charset="0"/>
              <a:cs typeface="Calibri" panose="020F0502020204030204" pitchFamily="34" charset="0"/>
            </a:endParaRPr>
          </a:p>
        </p:txBody>
      </p:sp>
      <p:sp>
        <p:nvSpPr>
          <p:cNvPr id="3" name="Text Placeholder 2">
            <a:extLst>
              <a:ext uri="{FF2B5EF4-FFF2-40B4-BE49-F238E27FC236}">
                <a16:creationId xmlns:a16="http://schemas.microsoft.com/office/drawing/2014/main" id="{7EDEC859-CE23-9A47-BCC1-F76F842486A2}"/>
              </a:ext>
            </a:extLst>
          </p:cNvPr>
          <p:cNvSpPr>
            <a:spLocks noGrp="1"/>
          </p:cNvSpPr>
          <p:nvPr>
            <p:ph type="body" idx="12"/>
          </p:nvPr>
        </p:nvSpPr>
        <p:spPr>
          <a:xfrm>
            <a:off x="1231760" y="2639175"/>
            <a:ext cx="9600110" cy="1884698"/>
          </a:xfrm>
          <a:ln>
            <a:solidFill>
              <a:schemeClr val="accent1"/>
            </a:solidFill>
          </a:ln>
        </p:spPr>
        <p:txBody>
          <a:bodyPr/>
          <a:lstStyle/>
          <a:p>
            <a:pPr marL="0" indent="0">
              <a:lnSpc>
                <a:spcPct val="150000"/>
              </a:lnSpc>
              <a:buNone/>
            </a:pPr>
            <a:r>
              <a:rPr lang="en-AU" sz="2800">
                <a:latin typeface="Calibri" panose="020F0502020204030204" pitchFamily="34" charset="0"/>
                <a:cs typeface="Calibri" panose="020F0502020204030204" pitchFamily="34" charset="0"/>
              </a:rPr>
              <a:t>Discuss the factors that contribute to childhood obesity in Australia. You should use at least 5 academic sources from the last 5 years. </a:t>
            </a:r>
          </a:p>
        </p:txBody>
      </p:sp>
      <p:sp>
        <p:nvSpPr>
          <p:cNvPr id="4" name="Footer Placeholder 3">
            <a:extLst>
              <a:ext uri="{FF2B5EF4-FFF2-40B4-BE49-F238E27FC236}">
                <a16:creationId xmlns:a16="http://schemas.microsoft.com/office/drawing/2014/main" id="{BDCF3EAA-8E22-AC40-BA0C-3611C237D62A}"/>
              </a:ext>
            </a:extLst>
          </p:cNvPr>
          <p:cNvSpPr>
            <a:spLocks noGrp="1"/>
          </p:cNvSpPr>
          <p:nvPr>
            <p:ph type="ftr" sz="quarter" idx="11"/>
          </p:nvPr>
        </p:nvSpPr>
        <p:spPr>
          <a:xfrm>
            <a:off x="6363093" y="6255096"/>
            <a:ext cx="5402187" cy="365125"/>
          </a:xfrm>
        </p:spPr>
        <p:txBody>
          <a:bodyPr/>
          <a:lstStyle/>
          <a:p>
            <a:r>
              <a:rPr lang="en-US">
                <a:latin typeface="Calibri" panose="020F0502020204030204" pitchFamily="34" charset="0"/>
                <a:cs typeface="Calibri" panose="020F0502020204030204" pitchFamily="34" charset="0"/>
              </a:rPr>
              <a:t>UTS HELPS</a:t>
            </a:r>
          </a:p>
        </p:txBody>
      </p:sp>
    </p:spTree>
    <p:extLst>
      <p:ext uri="{BB962C8B-B14F-4D97-AF65-F5344CB8AC3E}">
        <p14:creationId xmlns:p14="http://schemas.microsoft.com/office/powerpoint/2010/main" val="17564265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5C11A-C80E-3E4B-B07F-C2A11A5D935B}"/>
              </a:ext>
            </a:extLst>
          </p:cNvPr>
          <p:cNvSpPr>
            <a:spLocks noGrp="1"/>
          </p:cNvSpPr>
          <p:nvPr>
            <p:ph type="title"/>
          </p:nvPr>
        </p:nvSpPr>
        <p:spPr>
          <a:xfrm>
            <a:off x="868486" y="1256498"/>
            <a:ext cx="10326658" cy="1000685"/>
          </a:xfrm>
        </p:spPr>
        <p:txBody>
          <a:bodyPr/>
          <a:lstStyle/>
          <a:p>
            <a:pPr marL="342900" indent="-342900" algn="ctr"/>
            <a:r>
              <a:rPr lang="en-AU" sz="4400" b="1">
                <a:solidFill>
                  <a:schemeClr val="accent1">
                    <a:lumMod val="75000"/>
                  </a:schemeClr>
                </a:solidFill>
                <a:latin typeface="Calibri" panose="020F0502020204030204" pitchFamily="34" charset="0"/>
                <a:cs typeface="Calibri" panose="020F0502020204030204" pitchFamily="34" charset="0"/>
              </a:rPr>
              <a:t>Unpacking the </a:t>
            </a:r>
            <a:r>
              <a:rPr lang="en-AU" sz="4400" b="1" u="sng">
                <a:solidFill>
                  <a:schemeClr val="accent1">
                    <a:lumMod val="75000"/>
                  </a:schemeClr>
                </a:solidFill>
                <a:latin typeface="Calibri" panose="020F0502020204030204" pitchFamily="34" charset="0"/>
                <a:cs typeface="Calibri" panose="020F0502020204030204" pitchFamily="34" charset="0"/>
              </a:rPr>
              <a:t>limiting</a:t>
            </a:r>
            <a:r>
              <a:rPr lang="en-AU" sz="4400" b="1">
                <a:solidFill>
                  <a:schemeClr val="accent1">
                    <a:lumMod val="75000"/>
                  </a:schemeClr>
                </a:solidFill>
                <a:latin typeface="Calibri" panose="020F0502020204030204" pitchFamily="34" charset="0"/>
                <a:cs typeface="Calibri" panose="020F0502020204030204" pitchFamily="34" charset="0"/>
              </a:rPr>
              <a:t> words</a:t>
            </a:r>
            <a:endParaRPr lang="en-US">
              <a:solidFill>
                <a:schemeClr val="accent1">
                  <a:lumMod val="75000"/>
                </a:schemeClr>
              </a:solidFill>
              <a:latin typeface="Calibri" panose="020F0502020204030204" pitchFamily="34" charset="0"/>
              <a:cs typeface="Calibri" panose="020F0502020204030204" pitchFamily="34" charset="0"/>
            </a:endParaRPr>
          </a:p>
        </p:txBody>
      </p:sp>
      <p:sp>
        <p:nvSpPr>
          <p:cNvPr id="3" name="Text Placeholder 2">
            <a:extLst>
              <a:ext uri="{FF2B5EF4-FFF2-40B4-BE49-F238E27FC236}">
                <a16:creationId xmlns:a16="http://schemas.microsoft.com/office/drawing/2014/main" id="{7EDEC859-CE23-9A47-BCC1-F76F842486A2}"/>
              </a:ext>
            </a:extLst>
          </p:cNvPr>
          <p:cNvSpPr>
            <a:spLocks noGrp="1"/>
          </p:cNvSpPr>
          <p:nvPr>
            <p:ph type="body" idx="12"/>
          </p:nvPr>
        </p:nvSpPr>
        <p:spPr>
          <a:xfrm>
            <a:off x="1231760" y="2639175"/>
            <a:ext cx="9600110" cy="1884698"/>
          </a:xfrm>
          <a:ln>
            <a:solidFill>
              <a:schemeClr val="accent1"/>
            </a:solidFill>
          </a:ln>
        </p:spPr>
        <p:txBody>
          <a:bodyPr/>
          <a:lstStyle/>
          <a:p>
            <a:pPr marL="0" indent="0">
              <a:lnSpc>
                <a:spcPct val="150000"/>
              </a:lnSpc>
              <a:buNone/>
            </a:pPr>
            <a:r>
              <a:rPr lang="en-AU" sz="2800">
                <a:latin typeface="Calibri" panose="020F0502020204030204" pitchFamily="34" charset="0"/>
                <a:cs typeface="Calibri" panose="020F0502020204030204" pitchFamily="34" charset="0"/>
              </a:rPr>
              <a:t>Discuss the factors that contribute to childhood obesity in </a:t>
            </a:r>
            <a:r>
              <a:rPr lang="en-AU" sz="2800">
                <a:solidFill>
                  <a:srgbClr val="FF0000"/>
                </a:solidFill>
                <a:latin typeface="Calibri" panose="020F0502020204030204" pitchFamily="34" charset="0"/>
                <a:cs typeface="Calibri" panose="020F0502020204030204" pitchFamily="34" charset="0"/>
              </a:rPr>
              <a:t>Australia</a:t>
            </a:r>
            <a:r>
              <a:rPr lang="en-AU" sz="2800">
                <a:latin typeface="Calibri" panose="020F0502020204030204" pitchFamily="34" charset="0"/>
                <a:cs typeface="Calibri" panose="020F0502020204030204" pitchFamily="34" charset="0"/>
              </a:rPr>
              <a:t>. You should use at least 5 academic sources from the last 5 years. </a:t>
            </a:r>
          </a:p>
        </p:txBody>
      </p:sp>
      <p:sp>
        <p:nvSpPr>
          <p:cNvPr id="4" name="Footer Placeholder 3">
            <a:extLst>
              <a:ext uri="{FF2B5EF4-FFF2-40B4-BE49-F238E27FC236}">
                <a16:creationId xmlns:a16="http://schemas.microsoft.com/office/drawing/2014/main" id="{BDCF3EAA-8E22-AC40-BA0C-3611C237D62A}"/>
              </a:ext>
            </a:extLst>
          </p:cNvPr>
          <p:cNvSpPr>
            <a:spLocks noGrp="1"/>
          </p:cNvSpPr>
          <p:nvPr>
            <p:ph type="ftr" sz="quarter" idx="11"/>
          </p:nvPr>
        </p:nvSpPr>
        <p:spPr/>
        <p:txBody>
          <a:bodyPr/>
          <a:lstStyle/>
          <a:p>
            <a:r>
              <a:rPr lang="en-US">
                <a:latin typeface="Calibri" panose="020F0502020204030204" pitchFamily="34" charset="0"/>
                <a:cs typeface="Calibri" panose="020F0502020204030204" pitchFamily="34" charset="0"/>
              </a:rPr>
              <a:t>UTS HELPS</a:t>
            </a:r>
          </a:p>
        </p:txBody>
      </p:sp>
    </p:spTree>
    <p:extLst>
      <p:ext uri="{BB962C8B-B14F-4D97-AF65-F5344CB8AC3E}">
        <p14:creationId xmlns:p14="http://schemas.microsoft.com/office/powerpoint/2010/main" val="29799764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5C11A-C80E-3E4B-B07F-C2A11A5D935B}"/>
              </a:ext>
            </a:extLst>
          </p:cNvPr>
          <p:cNvSpPr>
            <a:spLocks noGrp="1"/>
          </p:cNvSpPr>
          <p:nvPr>
            <p:ph type="title"/>
          </p:nvPr>
        </p:nvSpPr>
        <p:spPr>
          <a:xfrm>
            <a:off x="868486" y="1256498"/>
            <a:ext cx="10326658" cy="1000685"/>
          </a:xfrm>
        </p:spPr>
        <p:txBody>
          <a:bodyPr/>
          <a:lstStyle/>
          <a:p>
            <a:pPr marL="342900" indent="-342900" algn="ctr"/>
            <a:r>
              <a:rPr lang="en-AU" sz="4400" b="1">
                <a:solidFill>
                  <a:schemeClr val="accent1">
                    <a:lumMod val="75000"/>
                  </a:schemeClr>
                </a:solidFill>
                <a:latin typeface="Calibri" panose="020F0502020204030204" pitchFamily="34" charset="0"/>
                <a:cs typeface="Calibri" panose="020F0502020204030204" pitchFamily="34" charset="0"/>
              </a:rPr>
              <a:t>Unpacking the </a:t>
            </a:r>
            <a:r>
              <a:rPr lang="en-AU" sz="4400" b="1" u="sng">
                <a:solidFill>
                  <a:schemeClr val="accent1">
                    <a:lumMod val="75000"/>
                  </a:schemeClr>
                </a:solidFill>
                <a:latin typeface="Calibri" panose="020F0502020204030204" pitchFamily="34" charset="0"/>
                <a:cs typeface="Calibri" panose="020F0502020204030204" pitchFamily="34" charset="0"/>
              </a:rPr>
              <a:t>limiting</a:t>
            </a:r>
            <a:r>
              <a:rPr lang="en-AU" sz="4400" b="1">
                <a:solidFill>
                  <a:schemeClr val="accent1">
                    <a:lumMod val="75000"/>
                  </a:schemeClr>
                </a:solidFill>
                <a:latin typeface="Calibri" panose="020F0502020204030204" pitchFamily="34" charset="0"/>
                <a:cs typeface="Calibri" panose="020F0502020204030204" pitchFamily="34" charset="0"/>
              </a:rPr>
              <a:t> words</a:t>
            </a:r>
            <a:endParaRPr lang="en-US">
              <a:solidFill>
                <a:schemeClr val="accent1">
                  <a:lumMod val="75000"/>
                </a:schemeClr>
              </a:solidFill>
              <a:latin typeface="Calibri" panose="020F0502020204030204" pitchFamily="34" charset="0"/>
              <a:cs typeface="Calibri" panose="020F0502020204030204" pitchFamily="34" charset="0"/>
            </a:endParaRPr>
          </a:p>
        </p:txBody>
      </p:sp>
      <p:sp>
        <p:nvSpPr>
          <p:cNvPr id="3" name="Text Placeholder 2">
            <a:extLst>
              <a:ext uri="{FF2B5EF4-FFF2-40B4-BE49-F238E27FC236}">
                <a16:creationId xmlns:a16="http://schemas.microsoft.com/office/drawing/2014/main" id="{7EDEC859-CE23-9A47-BCC1-F76F842486A2}"/>
              </a:ext>
            </a:extLst>
          </p:cNvPr>
          <p:cNvSpPr>
            <a:spLocks noGrp="1"/>
          </p:cNvSpPr>
          <p:nvPr>
            <p:ph type="body" idx="12"/>
          </p:nvPr>
        </p:nvSpPr>
        <p:spPr>
          <a:xfrm>
            <a:off x="1231760" y="2639175"/>
            <a:ext cx="9600110" cy="1884698"/>
          </a:xfrm>
          <a:ln>
            <a:solidFill>
              <a:schemeClr val="accent1"/>
            </a:solidFill>
          </a:ln>
        </p:spPr>
        <p:txBody>
          <a:bodyPr/>
          <a:lstStyle/>
          <a:p>
            <a:pPr marL="0" indent="0">
              <a:lnSpc>
                <a:spcPct val="150000"/>
              </a:lnSpc>
              <a:buNone/>
            </a:pPr>
            <a:r>
              <a:rPr lang="en-AU" sz="2800">
                <a:latin typeface="Calibri" panose="020F0502020204030204" pitchFamily="34" charset="0"/>
                <a:cs typeface="Calibri" panose="020F0502020204030204" pitchFamily="34" charset="0"/>
              </a:rPr>
              <a:t>Discuss the factors that contribute to childhood obesity in </a:t>
            </a:r>
            <a:r>
              <a:rPr lang="en-AU" sz="2800">
                <a:solidFill>
                  <a:srgbClr val="FF0000"/>
                </a:solidFill>
                <a:latin typeface="Calibri" panose="020F0502020204030204" pitchFamily="34" charset="0"/>
                <a:cs typeface="Calibri" panose="020F0502020204030204" pitchFamily="34" charset="0"/>
              </a:rPr>
              <a:t>Australia</a:t>
            </a:r>
            <a:r>
              <a:rPr lang="en-AU" sz="2800">
                <a:latin typeface="Calibri" panose="020F0502020204030204" pitchFamily="34" charset="0"/>
                <a:cs typeface="Calibri" panose="020F0502020204030204" pitchFamily="34" charset="0"/>
              </a:rPr>
              <a:t>. You should use at least 5 academic sources from the </a:t>
            </a:r>
            <a:r>
              <a:rPr lang="en-AU" sz="2800">
                <a:solidFill>
                  <a:srgbClr val="FF0000"/>
                </a:solidFill>
                <a:latin typeface="Calibri" panose="020F0502020204030204" pitchFamily="34" charset="0"/>
                <a:cs typeface="Calibri" panose="020F0502020204030204" pitchFamily="34" charset="0"/>
              </a:rPr>
              <a:t>last 5 years</a:t>
            </a:r>
            <a:r>
              <a:rPr lang="en-AU" sz="2800">
                <a:latin typeface="Calibri" panose="020F0502020204030204" pitchFamily="34" charset="0"/>
                <a:cs typeface="Calibri" panose="020F0502020204030204" pitchFamily="34" charset="0"/>
              </a:rPr>
              <a:t>. </a:t>
            </a:r>
          </a:p>
        </p:txBody>
      </p:sp>
      <p:sp>
        <p:nvSpPr>
          <p:cNvPr id="4" name="Footer Placeholder 3">
            <a:extLst>
              <a:ext uri="{FF2B5EF4-FFF2-40B4-BE49-F238E27FC236}">
                <a16:creationId xmlns:a16="http://schemas.microsoft.com/office/drawing/2014/main" id="{BDCF3EAA-8E22-AC40-BA0C-3611C237D62A}"/>
              </a:ext>
            </a:extLst>
          </p:cNvPr>
          <p:cNvSpPr>
            <a:spLocks noGrp="1"/>
          </p:cNvSpPr>
          <p:nvPr>
            <p:ph type="ftr" sz="quarter" idx="11"/>
          </p:nvPr>
        </p:nvSpPr>
        <p:spPr/>
        <p:txBody>
          <a:bodyPr/>
          <a:lstStyle/>
          <a:p>
            <a:r>
              <a:rPr lang="en-US">
                <a:latin typeface="Calibri" panose="020F0502020204030204" pitchFamily="34" charset="0"/>
                <a:cs typeface="Calibri" panose="020F0502020204030204" pitchFamily="34" charset="0"/>
              </a:rPr>
              <a:t>UTS HELPS</a:t>
            </a:r>
          </a:p>
        </p:txBody>
      </p:sp>
    </p:spTree>
    <p:extLst>
      <p:ext uri="{BB962C8B-B14F-4D97-AF65-F5344CB8AC3E}">
        <p14:creationId xmlns:p14="http://schemas.microsoft.com/office/powerpoint/2010/main" val="23630111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1693" y="716787"/>
            <a:ext cx="10326658" cy="1000685"/>
          </a:xfrm>
        </p:spPr>
        <p:txBody>
          <a:bodyPr/>
          <a:lstStyle/>
          <a:p>
            <a:pPr algn="ctr"/>
            <a:r>
              <a:rPr lang="en-AU" b="1">
                <a:solidFill>
                  <a:schemeClr val="accent1">
                    <a:lumMod val="75000"/>
                  </a:schemeClr>
                </a:solidFill>
                <a:latin typeface="Calibri" panose="020F0502020204030204" pitchFamily="34" charset="0"/>
                <a:cs typeface="Calibri" panose="020F0502020204030204" pitchFamily="34" charset="0"/>
              </a:rPr>
              <a:t>Planning </a:t>
            </a:r>
          </a:p>
        </p:txBody>
      </p:sp>
      <p:sp>
        <p:nvSpPr>
          <p:cNvPr id="3" name="Text Placeholder 2"/>
          <p:cNvSpPr>
            <a:spLocks noGrp="1"/>
          </p:cNvSpPr>
          <p:nvPr>
            <p:ph type="body" idx="12"/>
          </p:nvPr>
        </p:nvSpPr>
        <p:spPr>
          <a:xfrm>
            <a:off x="1172163" y="1621978"/>
            <a:ext cx="10232651" cy="2550696"/>
          </a:xfrm>
        </p:spPr>
        <p:txBody>
          <a:bodyPr/>
          <a:lstStyle/>
          <a:p>
            <a:pPr>
              <a:lnSpc>
                <a:spcPct val="150000"/>
              </a:lnSpc>
            </a:pPr>
            <a:r>
              <a:rPr lang="en-AU" sz="2400">
                <a:latin typeface="Calibri" panose="020F0502020204030204" pitchFamily="34" charset="0"/>
                <a:cs typeface="Calibri" panose="020F0502020204030204" pitchFamily="34" charset="0"/>
              </a:rPr>
              <a:t>Use planning diagrams, lists, charts, sheets and/or mind maps to help you brainstorm and construct the ‘skeleton’ of your essay/assignment </a:t>
            </a:r>
          </a:p>
          <a:p>
            <a:pPr>
              <a:lnSpc>
                <a:spcPct val="150000"/>
              </a:lnSpc>
            </a:pPr>
            <a:r>
              <a:rPr lang="en-AU" sz="2400">
                <a:latin typeface="Calibri" panose="020F0502020204030204" pitchFamily="34" charset="0"/>
                <a:cs typeface="Calibri" panose="020F0502020204030204" pitchFamily="34" charset="0"/>
              </a:rPr>
              <a:t>Ensure you read the marking criteria carefully, as this is your ‘content’ checklist </a:t>
            </a:r>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7725" y="3719908"/>
            <a:ext cx="4134594" cy="23378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8132319" y="5827541"/>
            <a:ext cx="2770310" cy="215444"/>
          </a:xfrm>
          <a:prstGeom prst="rect">
            <a:avLst/>
          </a:prstGeom>
        </p:spPr>
        <p:txBody>
          <a:bodyPr wrap="none">
            <a:spAutoFit/>
          </a:bodyPr>
          <a:lstStyle/>
          <a:p>
            <a:r>
              <a:rPr lang="en-AU" sz="800" dirty="0">
                <a:latin typeface="Calibri" panose="020F0502020204030204" pitchFamily="34" charset="0"/>
                <a:cs typeface="Calibri" panose="020F0502020204030204" pitchFamily="34" charset="0"/>
              </a:rPr>
              <a:t>Source: https://emedia.rmit.edu.au/learninglab/content/plan</a:t>
            </a:r>
          </a:p>
        </p:txBody>
      </p:sp>
    </p:spTree>
    <p:extLst>
      <p:ext uri="{BB962C8B-B14F-4D97-AF65-F5344CB8AC3E}">
        <p14:creationId xmlns:p14="http://schemas.microsoft.com/office/powerpoint/2010/main" val="4110524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CB63EB-0340-48B9-83E3-ADD00BD8EDF1}"/>
              </a:ext>
            </a:extLst>
          </p:cNvPr>
          <p:cNvSpPr>
            <a:spLocks noGrp="1"/>
          </p:cNvSpPr>
          <p:nvPr>
            <p:ph type="title"/>
          </p:nvPr>
        </p:nvSpPr>
        <p:spPr/>
        <p:txBody>
          <a:bodyPr/>
          <a:lstStyle/>
          <a:p>
            <a:r>
              <a:rPr lang="en-AU" dirty="0"/>
              <a:t>Mind mapping</a:t>
            </a:r>
          </a:p>
        </p:txBody>
      </p:sp>
      <p:sp>
        <p:nvSpPr>
          <p:cNvPr id="4" name="Oval 3">
            <a:extLst>
              <a:ext uri="{FF2B5EF4-FFF2-40B4-BE49-F238E27FC236}">
                <a16:creationId xmlns:a16="http://schemas.microsoft.com/office/drawing/2014/main" id="{32CC0699-5136-4A9A-ABBD-9F423DC9D9F7}"/>
              </a:ext>
            </a:extLst>
          </p:cNvPr>
          <p:cNvSpPr/>
          <p:nvPr/>
        </p:nvSpPr>
        <p:spPr>
          <a:xfrm>
            <a:off x="5017936" y="935103"/>
            <a:ext cx="2156128" cy="143918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t>Topic </a:t>
            </a:r>
          </a:p>
        </p:txBody>
      </p:sp>
      <p:sp>
        <p:nvSpPr>
          <p:cNvPr id="5" name="Oval 4">
            <a:extLst>
              <a:ext uri="{FF2B5EF4-FFF2-40B4-BE49-F238E27FC236}">
                <a16:creationId xmlns:a16="http://schemas.microsoft.com/office/drawing/2014/main" id="{146007C0-FB55-4D44-9F1E-4D2C734E33A7}"/>
              </a:ext>
            </a:extLst>
          </p:cNvPr>
          <p:cNvSpPr/>
          <p:nvPr/>
        </p:nvSpPr>
        <p:spPr>
          <a:xfrm>
            <a:off x="2458286" y="2231828"/>
            <a:ext cx="1706880" cy="1439186"/>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AU" dirty="0"/>
              <a:t>Sub-topic or a main idea </a:t>
            </a:r>
          </a:p>
        </p:txBody>
      </p:sp>
      <p:sp>
        <p:nvSpPr>
          <p:cNvPr id="6" name="Oval 5">
            <a:extLst>
              <a:ext uri="{FF2B5EF4-FFF2-40B4-BE49-F238E27FC236}">
                <a16:creationId xmlns:a16="http://schemas.microsoft.com/office/drawing/2014/main" id="{31A3383E-0555-4C3A-A7BF-2215EE6DAD23}"/>
              </a:ext>
            </a:extLst>
          </p:cNvPr>
          <p:cNvSpPr/>
          <p:nvPr/>
        </p:nvSpPr>
        <p:spPr>
          <a:xfrm>
            <a:off x="5159737" y="3154179"/>
            <a:ext cx="1706880" cy="1439186"/>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AU" dirty="0"/>
              <a:t>Sub-topic or a main idea </a:t>
            </a:r>
          </a:p>
        </p:txBody>
      </p:sp>
      <p:sp>
        <p:nvSpPr>
          <p:cNvPr id="7" name="Oval 6">
            <a:extLst>
              <a:ext uri="{FF2B5EF4-FFF2-40B4-BE49-F238E27FC236}">
                <a16:creationId xmlns:a16="http://schemas.microsoft.com/office/drawing/2014/main" id="{F8ECDDA1-BFC2-42D1-9DD7-6C9E54C18891}"/>
              </a:ext>
            </a:extLst>
          </p:cNvPr>
          <p:cNvSpPr/>
          <p:nvPr/>
        </p:nvSpPr>
        <p:spPr>
          <a:xfrm>
            <a:off x="7885707" y="2783914"/>
            <a:ext cx="1706880" cy="1439186"/>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AU" dirty="0"/>
              <a:t>Sub-topic or a main idea </a:t>
            </a:r>
          </a:p>
        </p:txBody>
      </p:sp>
      <p:cxnSp>
        <p:nvCxnSpPr>
          <p:cNvPr id="8" name="Straight Connector 7">
            <a:extLst>
              <a:ext uri="{FF2B5EF4-FFF2-40B4-BE49-F238E27FC236}">
                <a16:creationId xmlns:a16="http://schemas.microsoft.com/office/drawing/2014/main" id="{F77561A1-E05E-4EB4-A7D7-4DAA5D7C2DDB}"/>
              </a:ext>
            </a:extLst>
          </p:cNvPr>
          <p:cNvCxnSpPr>
            <a:cxnSpLocks/>
            <a:stCxn id="5" idx="7"/>
          </p:cNvCxnSpPr>
          <p:nvPr/>
        </p:nvCxnSpPr>
        <p:spPr>
          <a:xfrm flipV="1">
            <a:off x="3915199" y="1985962"/>
            <a:ext cx="1244538" cy="456630"/>
          </a:xfrm>
          <a:prstGeom prst="line">
            <a:avLst/>
          </a:prstGeom>
        </p:spPr>
        <p:style>
          <a:lnRef idx="1">
            <a:schemeClr val="accent2"/>
          </a:lnRef>
          <a:fillRef idx="0">
            <a:schemeClr val="accent2"/>
          </a:fillRef>
          <a:effectRef idx="0">
            <a:schemeClr val="accent2"/>
          </a:effectRef>
          <a:fontRef idx="minor">
            <a:schemeClr val="tx1"/>
          </a:fontRef>
        </p:style>
      </p:cxnSp>
      <p:cxnSp>
        <p:nvCxnSpPr>
          <p:cNvPr id="9" name="Straight Connector 8">
            <a:extLst>
              <a:ext uri="{FF2B5EF4-FFF2-40B4-BE49-F238E27FC236}">
                <a16:creationId xmlns:a16="http://schemas.microsoft.com/office/drawing/2014/main" id="{E7CD3C32-54AF-4685-AB0D-2924DA527955}"/>
              </a:ext>
            </a:extLst>
          </p:cNvPr>
          <p:cNvCxnSpPr>
            <a:cxnSpLocks/>
            <a:stCxn id="6" idx="0"/>
          </p:cNvCxnSpPr>
          <p:nvPr/>
        </p:nvCxnSpPr>
        <p:spPr>
          <a:xfrm flipV="1">
            <a:off x="6013177" y="2374289"/>
            <a:ext cx="82823" cy="779890"/>
          </a:xfrm>
          <a:prstGeom prst="line">
            <a:avLst/>
          </a:prstGeom>
        </p:spPr>
        <p:style>
          <a:lnRef idx="1">
            <a:schemeClr val="accent2"/>
          </a:lnRef>
          <a:fillRef idx="0">
            <a:schemeClr val="accent2"/>
          </a:fillRef>
          <a:effectRef idx="0">
            <a:schemeClr val="accent2"/>
          </a:effectRef>
          <a:fontRef idx="minor">
            <a:schemeClr val="tx1"/>
          </a:fontRef>
        </p:style>
      </p:cxnSp>
      <p:cxnSp>
        <p:nvCxnSpPr>
          <p:cNvPr id="12" name="Straight Connector 11">
            <a:extLst>
              <a:ext uri="{FF2B5EF4-FFF2-40B4-BE49-F238E27FC236}">
                <a16:creationId xmlns:a16="http://schemas.microsoft.com/office/drawing/2014/main" id="{DE2737CF-3A48-4A09-8DFF-A8DCEE6107AF}"/>
              </a:ext>
            </a:extLst>
          </p:cNvPr>
          <p:cNvCxnSpPr>
            <a:cxnSpLocks/>
          </p:cNvCxnSpPr>
          <p:nvPr/>
        </p:nvCxnSpPr>
        <p:spPr>
          <a:xfrm>
            <a:off x="7032265" y="1985962"/>
            <a:ext cx="1333066" cy="864394"/>
          </a:xfrm>
          <a:prstGeom prst="line">
            <a:avLst/>
          </a:prstGeom>
        </p:spPr>
        <p:style>
          <a:lnRef idx="1">
            <a:schemeClr val="accent2"/>
          </a:lnRef>
          <a:fillRef idx="0">
            <a:schemeClr val="accent2"/>
          </a:fillRef>
          <a:effectRef idx="0">
            <a:schemeClr val="accent2"/>
          </a:effectRef>
          <a:fontRef idx="minor">
            <a:schemeClr val="tx1"/>
          </a:fontRef>
        </p:style>
      </p:cxnSp>
      <p:cxnSp>
        <p:nvCxnSpPr>
          <p:cNvPr id="11" name="Straight Connector 10">
            <a:extLst>
              <a:ext uri="{FF2B5EF4-FFF2-40B4-BE49-F238E27FC236}">
                <a16:creationId xmlns:a16="http://schemas.microsoft.com/office/drawing/2014/main" id="{508F7CCA-60F4-44B7-8A02-F0720C2DF98C}"/>
              </a:ext>
            </a:extLst>
          </p:cNvPr>
          <p:cNvCxnSpPr>
            <a:cxnSpLocks/>
          </p:cNvCxnSpPr>
          <p:nvPr/>
        </p:nvCxnSpPr>
        <p:spPr>
          <a:xfrm>
            <a:off x="1634832" y="2335095"/>
            <a:ext cx="864712" cy="358962"/>
          </a:xfrm>
          <a:prstGeom prst="line">
            <a:avLst/>
          </a:prstGeom>
        </p:spPr>
        <p:style>
          <a:lnRef idx="1">
            <a:schemeClr val="accent2"/>
          </a:lnRef>
          <a:fillRef idx="0">
            <a:schemeClr val="accent2"/>
          </a:fillRef>
          <a:effectRef idx="0">
            <a:schemeClr val="accent2"/>
          </a:effectRef>
          <a:fontRef idx="minor">
            <a:schemeClr val="tx1"/>
          </a:fontRef>
        </p:style>
      </p:cxnSp>
      <p:cxnSp>
        <p:nvCxnSpPr>
          <p:cNvPr id="13" name="Straight Connector 12">
            <a:extLst>
              <a:ext uri="{FF2B5EF4-FFF2-40B4-BE49-F238E27FC236}">
                <a16:creationId xmlns:a16="http://schemas.microsoft.com/office/drawing/2014/main" id="{F4207C2E-0137-4130-9787-5C82152E171C}"/>
              </a:ext>
            </a:extLst>
          </p:cNvPr>
          <p:cNvCxnSpPr>
            <a:cxnSpLocks/>
          </p:cNvCxnSpPr>
          <p:nvPr/>
        </p:nvCxnSpPr>
        <p:spPr>
          <a:xfrm flipV="1">
            <a:off x="1364456" y="3069654"/>
            <a:ext cx="1093830" cy="103266"/>
          </a:xfrm>
          <a:prstGeom prst="line">
            <a:avLst/>
          </a:prstGeom>
        </p:spPr>
        <p:style>
          <a:lnRef idx="1">
            <a:schemeClr val="accent2"/>
          </a:lnRef>
          <a:fillRef idx="0">
            <a:schemeClr val="accent2"/>
          </a:fillRef>
          <a:effectRef idx="0">
            <a:schemeClr val="accent2"/>
          </a:effectRef>
          <a:fontRef idx="minor">
            <a:schemeClr val="tx1"/>
          </a:fontRef>
        </p:style>
      </p:cxnSp>
      <p:cxnSp>
        <p:nvCxnSpPr>
          <p:cNvPr id="14" name="Straight Connector 13">
            <a:extLst>
              <a:ext uri="{FF2B5EF4-FFF2-40B4-BE49-F238E27FC236}">
                <a16:creationId xmlns:a16="http://schemas.microsoft.com/office/drawing/2014/main" id="{0E1B03E2-0914-400F-B681-8C360DDBC0AB}"/>
              </a:ext>
            </a:extLst>
          </p:cNvPr>
          <p:cNvCxnSpPr>
            <a:cxnSpLocks/>
          </p:cNvCxnSpPr>
          <p:nvPr/>
        </p:nvCxnSpPr>
        <p:spPr>
          <a:xfrm flipV="1">
            <a:off x="1776793" y="3344878"/>
            <a:ext cx="829927" cy="804999"/>
          </a:xfrm>
          <a:prstGeom prst="line">
            <a:avLst/>
          </a:prstGeom>
        </p:spPr>
        <p:style>
          <a:lnRef idx="1">
            <a:schemeClr val="accent2"/>
          </a:lnRef>
          <a:fillRef idx="0">
            <a:schemeClr val="accent2"/>
          </a:fillRef>
          <a:effectRef idx="0">
            <a:schemeClr val="accent2"/>
          </a:effectRef>
          <a:fontRef idx="minor">
            <a:schemeClr val="tx1"/>
          </a:fontRef>
        </p:style>
      </p:cxnSp>
      <p:cxnSp>
        <p:nvCxnSpPr>
          <p:cNvPr id="21" name="Straight Connector 20">
            <a:extLst>
              <a:ext uri="{FF2B5EF4-FFF2-40B4-BE49-F238E27FC236}">
                <a16:creationId xmlns:a16="http://schemas.microsoft.com/office/drawing/2014/main" id="{FB1048AB-28F8-492D-9591-48FAB4F22199}"/>
              </a:ext>
            </a:extLst>
          </p:cNvPr>
          <p:cNvCxnSpPr>
            <a:cxnSpLocks/>
          </p:cNvCxnSpPr>
          <p:nvPr/>
        </p:nvCxnSpPr>
        <p:spPr>
          <a:xfrm flipV="1">
            <a:off x="4572000" y="4329358"/>
            <a:ext cx="791222" cy="650821"/>
          </a:xfrm>
          <a:prstGeom prst="line">
            <a:avLst/>
          </a:prstGeom>
        </p:spPr>
        <p:style>
          <a:lnRef idx="1">
            <a:schemeClr val="accent2"/>
          </a:lnRef>
          <a:fillRef idx="0">
            <a:schemeClr val="accent2"/>
          </a:fillRef>
          <a:effectRef idx="0">
            <a:schemeClr val="accent2"/>
          </a:effectRef>
          <a:fontRef idx="minor">
            <a:schemeClr val="tx1"/>
          </a:fontRef>
        </p:style>
      </p:cxnSp>
      <p:cxnSp>
        <p:nvCxnSpPr>
          <p:cNvPr id="22" name="Straight Connector 21">
            <a:extLst>
              <a:ext uri="{FF2B5EF4-FFF2-40B4-BE49-F238E27FC236}">
                <a16:creationId xmlns:a16="http://schemas.microsoft.com/office/drawing/2014/main" id="{6D80D40A-1F7C-4263-AF47-66C68600EF13}"/>
              </a:ext>
            </a:extLst>
          </p:cNvPr>
          <p:cNvCxnSpPr>
            <a:cxnSpLocks/>
          </p:cNvCxnSpPr>
          <p:nvPr/>
        </p:nvCxnSpPr>
        <p:spPr>
          <a:xfrm flipV="1">
            <a:off x="5579269" y="4525062"/>
            <a:ext cx="177702" cy="848193"/>
          </a:xfrm>
          <a:prstGeom prst="line">
            <a:avLst/>
          </a:prstGeom>
        </p:spPr>
        <p:style>
          <a:lnRef idx="1">
            <a:schemeClr val="accent2"/>
          </a:lnRef>
          <a:fillRef idx="0">
            <a:schemeClr val="accent2"/>
          </a:fillRef>
          <a:effectRef idx="0">
            <a:schemeClr val="accent2"/>
          </a:effectRef>
          <a:fontRef idx="minor">
            <a:schemeClr val="tx1"/>
          </a:fontRef>
        </p:style>
      </p:cxnSp>
      <p:cxnSp>
        <p:nvCxnSpPr>
          <p:cNvPr id="23" name="Straight Connector 22">
            <a:extLst>
              <a:ext uri="{FF2B5EF4-FFF2-40B4-BE49-F238E27FC236}">
                <a16:creationId xmlns:a16="http://schemas.microsoft.com/office/drawing/2014/main" id="{D11A0BA4-741E-487F-B224-FF36C6705C4D}"/>
              </a:ext>
            </a:extLst>
          </p:cNvPr>
          <p:cNvCxnSpPr>
            <a:cxnSpLocks/>
          </p:cNvCxnSpPr>
          <p:nvPr/>
        </p:nvCxnSpPr>
        <p:spPr>
          <a:xfrm flipH="1" flipV="1">
            <a:off x="6254256" y="4540228"/>
            <a:ext cx="375144" cy="764724"/>
          </a:xfrm>
          <a:prstGeom prst="line">
            <a:avLst/>
          </a:prstGeom>
        </p:spPr>
        <p:style>
          <a:lnRef idx="1">
            <a:schemeClr val="accent2"/>
          </a:lnRef>
          <a:fillRef idx="0">
            <a:schemeClr val="accent2"/>
          </a:fillRef>
          <a:effectRef idx="0">
            <a:schemeClr val="accent2"/>
          </a:effectRef>
          <a:fontRef idx="minor">
            <a:schemeClr val="tx1"/>
          </a:fontRef>
        </p:style>
      </p:cxnSp>
      <p:cxnSp>
        <p:nvCxnSpPr>
          <p:cNvPr id="38" name="Straight Connector 37">
            <a:extLst>
              <a:ext uri="{FF2B5EF4-FFF2-40B4-BE49-F238E27FC236}">
                <a16:creationId xmlns:a16="http://schemas.microsoft.com/office/drawing/2014/main" id="{7B0DE913-FEE0-464F-B2EF-084F2FF4AEE6}"/>
              </a:ext>
            </a:extLst>
          </p:cNvPr>
          <p:cNvCxnSpPr>
            <a:cxnSpLocks/>
            <a:stCxn id="7" idx="6"/>
          </p:cNvCxnSpPr>
          <p:nvPr/>
        </p:nvCxnSpPr>
        <p:spPr>
          <a:xfrm flipV="1">
            <a:off x="9592587" y="3470459"/>
            <a:ext cx="962135" cy="33048"/>
          </a:xfrm>
          <a:prstGeom prst="line">
            <a:avLst/>
          </a:prstGeom>
        </p:spPr>
        <p:style>
          <a:lnRef idx="1">
            <a:schemeClr val="accent2"/>
          </a:lnRef>
          <a:fillRef idx="0">
            <a:schemeClr val="accent2"/>
          </a:fillRef>
          <a:effectRef idx="0">
            <a:schemeClr val="accent2"/>
          </a:effectRef>
          <a:fontRef idx="minor">
            <a:schemeClr val="tx1"/>
          </a:fontRef>
        </p:style>
      </p:cxnSp>
      <p:cxnSp>
        <p:nvCxnSpPr>
          <p:cNvPr id="39" name="Straight Connector 38">
            <a:extLst>
              <a:ext uri="{FF2B5EF4-FFF2-40B4-BE49-F238E27FC236}">
                <a16:creationId xmlns:a16="http://schemas.microsoft.com/office/drawing/2014/main" id="{D9598E06-2CB3-496C-A2A3-92EB8C8CD43E}"/>
              </a:ext>
            </a:extLst>
          </p:cNvPr>
          <p:cNvCxnSpPr>
            <a:cxnSpLocks/>
          </p:cNvCxnSpPr>
          <p:nvPr/>
        </p:nvCxnSpPr>
        <p:spPr>
          <a:xfrm>
            <a:off x="9427985" y="3876099"/>
            <a:ext cx="751311" cy="547555"/>
          </a:xfrm>
          <a:prstGeom prst="line">
            <a:avLst/>
          </a:prstGeom>
        </p:spPr>
        <p:style>
          <a:lnRef idx="1">
            <a:schemeClr val="accent2"/>
          </a:lnRef>
          <a:fillRef idx="0">
            <a:schemeClr val="accent2"/>
          </a:fillRef>
          <a:effectRef idx="0">
            <a:schemeClr val="accent2"/>
          </a:effectRef>
          <a:fontRef idx="minor">
            <a:schemeClr val="tx1"/>
          </a:fontRef>
        </p:style>
      </p:cxnSp>
      <p:cxnSp>
        <p:nvCxnSpPr>
          <p:cNvPr id="40" name="Straight Connector 39">
            <a:extLst>
              <a:ext uri="{FF2B5EF4-FFF2-40B4-BE49-F238E27FC236}">
                <a16:creationId xmlns:a16="http://schemas.microsoft.com/office/drawing/2014/main" id="{5ED655C8-EF0F-4C3F-B5A6-D7ACA0171C76}"/>
              </a:ext>
            </a:extLst>
          </p:cNvPr>
          <p:cNvCxnSpPr>
            <a:cxnSpLocks/>
          </p:cNvCxnSpPr>
          <p:nvPr/>
        </p:nvCxnSpPr>
        <p:spPr>
          <a:xfrm flipH="1" flipV="1">
            <a:off x="9131883" y="4149877"/>
            <a:ext cx="233573" cy="830302"/>
          </a:xfrm>
          <a:prstGeom prst="line">
            <a:avLst/>
          </a:prstGeom>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8017461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1078156" y="945726"/>
            <a:ext cx="10326658" cy="1000685"/>
          </a:xfrm>
        </p:spPr>
        <p:txBody>
          <a:bodyPr/>
          <a:lstStyle/>
          <a:p>
            <a:pPr algn="ctr"/>
            <a:r>
              <a:rPr lang="en-AU" b="1">
                <a:solidFill>
                  <a:schemeClr val="accent1">
                    <a:lumMod val="75000"/>
                  </a:schemeClr>
                </a:solidFill>
              </a:rPr>
              <a:t>Types of Assignments:</a:t>
            </a:r>
          </a:p>
        </p:txBody>
      </p:sp>
      <p:sp>
        <p:nvSpPr>
          <p:cNvPr id="3" name="Text Placeholder 2"/>
          <p:cNvSpPr>
            <a:spLocks noGrp="1"/>
          </p:cNvSpPr>
          <p:nvPr>
            <p:ph type="body" idx="12"/>
          </p:nvPr>
        </p:nvSpPr>
        <p:spPr>
          <a:xfrm>
            <a:off x="1172163" y="1780672"/>
            <a:ext cx="10232651" cy="4138864"/>
          </a:xfrm>
        </p:spPr>
        <p:txBody>
          <a:bodyPr/>
          <a:lstStyle/>
          <a:p>
            <a:r>
              <a:rPr lang="en-AU" sz="2400"/>
              <a:t>Essays – discuss / contrast / compare / argue</a:t>
            </a:r>
          </a:p>
          <a:p>
            <a:r>
              <a:rPr lang="en-AU" sz="2400"/>
              <a:t>Case studies </a:t>
            </a:r>
          </a:p>
          <a:p>
            <a:r>
              <a:rPr lang="en-AU" sz="2400"/>
              <a:t>Reports </a:t>
            </a:r>
          </a:p>
          <a:p>
            <a:r>
              <a:rPr lang="en-AU" sz="2400"/>
              <a:t>Technical reviews </a:t>
            </a:r>
          </a:p>
          <a:p>
            <a:r>
              <a:rPr lang="en-AU" sz="2400"/>
              <a:t>Literature reviews </a:t>
            </a:r>
          </a:p>
          <a:p>
            <a:r>
              <a:rPr lang="en-AU" sz="2400"/>
              <a:t>Journals / Personal Experience (Reflective)</a:t>
            </a:r>
          </a:p>
          <a:p>
            <a:r>
              <a:rPr lang="en-AU" sz="2400"/>
              <a:t>Critical Reviews </a:t>
            </a:r>
          </a:p>
          <a:p>
            <a:r>
              <a:rPr lang="en-AU" sz="2400"/>
              <a:t>Theses</a:t>
            </a:r>
          </a:p>
        </p:txBody>
      </p:sp>
    </p:spTree>
    <p:extLst>
      <p:ext uri="{BB962C8B-B14F-4D97-AF65-F5344CB8AC3E}">
        <p14:creationId xmlns:p14="http://schemas.microsoft.com/office/powerpoint/2010/main" val="23355037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CB63EB-0340-48B9-83E3-ADD00BD8EDF1}"/>
              </a:ext>
            </a:extLst>
          </p:cNvPr>
          <p:cNvSpPr>
            <a:spLocks noGrp="1"/>
          </p:cNvSpPr>
          <p:nvPr>
            <p:ph type="title"/>
          </p:nvPr>
        </p:nvSpPr>
        <p:spPr/>
        <p:txBody>
          <a:bodyPr/>
          <a:lstStyle/>
          <a:p>
            <a:r>
              <a:rPr lang="en-AU" dirty="0"/>
              <a:t>Mind mapping</a:t>
            </a:r>
          </a:p>
        </p:txBody>
      </p:sp>
      <p:sp>
        <p:nvSpPr>
          <p:cNvPr id="4" name="Oval 3">
            <a:extLst>
              <a:ext uri="{FF2B5EF4-FFF2-40B4-BE49-F238E27FC236}">
                <a16:creationId xmlns:a16="http://schemas.microsoft.com/office/drawing/2014/main" id="{32CC0699-5136-4A9A-ABBD-9F423DC9D9F7}"/>
              </a:ext>
            </a:extLst>
          </p:cNvPr>
          <p:cNvSpPr/>
          <p:nvPr/>
        </p:nvSpPr>
        <p:spPr>
          <a:xfrm>
            <a:off x="5017936" y="935103"/>
            <a:ext cx="2156128" cy="143918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t>Factors that lead to childhood obesity (</a:t>
            </a:r>
            <a:r>
              <a:rPr lang="en-AU" dirty="0" err="1"/>
              <a:t>Aus</a:t>
            </a:r>
            <a:r>
              <a:rPr lang="en-AU" dirty="0"/>
              <a:t>) </a:t>
            </a:r>
          </a:p>
        </p:txBody>
      </p:sp>
      <p:sp>
        <p:nvSpPr>
          <p:cNvPr id="5" name="Oval 4">
            <a:extLst>
              <a:ext uri="{FF2B5EF4-FFF2-40B4-BE49-F238E27FC236}">
                <a16:creationId xmlns:a16="http://schemas.microsoft.com/office/drawing/2014/main" id="{146007C0-FB55-4D44-9F1E-4D2C734E33A7}"/>
              </a:ext>
            </a:extLst>
          </p:cNvPr>
          <p:cNvSpPr/>
          <p:nvPr/>
        </p:nvSpPr>
        <p:spPr>
          <a:xfrm>
            <a:off x="2458286" y="2231828"/>
            <a:ext cx="1706880" cy="1439186"/>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AU" dirty="0"/>
              <a:t>Sub-topic or a main idea </a:t>
            </a:r>
          </a:p>
        </p:txBody>
      </p:sp>
      <p:sp>
        <p:nvSpPr>
          <p:cNvPr id="6" name="Oval 5">
            <a:extLst>
              <a:ext uri="{FF2B5EF4-FFF2-40B4-BE49-F238E27FC236}">
                <a16:creationId xmlns:a16="http://schemas.microsoft.com/office/drawing/2014/main" id="{31A3383E-0555-4C3A-A7BF-2215EE6DAD23}"/>
              </a:ext>
            </a:extLst>
          </p:cNvPr>
          <p:cNvSpPr/>
          <p:nvPr/>
        </p:nvSpPr>
        <p:spPr>
          <a:xfrm>
            <a:off x="5159737" y="3154179"/>
            <a:ext cx="1706880" cy="1439186"/>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AU" dirty="0"/>
              <a:t>Sub-topic or a main idea </a:t>
            </a:r>
          </a:p>
        </p:txBody>
      </p:sp>
      <p:sp>
        <p:nvSpPr>
          <p:cNvPr id="7" name="Oval 6">
            <a:extLst>
              <a:ext uri="{FF2B5EF4-FFF2-40B4-BE49-F238E27FC236}">
                <a16:creationId xmlns:a16="http://schemas.microsoft.com/office/drawing/2014/main" id="{F8ECDDA1-BFC2-42D1-9DD7-6C9E54C18891}"/>
              </a:ext>
            </a:extLst>
          </p:cNvPr>
          <p:cNvSpPr/>
          <p:nvPr/>
        </p:nvSpPr>
        <p:spPr>
          <a:xfrm>
            <a:off x="7885707" y="2783914"/>
            <a:ext cx="1706880" cy="1439186"/>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AU" dirty="0"/>
              <a:t>Sub-topic or a main idea </a:t>
            </a:r>
          </a:p>
        </p:txBody>
      </p:sp>
      <p:cxnSp>
        <p:nvCxnSpPr>
          <p:cNvPr id="8" name="Straight Connector 7">
            <a:extLst>
              <a:ext uri="{FF2B5EF4-FFF2-40B4-BE49-F238E27FC236}">
                <a16:creationId xmlns:a16="http://schemas.microsoft.com/office/drawing/2014/main" id="{F77561A1-E05E-4EB4-A7D7-4DAA5D7C2DDB}"/>
              </a:ext>
            </a:extLst>
          </p:cNvPr>
          <p:cNvCxnSpPr>
            <a:cxnSpLocks/>
            <a:stCxn id="5" idx="7"/>
          </p:cNvCxnSpPr>
          <p:nvPr/>
        </p:nvCxnSpPr>
        <p:spPr>
          <a:xfrm flipV="1">
            <a:off x="3915199" y="1985962"/>
            <a:ext cx="1244538" cy="456630"/>
          </a:xfrm>
          <a:prstGeom prst="line">
            <a:avLst/>
          </a:prstGeom>
        </p:spPr>
        <p:style>
          <a:lnRef idx="1">
            <a:schemeClr val="accent2"/>
          </a:lnRef>
          <a:fillRef idx="0">
            <a:schemeClr val="accent2"/>
          </a:fillRef>
          <a:effectRef idx="0">
            <a:schemeClr val="accent2"/>
          </a:effectRef>
          <a:fontRef idx="minor">
            <a:schemeClr val="tx1"/>
          </a:fontRef>
        </p:style>
      </p:cxnSp>
      <p:cxnSp>
        <p:nvCxnSpPr>
          <p:cNvPr id="9" name="Straight Connector 8">
            <a:extLst>
              <a:ext uri="{FF2B5EF4-FFF2-40B4-BE49-F238E27FC236}">
                <a16:creationId xmlns:a16="http://schemas.microsoft.com/office/drawing/2014/main" id="{E7CD3C32-54AF-4685-AB0D-2924DA527955}"/>
              </a:ext>
            </a:extLst>
          </p:cNvPr>
          <p:cNvCxnSpPr>
            <a:cxnSpLocks/>
            <a:stCxn id="6" idx="0"/>
          </p:cNvCxnSpPr>
          <p:nvPr/>
        </p:nvCxnSpPr>
        <p:spPr>
          <a:xfrm flipV="1">
            <a:off x="6013177" y="2374289"/>
            <a:ext cx="82823" cy="779890"/>
          </a:xfrm>
          <a:prstGeom prst="line">
            <a:avLst/>
          </a:prstGeom>
        </p:spPr>
        <p:style>
          <a:lnRef idx="1">
            <a:schemeClr val="accent2"/>
          </a:lnRef>
          <a:fillRef idx="0">
            <a:schemeClr val="accent2"/>
          </a:fillRef>
          <a:effectRef idx="0">
            <a:schemeClr val="accent2"/>
          </a:effectRef>
          <a:fontRef idx="minor">
            <a:schemeClr val="tx1"/>
          </a:fontRef>
        </p:style>
      </p:cxnSp>
      <p:cxnSp>
        <p:nvCxnSpPr>
          <p:cNvPr id="12" name="Straight Connector 11">
            <a:extLst>
              <a:ext uri="{FF2B5EF4-FFF2-40B4-BE49-F238E27FC236}">
                <a16:creationId xmlns:a16="http://schemas.microsoft.com/office/drawing/2014/main" id="{DE2737CF-3A48-4A09-8DFF-A8DCEE6107AF}"/>
              </a:ext>
            </a:extLst>
          </p:cNvPr>
          <p:cNvCxnSpPr>
            <a:cxnSpLocks/>
          </p:cNvCxnSpPr>
          <p:nvPr/>
        </p:nvCxnSpPr>
        <p:spPr>
          <a:xfrm>
            <a:off x="7032265" y="1985962"/>
            <a:ext cx="1361641" cy="878682"/>
          </a:xfrm>
          <a:prstGeom prst="line">
            <a:avLst/>
          </a:prstGeom>
        </p:spPr>
        <p:style>
          <a:lnRef idx="1">
            <a:schemeClr val="accent2"/>
          </a:lnRef>
          <a:fillRef idx="0">
            <a:schemeClr val="accent2"/>
          </a:fillRef>
          <a:effectRef idx="0">
            <a:schemeClr val="accent2"/>
          </a:effectRef>
          <a:fontRef idx="minor">
            <a:schemeClr val="tx1"/>
          </a:fontRef>
        </p:style>
      </p:cxnSp>
      <p:cxnSp>
        <p:nvCxnSpPr>
          <p:cNvPr id="11" name="Straight Connector 10">
            <a:extLst>
              <a:ext uri="{FF2B5EF4-FFF2-40B4-BE49-F238E27FC236}">
                <a16:creationId xmlns:a16="http://schemas.microsoft.com/office/drawing/2014/main" id="{508F7CCA-60F4-44B7-8A02-F0720C2DF98C}"/>
              </a:ext>
            </a:extLst>
          </p:cNvPr>
          <p:cNvCxnSpPr>
            <a:cxnSpLocks/>
          </p:cNvCxnSpPr>
          <p:nvPr/>
        </p:nvCxnSpPr>
        <p:spPr>
          <a:xfrm>
            <a:off x="1634832" y="2335095"/>
            <a:ext cx="864712" cy="358962"/>
          </a:xfrm>
          <a:prstGeom prst="line">
            <a:avLst/>
          </a:prstGeom>
        </p:spPr>
        <p:style>
          <a:lnRef idx="1">
            <a:schemeClr val="accent2"/>
          </a:lnRef>
          <a:fillRef idx="0">
            <a:schemeClr val="accent2"/>
          </a:fillRef>
          <a:effectRef idx="0">
            <a:schemeClr val="accent2"/>
          </a:effectRef>
          <a:fontRef idx="minor">
            <a:schemeClr val="tx1"/>
          </a:fontRef>
        </p:style>
      </p:cxnSp>
      <p:cxnSp>
        <p:nvCxnSpPr>
          <p:cNvPr id="13" name="Straight Connector 12">
            <a:extLst>
              <a:ext uri="{FF2B5EF4-FFF2-40B4-BE49-F238E27FC236}">
                <a16:creationId xmlns:a16="http://schemas.microsoft.com/office/drawing/2014/main" id="{F4207C2E-0137-4130-9787-5C82152E171C}"/>
              </a:ext>
            </a:extLst>
          </p:cNvPr>
          <p:cNvCxnSpPr>
            <a:cxnSpLocks/>
          </p:cNvCxnSpPr>
          <p:nvPr/>
        </p:nvCxnSpPr>
        <p:spPr>
          <a:xfrm flipV="1">
            <a:off x="1364456" y="3069654"/>
            <a:ext cx="1093830" cy="103266"/>
          </a:xfrm>
          <a:prstGeom prst="line">
            <a:avLst/>
          </a:prstGeom>
        </p:spPr>
        <p:style>
          <a:lnRef idx="1">
            <a:schemeClr val="accent2"/>
          </a:lnRef>
          <a:fillRef idx="0">
            <a:schemeClr val="accent2"/>
          </a:fillRef>
          <a:effectRef idx="0">
            <a:schemeClr val="accent2"/>
          </a:effectRef>
          <a:fontRef idx="minor">
            <a:schemeClr val="tx1"/>
          </a:fontRef>
        </p:style>
      </p:cxnSp>
      <p:cxnSp>
        <p:nvCxnSpPr>
          <p:cNvPr id="14" name="Straight Connector 13">
            <a:extLst>
              <a:ext uri="{FF2B5EF4-FFF2-40B4-BE49-F238E27FC236}">
                <a16:creationId xmlns:a16="http://schemas.microsoft.com/office/drawing/2014/main" id="{0E1B03E2-0914-400F-B681-8C360DDBC0AB}"/>
              </a:ext>
            </a:extLst>
          </p:cNvPr>
          <p:cNvCxnSpPr>
            <a:cxnSpLocks/>
          </p:cNvCxnSpPr>
          <p:nvPr/>
        </p:nvCxnSpPr>
        <p:spPr>
          <a:xfrm flipV="1">
            <a:off x="1776793" y="3344878"/>
            <a:ext cx="829927" cy="804999"/>
          </a:xfrm>
          <a:prstGeom prst="line">
            <a:avLst/>
          </a:prstGeom>
        </p:spPr>
        <p:style>
          <a:lnRef idx="1">
            <a:schemeClr val="accent2"/>
          </a:lnRef>
          <a:fillRef idx="0">
            <a:schemeClr val="accent2"/>
          </a:fillRef>
          <a:effectRef idx="0">
            <a:schemeClr val="accent2"/>
          </a:effectRef>
          <a:fontRef idx="minor">
            <a:schemeClr val="tx1"/>
          </a:fontRef>
        </p:style>
      </p:cxnSp>
      <p:cxnSp>
        <p:nvCxnSpPr>
          <p:cNvPr id="21" name="Straight Connector 20">
            <a:extLst>
              <a:ext uri="{FF2B5EF4-FFF2-40B4-BE49-F238E27FC236}">
                <a16:creationId xmlns:a16="http://schemas.microsoft.com/office/drawing/2014/main" id="{FB1048AB-28F8-492D-9591-48FAB4F22199}"/>
              </a:ext>
            </a:extLst>
          </p:cNvPr>
          <p:cNvCxnSpPr>
            <a:cxnSpLocks/>
          </p:cNvCxnSpPr>
          <p:nvPr/>
        </p:nvCxnSpPr>
        <p:spPr>
          <a:xfrm flipV="1">
            <a:off x="4572000" y="4329358"/>
            <a:ext cx="791222" cy="650821"/>
          </a:xfrm>
          <a:prstGeom prst="line">
            <a:avLst/>
          </a:prstGeom>
        </p:spPr>
        <p:style>
          <a:lnRef idx="1">
            <a:schemeClr val="accent2"/>
          </a:lnRef>
          <a:fillRef idx="0">
            <a:schemeClr val="accent2"/>
          </a:fillRef>
          <a:effectRef idx="0">
            <a:schemeClr val="accent2"/>
          </a:effectRef>
          <a:fontRef idx="minor">
            <a:schemeClr val="tx1"/>
          </a:fontRef>
        </p:style>
      </p:cxnSp>
      <p:cxnSp>
        <p:nvCxnSpPr>
          <p:cNvPr id="22" name="Straight Connector 21">
            <a:extLst>
              <a:ext uri="{FF2B5EF4-FFF2-40B4-BE49-F238E27FC236}">
                <a16:creationId xmlns:a16="http://schemas.microsoft.com/office/drawing/2014/main" id="{6D80D40A-1F7C-4263-AF47-66C68600EF13}"/>
              </a:ext>
            </a:extLst>
          </p:cNvPr>
          <p:cNvCxnSpPr>
            <a:cxnSpLocks/>
          </p:cNvCxnSpPr>
          <p:nvPr/>
        </p:nvCxnSpPr>
        <p:spPr>
          <a:xfrm flipV="1">
            <a:off x="5579269" y="4525062"/>
            <a:ext cx="177702" cy="848193"/>
          </a:xfrm>
          <a:prstGeom prst="line">
            <a:avLst/>
          </a:prstGeom>
        </p:spPr>
        <p:style>
          <a:lnRef idx="1">
            <a:schemeClr val="accent2"/>
          </a:lnRef>
          <a:fillRef idx="0">
            <a:schemeClr val="accent2"/>
          </a:fillRef>
          <a:effectRef idx="0">
            <a:schemeClr val="accent2"/>
          </a:effectRef>
          <a:fontRef idx="minor">
            <a:schemeClr val="tx1"/>
          </a:fontRef>
        </p:style>
      </p:cxnSp>
      <p:cxnSp>
        <p:nvCxnSpPr>
          <p:cNvPr id="23" name="Straight Connector 22">
            <a:extLst>
              <a:ext uri="{FF2B5EF4-FFF2-40B4-BE49-F238E27FC236}">
                <a16:creationId xmlns:a16="http://schemas.microsoft.com/office/drawing/2014/main" id="{D11A0BA4-741E-487F-B224-FF36C6705C4D}"/>
              </a:ext>
            </a:extLst>
          </p:cNvPr>
          <p:cNvCxnSpPr>
            <a:cxnSpLocks/>
          </p:cNvCxnSpPr>
          <p:nvPr/>
        </p:nvCxnSpPr>
        <p:spPr>
          <a:xfrm flipH="1" flipV="1">
            <a:off x="6254256" y="4540228"/>
            <a:ext cx="375144" cy="764724"/>
          </a:xfrm>
          <a:prstGeom prst="line">
            <a:avLst/>
          </a:prstGeom>
        </p:spPr>
        <p:style>
          <a:lnRef idx="1">
            <a:schemeClr val="accent2"/>
          </a:lnRef>
          <a:fillRef idx="0">
            <a:schemeClr val="accent2"/>
          </a:fillRef>
          <a:effectRef idx="0">
            <a:schemeClr val="accent2"/>
          </a:effectRef>
          <a:fontRef idx="minor">
            <a:schemeClr val="tx1"/>
          </a:fontRef>
        </p:style>
      </p:cxnSp>
      <p:cxnSp>
        <p:nvCxnSpPr>
          <p:cNvPr id="38" name="Straight Connector 37">
            <a:extLst>
              <a:ext uri="{FF2B5EF4-FFF2-40B4-BE49-F238E27FC236}">
                <a16:creationId xmlns:a16="http://schemas.microsoft.com/office/drawing/2014/main" id="{7B0DE913-FEE0-464F-B2EF-084F2FF4AEE6}"/>
              </a:ext>
            </a:extLst>
          </p:cNvPr>
          <p:cNvCxnSpPr>
            <a:cxnSpLocks/>
            <a:stCxn id="7" idx="6"/>
          </p:cNvCxnSpPr>
          <p:nvPr/>
        </p:nvCxnSpPr>
        <p:spPr>
          <a:xfrm flipV="1">
            <a:off x="9592587" y="3470459"/>
            <a:ext cx="962135" cy="33048"/>
          </a:xfrm>
          <a:prstGeom prst="line">
            <a:avLst/>
          </a:prstGeom>
        </p:spPr>
        <p:style>
          <a:lnRef idx="1">
            <a:schemeClr val="accent2"/>
          </a:lnRef>
          <a:fillRef idx="0">
            <a:schemeClr val="accent2"/>
          </a:fillRef>
          <a:effectRef idx="0">
            <a:schemeClr val="accent2"/>
          </a:effectRef>
          <a:fontRef idx="minor">
            <a:schemeClr val="tx1"/>
          </a:fontRef>
        </p:style>
      </p:cxnSp>
      <p:cxnSp>
        <p:nvCxnSpPr>
          <p:cNvPr id="39" name="Straight Connector 38">
            <a:extLst>
              <a:ext uri="{FF2B5EF4-FFF2-40B4-BE49-F238E27FC236}">
                <a16:creationId xmlns:a16="http://schemas.microsoft.com/office/drawing/2014/main" id="{D9598E06-2CB3-496C-A2A3-92EB8C8CD43E}"/>
              </a:ext>
            </a:extLst>
          </p:cNvPr>
          <p:cNvCxnSpPr>
            <a:cxnSpLocks/>
          </p:cNvCxnSpPr>
          <p:nvPr/>
        </p:nvCxnSpPr>
        <p:spPr>
          <a:xfrm>
            <a:off x="9427985" y="3876099"/>
            <a:ext cx="751311" cy="547555"/>
          </a:xfrm>
          <a:prstGeom prst="line">
            <a:avLst/>
          </a:prstGeom>
        </p:spPr>
        <p:style>
          <a:lnRef idx="1">
            <a:schemeClr val="accent2"/>
          </a:lnRef>
          <a:fillRef idx="0">
            <a:schemeClr val="accent2"/>
          </a:fillRef>
          <a:effectRef idx="0">
            <a:schemeClr val="accent2"/>
          </a:effectRef>
          <a:fontRef idx="minor">
            <a:schemeClr val="tx1"/>
          </a:fontRef>
        </p:style>
      </p:cxnSp>
      <p:cxnSp>
        <p:nvCxnSpPr>
          <p:cNvPr id="40" name="Straight Connector 39">
            <a:extLst>
              <a:ext uri="{FF2B5EF4-FFF2-40B4-BE49-F238E27FC236}">
                <a16:creationId xmlns:a16="http://schemas.microsoft.com/office/drawing/2014/main" id="{5ED655C8-EF0F-4C3F-B5A6-D7ACA0171C76}"/>
              </a:ext>
            </a:extLst>
          </p:cNvPr>
          <p:cNvCxnSpPr>
            <a:cxnSpLocks/>
          </p:cNvCxnSpPr>
          <p:nvPr/>
        </p:nvCxnSpPr>
        <p:spPr>
          <a:xfrm flipH="1" flipV="1">
            <a:off x="9131883" y="4149877"/>
            <a:ext cx="233573" cy="830302"/>
          </a:xfrm>
          <a:prstGeom prst="line">
            <a:avLst/>
          </a:prstGeom>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6741251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CB63EB-0340-48B9-83E3-ADD00BD8EDF1}"/>
              </a:ext>
            </a:extLst>
          </p:cNvPr>
          <p:cNvSpPr>
            <a:spLocks noGrp="1"/>
          </p:cNvSpPr>
          <p:nvPr>
            <p:ph type="title"/>
          </p:nvPr>
        </p:nvSpPr>
        <p:spPr/>
        <p:txBody>
          <a:bodyPr/>
          <a:lstStyle/>
          <a:p>
            <a:r>
              <a:rPr lang="en-AU" dirty="0"/>
              <a:t>Mind mapping</a:t>
            </a:r>
          </a:p>
        </p:txBody>
      </p:sp>
      <p:sp>
        <p:nvSpPr>
          <p:cNvPr id="4" name="Oval 3">
            <a:extLst>
              <a:ext uri="{FF2B5EF4-FFF2-40B4-BE49-F238E27FC236}">
                <a16:creationId xmlns:a16="http://schemas.microsoft.com/office/drawing/2014/main" id="{32CC0699-5136-4A9A-ABBD-9F423DC9D9F7}"/>
              </a:ext>
            </a:extLst>
          </p:cNvPr>
          <p:cNvSpPr/>
          <p:nvPr/>
        </p:nvSpPr>
        <p:spPr>
          <a:xfrm>
            <a:off x="5017936" y="935103"/>
            <a:ext cx="2156128" cy="143918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t>Factors that lead to childhood obesity (</a:t>
            </a:r>
            <a:r>
              <a:rPr lang="en-AU" dirty="0" err="1"/>
              <a:t>Aus</a:t>
            </a:r>
            <a:r>
              <a:rPr lang="en-AU" dirty="0"/>
              <a:t>) </a:t>
            </a:r>
          </a:p>
        </p:txBody>
      </p:sp>
      <p:sp>
        <p:nvSpPr>
          <p:cNvPr id="5" name="Oval 4">
            <a:extLst>
              <a:ext uri="{FF2B5EF4-FFF2-40B4-BE49-F238E27FC236}">
                <a16:creationId xmlns:a16="http://schemas.microsoft.com/office/drawing/2014/main" id="{146007C0-FB55-4D44-9F1E-4D2C734E33A7}"/>
              </a:ext>
            </a:extLst>
          </p:cNvPr>
          <p:cNvSpPr/>
          <p:nvPr/>
        </p:nvSpPr>
        <p:spPr>
          <a:xfrm>
            <a:off x="2458286" y="2231828"/>
            <a:ext cx="1706880" cy="1439186"/>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AU" dirty="0"/>
              <a:t>Sub-topic or a main idea </a:t>
            </a:r>
          </a:p>
        </p:txBody>
      </p:sp>
      <p:sp>
        <p:nvSpPr>
          <p:cNvPr id="6" name="Oval 5">
            <a:extLst>
              <a:ext uri="{FF2B5EF4-FFF2-40B4-BE49-F238E27FC236}">
                <a16:creationId xmlns:a16="http://schemas.microsoft.com/office/drawing/2014/main" id="{31A3383E-0555-4C3A-A7BF-2215EE6DAD23}"/>
              </a:ext>
            </a:extLst>
          </p:cNvPr>
          <p:cNvSpPr/>
          <p:nvPr/>
        </p:nvSpPr>
        <p:spPr>
          <a:xfrm>
            <a:off x="5159737" y="3154179"/>
            <a:ext cx="1706880" cy="1439186"/>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AU" dirty="0"/>
              <a:t>Sub-topic or a main idea </a:t>
            </a:r>
          </a:p>
        </p:txBody>
      </p:sp>
      <p:sp>
        <p:nvSpPr>
          <p:cNvPr id="7" name="Oval 6">
            <a:extLst>
              <a:ext uri="{FF2B5EF4-FFF2-40B4-BE49-F238E27FC236}">
                <a16:creationId xmlns:a16="http://schemas.microsoft.com/office/drawing/2014/main" id="{F8ECDDA1-BFC2-42D1-9DD7-6C9E54C18891}"/>
              </a:ext>
            </a:extLst>
          </p:cNvPr>
          <p:cNvSpPr/>
          <p:nvPr/>
        </p:nvSpPr>
        <p:spPr>
          <a:xfrm>
            <a:off x="7885707" y="2783914"/>
            <a:ext cx="1706880" cy="1439186"/>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AU" dirty="0"/>
              <a:t>Sub-topic or a main idea </a:t>
            </a:r>
          </a:p>
        </p:txBody>
      </p:sp>
      <p:cxnSp>
        <p:nvCxnSpPr>
          <p:cNvPr id="8" name="Straight Connector 7">
            <a:extLst>
              <a:ext uri="{FF2B5EF4-FFF2-40B4-BE49-F238E27FC236}">
                <a16:creationId xmlns:a16="http://schemas.microsoft.com/office/drawing/2014/main" id="{F77561A1-E05E-4EB4-A7D7-4DAA5D7C2DDB}"/>
              </a:ext>
            </a:extLst>
          </p:cNvPr>
          <p:cNvCxnSpPr>
            <a:cxnSpLocks/>
            <a:stCxn id="5" idx="7"/>
          </p:cNvCxnSpPr>
          <p:nvPr/>
        </p:nvCxnSpPr>
        <p:spPr>
          <a:xfrm flipV="1">
            <a:off x="3915199" y="1985962"/>
            <a:ext cx="1244538" cy="456630"/>
          </a:xfrm>
          <a:prstGeom prst="line">
            <a:avLst/>
          </a:prstGeom>
        </p:spPr>
        <p:style>
          <a:lnRef idx="1">
            <a:schemeClr val="accent2"/>
          </a:lnRef>
          <a:fillRef idx="0">
            <a:schemeClr val="accent2"/>
          </a:fillRef>
          <a:effectRef idx="0">
            <a:schemeClr val="accent2"/>
          </a:effectRef>
          <a:fontRef idx="minor">
            <a:schemeClr val="tx1"/>
          </a:fontRef>
        </p:style>
      </p:cxnSp>
      <p:cxnSp>
        <p:nvCxnSpPr>
          <p:cNvPr id="9" name="Straight Connector 8">
            <a:extLst>
              <a:ext uri="{FF2B5EF4-FFF2-40B4-BE49-F238E27FC236}">
                <a16:creationId xmlns:a16="http://schemas.microsoft.com/office/drawing/2014/main" id="{E7CD3C32-54AF-4685-AB0D-2924DA527955}"/>
              </a:ext>
            </a:extLst>
          </p:cNvPr>
          <p:cNvCxnSpPr>
            <a:cxnSpLocks/>
            <a:stCxn id="6" idx="0"/>
          </p:cNvCxnSpPr>
          <p:nvPr/>
        </p:nvCxnSpPr>
        <p:spPr>
          <a:xfrm flipV="1">
            <a:off x="6013177" y="2374289"/>
            <a:ext cx="82823" cy="779890"/>
          </a:xfrm>
          <a:prstGeom prst="line">
            <a:avLst/>
          </a:prstGeom>
        </p:spPr>
        <p:style>
          <a:lnRef idx="1">
            <a:schemeClr val="accent2"/>
          </a:lnRef>
          <a:fillRef idx="0">
            <a:schemeClr val="accent2"/>
          </a:fillRef>
          <a:effectRef idx="0">
            <a:schemeClr val="accent2"/>
          </a:effectRef>
          <a:fontRef idx="minor">
            <a:schemeClr val="tx1"/>
          </a:fontRef>
        </p:style>
      </p:cxnSp>
      <p:cxnSp>
        <p:nvCxnSpPr>
          <p:cNvPr id="12" name="Straight Connector 11">
            <a:extLst>
              <a:ext uri="{FF2B5EF4-FFF2-40B4-BE49-F238E27FC236}">
                <a16:creationId xmlns:a16="http://schemas.microsoft.com/office/drawing/2014/main" id="{DE2737CF-3A48-4A09-8DFF-A8DCEE6107AF}"/>
              </a:ext>
            </a:extLst>
          </p:cNvPr>
          <p:cNvCxnSpPr>
            <a:cxnSpLocks/>
          </p:cNvCxnSpPr>
          <p:nvPr/>
        </p:nvCxnSpPr>
        <p:spPr>
          <a:xfrm>
            <a:off x="7032265" y="1985962"/>
            <a:ext cx="1333066" cy="864394"/>
          </a:xfrm>
          <a:prstGeom prst="line">
            <a:avLst/>
          </a:prstGeom>
        </p:spPr>
        <p:style>
          <a:lnRef idx="1">
            <a:schemeClr val="accent2"/>
          </a:lnRef>
          <a:fillRef idx="0">
            <a:schemeClr val="accent2"/>
          </a:fillRef>
          <a:effectRef idx="0">
            <a:schemeClr val="accent2"/>
          </a:effectRef>
          <a:fontRef idx="minor">
            <a:schemeClr val="tx1"/>
          </a:fontRef>
        </p:style>
      </p:cxnSp>
      <p:cxnSp>
        <p:nvCxnSpPr>
          <p:cNvPr id="11" name="Straight Connector 10">
            <a:extLst>
              <a:ext uri="{FF2B5EF4-FFF2-40B4-BE49-F238E27FC236}">
                <a16:creationId xmlns:a16="http://schemas.microsoft.com/office/drawing/2014/main" id="{508F7CCA-60F4-44B7-8A02-F0720C2DF98C}"/>
              </a:ext>
            </a:extLst>
          </p:cNvPr>
          <p:cNvCxnSpPr>
            <a:cxnSpLocks/>
          </p:cNvCxnSpPr>
          <p:nvPr/>
        </p:nvCxnSpPr>
        <p:spPr>
          <a:xfrm>
            <a:off x="1634832" y="2335095"/>
            <a:ext cx="864712" cy="358962"/>
          </a:xfrm>
          <a:prstGeom prst="line">
            <a:avLst/>
          </a:prstGeom>
        </p:spPr>
        <p:style>
          <a:lnRef idx="1">
            <a:schemeClr val="accent2"/>
          </a:lnRef>
          <a:fillRef idx="0">
            <a:schemeClr val="accent2"/>
          </a:fillRef>
          <a:effectRef idx="0">
            <a:schemeClr val="accent2"/>
          </a:effectRef>
          <a:fontRef idx="minor">
            <a:schemeClr val="tx1"/>
          </a:fontRef>
        </p:style>
      </p:cxnSp>
      <p:cxnSp>
        <p:nvCxnSpPr>
          <p:cNvPr id="13" name="Straight Connector 12">
            <a:extLst>
              <a:ext uri="{FF2B5EF4-FFF2-40B4-BE49-F238E27FC236}">
                <a16:creationId xmlns:a16="http://schemas.microsoft.com/office/drawing/2014/main" id="{F4207C2E-0137-4130-9787-5C82152E171C}"/>
              </a:ext>
            </a:extLst>
          </p:cNvPr>
          <p:cNvCxnSpPr>
            <a:cxnSpLocks/>
          </p:cNvCxnSpPr>
          <p:nvPr/>
        </p:nvCxnSpPr>
        <p:spPr>
          <a:xfrm flipV="1">
            <a:off x="1364456" y="3069654"/>
            <a:ext cx="1093830" cy="103266"/>
          </a:xfrm>
          <a:prstGeom prst="line">
            <a:avLst/>
          </a:prstGeom>
        </p:spPr>
        <p:style>
          <a:lnRef idx="1">
            <a:schemeClr val="accent2"/>
          </a:lnRef>
          <a:fillRef idx="0">
            <a:schemeClr val="accent2"/>
          </a:fillRef>
          <a:effectRef idx="0">
            <a:schemeClr val="accent2"/>
          </a:effectRef>
          <a:fontRef idx="minor">
            <a:schemeClr val="tx1"/>
          </a:fontRef>
        </p:style>
      </p:cxnSp>
      <p:cxnSp>
        <p:nvCxnSpPr>
          <p:cNvPr id="14" name="Straight Connector 13">
            <a:extLst>
              <a:ext uri="{FF2B5EF4-FFF2-40B4-BE49-F238E27FC236}">
                <a16:creationId xmlns:a16="http://schemas.microsoft.com/office/drawing/2014/main" id="{0E1B03E2-0914-400F-B681-8C360DDBC0AB}"/>
              </a:ext>
            </a:extLst>
          </p:cNvPr>
          <p:cNvCxnSpPr>
            <a:cxnSpLocks/>
          </p:cNvCxnSpPr>
          <p:nvPr/>
        </p:nvCxnSpPr>
        <p:spPr>
          <a:xfrm flipV="1">
            <a:off x="1776793" y="3344878"/>
            <a:ext cx="829927" cy="804999"/>
          </a:xfrm>
          <a:prstGeom prst="line">
            <a:avLst/>
          </a:prstGeom>
        </p:spPr>
        <p:style>
          <a:lnRef idx="1">
            <a:schemeClr val="accent2"/>
          </a:lnRef>
          <a:fillRef idx="0">
            <a:schemeClr val="accent2"/>
          </a:fillRef>
          <a:effectRef idx="0">
            <a:schemeClr val="accent2"/>
          </a:effectRef>
          <a:fontRef idx="minor">
            <a:schemeClr val="tx1"/>
          </a:fontRef>
        </p:style>
      </p:cxnSp>
      <p:cxnSp>
        <p:nvCxnSpPr>
          <p:cNvPr id="21" name="Straight Connector 20">
            <a:extLst>
              <a:ext uri="{FF2B5EF4-FFF2-40B4-BE49-F238E27FC236}">
                <a16:creationId xmlns:a16="http://schemas.microsoft.com/office/drawing/2014/main" id="{FB1048AB-28F8-492D-9591-48FAB4F22199}"/>
              </a:ext>
            </a:extLst>
          </p:cNvPr>
          <p:cNvCxnSpPr>
            <a:cxnSpLocks/>
          </p:cNvCxnSpPr>
          <p:nvPr/>
        </p:nvCxnSpPr>
        <p:spPr>
          <a:xfrm flipV="1">
            <a:off x="4572000" y="4329358"/>
            <a:ext cx="791222" cy="650821"/>
          </a:xfrm>
          <a:prstGeom prst="line">
            <a:avLst/>
          </a:prstGeom>
        </p:spPr>
        <p:style>
          <a:lnRef idx="1">
            <a:schemeClr val="accent2"/>
          </a:lnRef>
          <a:fillRef idx="0">
            <a:schemeClr val="accent2"/>
          </a:fillRef>
          <a:effectRef idx="0">
            <a:schemeClr val="accent2"/>
          </a:effectRef>
          <a:fontRef idx="minor">
            <a:schemeClr val="tx1"/>
          </a:fontRef>
        </p:style>
      </p:cxnSp>
      <p:cxnSp>
        <p:nvCxnSpPr>
          <p:cNvPr id="22" name="Straight Connector 21">
            <a:extLst>
              <a:ext uri="{FF2B5EF4-FFF2-40B4-BE49-F238E27FC236}">
                <a16:creationId xmlns:a16="http://schemas.microsoft.com/office/drawing/2014/main" id="{6D80D40A-1F7C-4263-AF47-66C68600EF13}"/>
              </a:ext>
            </a:extLst>
          </p:cNvPr>
          <p:cNvCxnSpPr>
            <a:cxnSpLocks/>
          </p:cNvCxnSpPr>
          <p:nvPr/>
        </p:nvCxnSpPr>
        <p:spPr>
          <a:xfrm flipV="1">
            <a:off x="5579269" y="4525062"/>
            <a:ext cx="177702" cy="848193"/>
          </a:xfrm>
          <a:prstGeom prst="line">
            <a:avLst/>
          </a:prstGeom>
        </p:spPr>
        <p:style>
          <a:lnRef idx="1">
            <a:schemeClr val="accent2"/>
          </a:lnRef>
          <a:fillRef idx="0">
            <a:schemeClr val="accent2"/>
          </a:fillRef>
          <a:effectRef idx="0">
            <a:schemeClr val="accent2"/>
          </a:effectRef>
          <a:fontRef idx="minor">
            <a:schemeClr val="tx1"/>
          </a:fontRef>
        </p:style>
      </p:cxnSp>
      <p:cxnSp>
        <p:nvCxnSpPr>
          <p:cNvPr id="23" name="Straight Connector 22">
            <a:extLst>
              <a:ext uri="{FF2B5EF4-FFF2-40B4-BE49-F238E27FC236}">
                <a16:creationId xmlns:a16="http://schemas.microsoft.com/office/drawing/2014/main" id="{D11A0BA4-741E-487F-B224-FF36C6705C4D}"/>
              </a:ext>
            </a:extLst>
          </p:cNvPr>
          <p:cNvCxnSpPr>
            <a:cxnSpLocks/>
          </p:cNvCxnSpPr>
          <p:nvPr/>
        </p:nvCxnSpPr>
        <p:spPr>
          <a:xfrm flipH="1" flipV="1">
            <a:off x="6254256" y="4540228"/>
            <a:ext cx="375144" cy="764724"/>
          </a:xfrm>
          <a:prstGeom prst="line">
            <a:avLst/>
          </a:prstGeom>
        </p:spPr>
        <p:style>
          <a:lnRef idx="1">
            <a:schemeClr val="accent2"/>
          </a:lnRef>
          <a:fillRef idx="0">
            <a:schemeClr val="accent2"/>
          </a:fillRef>
          <a:effectRef idx="0">
            <a:schemeClr val="accent2"/>
          </a:effectRef>
          <a:fontRef idx="minor">
            <a:schemeClr val="tx1"/>
          </a:fontRef>
        </p:style>
      </p:cxnSp>
      <p:cxnSp>
        <p:nvCxnSpPr>
          <p:cNvPr id="38" name="Straight Connector 37">
            <a:extLst>
              <a:ext uri="{FF2B5EF4-FFF2-40B4-BE49-F238E27FC236}">
                <a16:creationId xmlns:a16="http://schemas.microsoft.com/office/drawing/2014/main" id="{7B0DE913-FEE0-464F-B2EF-084F2FF4AEE6}"/>
              </a:ext>
            </a:extLst>
          </p:cNvPr>
          <p:cNvCxnSpPr>
            <a:cxnSpLocks/>
            <a:stCxn id="7" idx="6"/>
          </p:cNvCxnSpPr>
          <p:nvPr/>
        </p:nvCxnSpPr>
        <p:spPr>
          <a:xfrm flipV="1">
            <a:off x="9592587" y="3470459"/>
            <a:ext cx="962135" cy="33048"/>
          </a:xfrm>
          <a:prstGeom prst="line">
            <a:avLst/>
          </a:prstGeom>
        </p:spPr>
        <p:style>
          <a:lnRef idx="1">
            <a:schemeClr val="accent2"/>
          </a:lnRef>
          <a:fillRef idx="0">
            <a:schemeClr val="accent2"/>
          </a:fillRef>
          <a:effectRef idx="0">
            <a:schemeClr val="accent2"/>
          </a:effectRef>
          <a:fontRef idx="minor">
            <a:schemeClr val="tx1"/>
          </a:fontRef>
        </p:style>
      </p:cxnSp>
      <p:cxnSp>
        <p:nvCxnSpPr>
          <p:cNvPr id="39" name="Straight Connector 38">
            <a:extLst>
              <a:ext uri="{FF2B5EF4-FFF2-40B4-BE49-F238E27FC236}">
                <a16:creationId xmlns:a16="http://schemas.microsoft.com/office/drawing/2014/main" id="{D9598E06-2CB3-496C-A2A3-92EB8C8CD43E}"/>
              </a:ext>
            </a:extLst>
          </p:cNvPr>
          <p:cNvCxnSpPr>
            <a:cxnSpLocks/>
          </p:cNvCxnSpPr>
          <p:nvPr/>
        </p:nvCxnSpPr>
        <p:spPr>
          <a:xfrm>
            <a:off x="9427985" y="3876099"/>
            <a:ext cx="751311" cy="547555"/>
          </a:xfrm>
          <a:prstGeom prst="line">
            <a:avLst/>
          </a:prstGeom>
        </p:spPr>
        <p:style>
          <a:lnRef idx="1">
            <a:schemeClr val="accent2"/>
          </a:lnRef>
          <a:fillRef idx="0">
            <a:schemeClr val="accent2"/>
          </a:fillRef>
          <a:effectRef idx="0">
            <a:schemeClr val="accent2"/>
          </a:effectRef>
          <a:fontRef idx="minor">
            <a:schemeClr val="tx1"/>
          </a:fontRef>
        </p:style>
      </p:cxnSp>
      <p:cxnSp>
        <p:nvCxnSpPr>
          <p:cNvPr id="40" name="Straight Connector 39">
            <a:extLst>
              <a:ext uri="{FF2B5EF4-FFF2-40B4-BE49-F238E27FC236}">
                <a16:creationId xmlns:a16="http://schemas.microsoft.com/office/drawing/2014/main" id="{5ED655C8-EF0F-4C3F-B5A6-D7ACA0171C76}"/>
              </a:ext>
            </a:extLst>
          </p:cNvPr>
          <p:cNvCxnSpPr>
            <a:cxnSpLocks/>
          </p:cNvCxnSpPr>
          <p:nvPr/>
        </p:nvCxnSpPr>
        <p:spPr>
          <a:xfrm flipH="1" flipV="1">
            <a:off x="9131883" y="4149877"/>
            <a:ext cx="233573" cy="830302"/>
          </a:xfrm>
          <a:prstGeom prst="line">
            <a:avLst/>
          </a:prstGeom>
        </p:spPr>
        <p:style>
          <a:lnRef idx="1">
            <a:schemeClr val="accent2"/>
          </a:lnRef>
          <a:fillRef idx="0">
            <a:schemeClr val="accent2"/>
          </a:fillRef>
          <a:effectRef idx="0">
            <a:schemeClr val="accent2"/>
          </a:effectRef>
          <a:fontRef idx="minor">
            <a:schemeClr val="tx1"/>
          </a:fontRef>
        </p:style>
      </p:cxnSp>
      <p:sp>
        <p:nvSpPr>
          <p:cNvPr id="19" name="Oval 18">
            <a:extLst>
              <a:ext uri="{FF2B5EF4-FFF2-40B4-BE49-F238E27FC236}">
                <a16:creationId xmlns:a16="http://schemas.microsoft.com/office/drawing/2014/main" id="{346689EB-1E22-4DFD-9B83-E9C3732A1659}"/>
              </a:ext>
            </a:extLst>
          </p:cNvPr>
          <p:cNvSpPr/>
          <p:nvPr/>
        </p:nvSpPr>
        <p:spPr>
          <a:xfrm>
            <a:off x="8767721" y="569286"/>
            <a:ext cx="1955047" cy="1662541"/>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AU" dirty="0"/>
              <a:t>Introduction AND/OR Conclusion</a:t>
            </a:r>
          </a:p>
        </p:txBody>
      </p:sp>
      <p:cxnSp>
        <p:nvCxnSpPr>
          <p:cNvPr id="20" name="Straight Connector 19">
            <a:extLst>
              <a:ext uri="{FF2B5EF4-FFF2-40B4-BE49-F238E27FC236}">
                <a16:creationId xmlns:a16="http://schemas.microsoft.com/office/drawing/2014/main" id="{FA94BAC9-589E-4E2C-9452-911BB1090ED1}"/>
              </a:ext>
            </a:extLst>
          </p:cNvPr>
          <p:cNvCxnSpPr>
            <a:cxnSpLocks/>
          </p:cNvCxnSpPr>
          <p:nvPr/>
        </p:nvCxnSpPr>
        <p:spPr>
          <a:xfrm flipV="1">
            <a:off x="6904153" y="1157288"/>
            <a:ext cx="1863568" cy="60798"/>
          </a:xfrm>
          <a:prstGeom prst="line">
            <a:avLst/>
          </a:prstGeom>
        </p:spPr>
        <p:style>
          <a:lnRef idx="1">
            <a:schemeClr val="accent2"/>
          </a:lnRef>
          <a:fillRef idx="0">
            <a:schemeClr val="accent2"/>
          </a:fillRef>
          <a:effectRef idx="0">
            <a:schemeClr val="accent2"/>
          </a:effectRef>
          <a:fontRef idx="minor">
            <a:schemeClr val="tx1"/>
          </a:fontRef>
        </p:style>
      </p:cxnSp>
      <p:cxnSp>
        <p:nvCxnSpPr>
          <p:cNvPr id="25" name="Straight Connector 24">
            <a:extLst>
              <a:ext uri="{FF2B5EF4-FFF2-40B4-BE49-F238E27FC236}">
                <a16:creationId xmlns:a16="http://schemas.microsoft.com/office/drawing/2014/main" id="{963EFC46-35D9-4070-ACC7-7CD6FEDE0B66}"/>
              </a:ext>
            </a:extLst>
          </p:cNvPr>
          <p:cNvCxnSpPr>
            <a:cxnSpLocks/>
          </p:cNvCxnSpPr>
          <p:nvPr/>
        </p:nvCxnSpPr>
        <p:spPr>
          <a:xfrm flipV="1">
            <a:off x="10621877" y="833524"/>
            <a:ext cx="942269" cy="272258"/>
          </a:xfrm>
          <a:prstGeom prst="line">
            <a:avLst/>
          </a:prstGeom>
        </p:spPr>
        <p:style>
          <a:lnRef idx="1">
            <a:schemeClr val="accent2"/>
          </a:lnRef>
          <a:fillRef idx="0">
            <a:schemeClr val="accent2"/>
          </a:fillRef>
          <a:effectRef idx="0">
            <a:schemeClr val="accent2"/>
          </a:effectRef>
          <a:fontRef idx="minor">
            <a:schemeClr val="tx1"/>
          </a:fontRef>
        </p:style>
      </p:cxnSp>
      <p:cxnSp>
        <p:nvCxnSpPr>
          <p:cNvPr id="27" name="Straight Connector 26">
            <a:extLst>
              <a:ext uri="{FF2B5EF4-FFF2-40B4-BE49-F238E27FC236}">
                <a16:creationId xmlns:a16="http://schemas.microsoft.com/office/drawing/2014/main" id="{7BBB4025-E856-4B15-9657-FE5A2EEC8082}"/>
              </a:ext>
            </a:extLst>
          </p:cNvPr>
          <p:cNvCxnSpPr>
            <a:cxnSpLocks/>
          </p:cNvCxnSpPr>
          <p:nvPr/>
        </p:nvCxnSpPr>
        <p:spPr>
          <a:xfrm>
            <a:off x="10722768" y="1448516"/>
            <a:ext cx="978695" cy="109822"/>
          </a:xfrm>
          <a:prstGeom prst="line">
            <a:avLst/>
          </a:prstGeom>
        </p:spPr>
        <p:style>
          <a:lnRef idx="1">
            <a:schemeClr val="accent2"/>
          </a:lnRef>
          <a:fillRef idx="0">
            <a:schemeClr val="accent2"/>
          </a:fillRef>
          <a:effectRef idx="0">
            <a:schemeClr val="accent2"/>
          </a:effectRef>
          <a:fontRef idx="minor">
            <a:schemeClr val="tx1"/>
          </a:fontRef>
        </p:style>
      </p:cxnSp>
      <p:cxnSp>
        <p:nvCxnSpPr>
          <p:cNvPr id="29" name="Straight Connector 28">
            <a:extLst>
              <a:ext uri="{FF2B5EF4-FFF2-40B4-BE49-F238E27FC236}">
                <a16:creationId xmlns:a16="http://schemas.microsoft.com/office/drawing/2014/main" id="{1A2B5F3F-5528-45E7-85A7-CB13A2924E48}"/>
              </a:ext>
            </a:extLst>
          </p:cNvPr>
          <p:cNvCxnSpPr>
            <a:cxnSpLocks/>
          </p:cNvCxnSpPr>
          <p:nvPr/>
        </p:nvCxnSpPr>
        <p:spPr>
          <a:xfrm>
            <a:off x="10554722" y="1799991"/>
            <a:ext cx="822261" cy="520082"/>
          </a:xfrm>
          <a:prstGeom prst="line">
            <a:avLst/>
          </a:prstGeom>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9098532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5C11A-C80E-3E4B-B07F-C2A11A5D935B}"/>
              </a:ext>
            </a:extLst>
          </p:cNvPr>
          <p:cNvSpPr>
            <a:spLocks noGrp="1"/>
          </p:cNvSpPr>
          <p:nvPr>
            <p:ph type="title"/>
          </p:nvPr>
        </p:nvSpPr>
        <p:spPr>
          <a:xfrm>
            <a:off x="0" y="2166109"/>
            <a:ext cx="5438274" cy="649493"/>
          </a:xfrm>
        </p:spPr>
        <p:txBody>
          <a:bodyPr/>
          <a:lstStyle/>
          <a:p>
            <a:pPr marL="342900" indent="-342900" algn="ctr"/>
            <a:r>
              <a:rPr lang="en-AU" sz="4400" b="1">
                <a:solidFill>
                  <a:schemeClr val="accent1">
                    <a:lumMod val="50000"/>
                  </a:schemeClr>
                </a:solidFill>
                <a:latin typeface="Calibri" panose="020F0502020204030204" pitchFamily="34" charset="0"/>
                <a:cs typeface="Calibri" panose="020F0502020204030204" pitchFamily="34" charset="0"/>
              </a:rPr>
              <a:t>Planning Sheet</a:t>
            </a:r>
            <a:endParaRPr lang="en-US">
              <a:solidFill>
                <a:schemeClr val="tx1"/>
              </a:solidFill>
              <a:latin typeface="Calibri" panose="020F0502020204030204" pitchFamily="34" charset="0"/>
              <a:cs typeface="Calibri" panose="020F0502020204030204" pitchFamily="34" charset="0"/>
            </a:endParaRPr>
          </a:p>
        </p:txBody>
      </p:sp>
      <p:sp>
        <p:nvSpPr>
          <p:cNvPr id="4" name="Footer Placeholder 3">
            <a:extLst>
              <a:ext uri="{FF2B5EF4-FFF2-40B4-BE49-F238E27FC236}">
                <a16:creationId xmlns:a16="http://schemas.microsoft.com/office/drawing/2014/main" id="{BDCF3EAA-8E22-AC40-BA0C-3611C237D62A}"/>
              </a:ext>
            </a:extLst>
          </p:cNvPr>
          <p:cNvSpPr>
            <a:spLocks noGrp="1"/>
          </p:cNvSpPr>
          <p:nvPr>
            <p:ph type="ftr" sz="quarter" idx="11"/>
          </p:nvPr>
        </p:nvSpPr>
        <p:spPr/>
        <p:txBody>
          <a:bodyPr/>
          <a:lstStyle/>
          <a:p>
            <a:r>
              <a:rPr lang="en-US">
                <a:latin typeface="Calibri" panose="020F0502020204030204" pitchFamily="34" charset="0"/>
                <a:cs typeface="Calibri" panose="020F0502020204030204" pitchFamily="34" charset="0"/>
              </a:rPr>
              <a:t>UTS HELPS</a:t>
            </a:r>
          </a:p>
        </p:txBody>
      </p:sp>
      <p:pic>
        <p:nvPicPr>
          <p:cNvPr id="10"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26111" y="497305"/>
            <a:ext cx="6210293" cy="5466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315452" y="3079722"/>
            <a:ext cx="3288631" cy="369332"/>
          </a:xfrm>
          <a:prstGeom prst="rect">
            <a:avLst/>
          </a:prstGeom>
          <a:noFill/>
        </p:spPr>
        <p:txBody>
          <a:bodyPr wrap="square" rtlCol="0">
            <a:spAutoFit/>
          </a:bodyPr>
          <a:lstStyle/>
          <a:p>
            <a:r>
              <a:rPr lang="en-AU">
                <a:latin typeface="Calibri" panose="020F0502020204030204" pitchFamily="34" charset="0"/>
                <a:cs typeface="Calibri" panose="020F0502020204030204" pitchFamily="34" charset="0"/>
              </a:rPr>
              <a:t>Freely available at HELPS!</a:t>
            </a:r>
          </a:p>
        </p:txBody>
      </p:sp>
    </p:spTree>
    <p:extLst>
      <p:ext uri="{BB962C8B-B14F-4D97-AF65-F5344CB8AC3E}">
        <p14:creationId xmlns:p14="http://schemas.microsoft.com/office/powerpoint/2010/main" val="25797392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2450" y="357330"/>
            <a:ext cx="10326658" cy="1000685"/>
          </a:xfrm>
        </p:spPr>
        <p:txBody>
          <a:bodyPr/>
          <a:lstStyle/>
          <a:p>
            <a:pPr algn="ctr"/>
            <a:r>
              <a:rPr lang="en-AU" b="1" dirty="0">
                <a:solidFill>
                  <a:schemeClr val="accent1">
                    <a:lumMod val="75000"/>
                  </a:schemeClr>
                </a:solidFill>
                <a:latin typeface="Calibri" panose="020F0502020204030204" pitchFamily="34" charset="0"/>
                <a:cs typeface="Calibri" panose="020F0502020204030204" pitchFamily="34" charset="0"/>
              </a:rPr>
              <a:t>Stage 1: Prepare to write</a:t>
            </a:r>
          </a:p>
        </p:txBody>
      </p:sp>
      <p:sp>
        <p:nvSpPr>
          <p:cNvPr id="3" name="Text Placeholder 2"/>
          <p:cNvSpPr>
            <a:spLocks noGrp="1"/>
          </p:cNvSpPr>
          <p:nvPr>
            <p:ph type="body" idx="12"/>
          </p:nvPr>
        </p:nvSpPr>
        <p:spPr>
          <a:xfrm>
            <a:off x="1106899" y="1017679"/>
            <a:ext cx="10232651" cy="2550696"/>
          </a:xfrm>
        </p:spPr>
        <p:txBody>
          <a:bodyPr/>
          <a:lstStyle/>
          <a:p>
            <a:pPr>
              <a:lnSpc>
                <a:spcPct val="150000"/>
              </a:lnSpc>
            </a:pPr>
            <a:r>
              <a:rPr lang="en-AU" sz="2400" dirty="0">
                <a:latin typeface="Calibri" panose="020F0502020204030204" pitchFamily="34" charset="0"/>
                <a:cs typeface="Calibri" panose="020F0502020204030204" pitchFamily="34" charset="0"/>
              </a:rPr>
              <a:t>Analyse the task for key words</a:t>
            </a:r>
          </a:p>
          <a:p>
            <a:pPr>
              <a:lnSpc>
                <a:spcPct val="150000"/>
              </a:lnSpc>
            </a:pPr>
            <a:r>
              <a:rPr lang="en-AU" sz="2400" dirty="0">
                <a:latin typeface="Calibri" panose="020F0502020204030204" pitchFamily="34" charset="0"/>
                <a:cs typeface="Calibri" panose="020F0502020204030204" pitchFamily="34" charset="0"/>
              </a:rPr>
              <a:t>Break down the assignment question</a:t>
            </a:r>
          </a:p>
          <a:p>
            <a:pPr>
              <a:lnSpc>
                <a:spcPct val="150000"/>
              </a:lnSpc>
            </a:pPr>
            <a:r>
              <a:rPr lang="en-AU" sz="2400" dirty="0">
                <a:latin typeface="Calibri" panose="020F0502020204030204" pitchFamily="34" charset="0"/>
                <a:cs typeface="Calibri" panose="020F0502020204030204" pitchFamily="34" charset="0"/>
              </a:rPr>
              <a:t>Use the assessment criteria as a checklist </a:t>
            </a:r>
          </a:p>
          <a:p>
            <a:pPr>
              <a:lnSpc>
                <a:spcPct val="150000"/>
              </a:lnSpc>
            </a:pPr>
            <a:r>
              <a:rPr lang="en-AU" sz="2400" dirty="0">
                <a:latin typeface="Calibri" panose="020F0502020204030204" pitchFamily="34" charset="0"/>
                <a:cs typeface="Calibri" panose="020F0502020204030204" pitchFamily="34" charset="0"/>
              </a:rPr>
              <a:t>Seek clarification if necessary </a:t>
            </a:r>
          </a:p>
          <a:p>
            <a:pPr marL="800100" lvl="1" indent="-342900">
              <a:lnSpc>
                <a:spcPct val="150000"/>
              </a:lnSpc>
              <a:buFontTx/>
              <a:buChar char="-"/>
            </a:pPr>
            <a:r>
              <a:rPr lang="en-AU" sz="2300" dirty="0">
                <a:latin typeface="Calibri" panose="020F0502020204030204" pitchFamily="34" charset="0"/>
                <a:cs typeface="Calibri" panose="020F0502020204030204" pitchFamily="34" charset="0"/>
              </a:rPr>
              <a:t>Tutor</a:t>
            </a:r>
          </a:p>
          <a:p>
            <a:pPr marL="800100" lvl="1" indent="-342900">
              <a:lnSpc>
                <a:spcPct val="150000"/>
              </a:lnSpc>
              <a:buFontTx/>
              <a:buChar char="-"/>
            </a:pPr>
            <a:r>
              <a:rPr lang="en-AU" sz="2300" dirty="0">
                <a:latin typeface="Calibri" panose="020F0502020204030204" pitchFamily="34" charset="0"/>
                <a:cs typeface="Calibri" panose="020F0502020204030204" pitchFamily="34" charset="0"/>
              </a:rPr>
              <a:t>Lecturer</a:t>
            </a:r>
          </a:p>
          <a:p>
            <a:pPr marL="800100" lvl="1" indent="-342900">
              <a:lnSpc>
                <a:spcPct val="150000"/>
              </a:lnSpc>
              <a:buFontTx/>
              <a:buChar char="-"/>
            </a:pPr>
            <a:r>
              <a:rPr lang="en-AU" sz="2300" dirty="0">
                <a:latin typeface="Calibri" panose="020F0502020204030204" pitchFamily="34" charset="0"/>
                <a:cs typeface="Calibri" panose="020F0502020204030204" pitchFamily="34" charset="0"/>
              </a:rPr>
              <a:t>HELPS</a:t>
            </a:r>
          </a:p>
          <a:p>
            <a:pPr>
              <a:lnSpc>
                <a:spcPct val="150000"/>
              </a:lnSpc>
            </a:pPr>
            <a:r>
              <a:rPr lang="en-AU" sz="2400" dirty="0">
                <a:latin typeface="Calibri" panose="020F0502020204030204" pitchFamily="34" charset="0"/>
                <a:cs typeface="Calibri" panose="020F0502020204030204" pitchFamily="34" charset="0"/>
              </a:rPr>
              <a:t>Make an informed choice on the material you need to research </a:t>
            </a:r>
          </a:p>
        </p:txBody>
      </p:sp>
    </p:spTree>
    <p:extLst>
      <p:ext uri="{BB962C8B-B14F-4D97-AF65-F5344CB8AC3E}">
        <p14:creationId xmlns:p14="http://schemas.microsoft.com/office/powerpoint/2010/main" val="3747039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wipe(down)">
                                      <p:cBhvr>
                                        <p:cTn id="25" dur="500"/>
                                        <p:tgtEl>
                                          <p:spTgt spid="3">
                                            <p:txEl>
                                              <p:pRg st="4" end="4"/>
                                            </p:txEl>
                                          </p:spTgt>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wipe(down)">
                                      <p:cBhvr>
                                        <p:cTn id="28" dur="500"/>
                                        <p:tgtEl>
                                          <p:spTgt spid="3">
                                            <p:txEl>
                                              <p:pRg st="5" end="5"/>
                                            </p:txEl>
                                          </p:spTgt>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wipe(down)">
                                      <p:cBhvr>
                                        <p:cTn id="31" dur="500"/>
                                        <p:tgtEl>
                                          <p:spTgt spid="3">
                                            <p:txEl>
                                              <p:pRg st="6" end="6"/>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animEffect transition="in" filter="wipe(down)">
                                      <p:cBhvr>
                                        <p:cTn id="36"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5229" y="2437642"/>
            <a:ext cx="10326658" cy="1000685"/>
          </a:xfrm>
        </p:spPr>
        <p:txBody>
          <a:bodyPr/>
          <a:lstStyle/>
          <a:p>
            <a:pPr algn="ctr"/>
            <a:r>
              <a:rPr lang="en-AU" b="1">
                <a:solidFill>
                  <a:schemeClr val="accent1">
                    <a:lumMod val="75000"/>
                  </a:schemeClr>
                </a:solidFill>
              </a:rPr>
              <a:t>Stage 2: Research</a:t>
            </a:r>
          </a:p>
        </p:txBody>
      </p:sp>
    </p:spTree>
    <p:extLst>
      <p:ext uri="{BB962C8B-B14F-4D97-AF65-F5344CB8AC3E}">
        <p14:creationId xmlns:p14="http://schemas.microsoft.com/office/powerpoint/2010/main" val="34412654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725229" y="2533137"/>
            <a:ext cx="10326658" cy="1000685"/>
          </a:xfrm>
        </p:spPr>
        <p:txBody>
          <a:bodyPr/>
          <a:lstStyle/>
          <a:p>
            <a:pPr algn="ctr"/>
            <a:r>
              <a:rPr lang="en-AU" b="1">
                <a:solidFill>
                  <a:schemeClr val="accent1">
                    <a:lumMod val="75000"/>
                  </a:schemeClr>
                </a:solidFill>
              </a:rPr>
              <a:t>Do the Research</a:t>
            </a:r>
          </a:p>
        </p:txBody>
      </p:sp>
    </p:spTree>
    <p:extLst>
      <p:ext uri="{BB962C8B-B14F-4D97-AF65-F5344CB8AC3E}">
        <p14:creationId xmlns:p14="http://schemas.microsoft.com/office/powerpoint/2010/main" val="7701923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725229" y="945726"/>
            <a:ext cx="10326658" cy="1000685"/>
          </a:xfrm>
        </p:spPr>
        <p:txBody>
          <a:bodyPr/>
          <a:lstStyle/>
          <a:p>
            <a:pPr algn="ctr"/>
            <a:r>
              <a:rPr lang="en-AU" b="1">
                <a:solidFill>
                  <a:schemeClr val="accent1">
                    <a:lumMod val="75000"/>
                  </a:schemeClr>
                </a:solidFill>
                <a:latin typeface="Calibri" panose="020F0502020204030204" pitchFamily="34" charset="0"/>
                <a:cs typeface="Calibri" panose="020F0502020204030204" pitchFamily="34" charset="0"/>
              </a:rPr>
              <a:t>How to Research:</a:t>
            </a:r>
          </a:p>
        </p:txBody>
      </p:sp>
      <p:sp>
        <p:nvSpPr>
          <p:cNvPr id="3" name="Text Placeholder 2"/>
          <p:cNvSpPr>
            <a:spLocks noGrp="1"/>
          </p:cNvSpPr>
          <p:nvPr>
            <p:ph type="body" idx="12"/>
          </p:nvPr>
        </p:nvSpPr>
        <p:spPr>
          <a:xfrm>
            <a:off x="725229" y="2012304"/>
            <a:ext cx="7025352" cy="3206697"/>
          </a:xfrm>
        </p:spPr>
        <p:txBody>
          <a:bodyPr/>
          <a:lstStyle/>
          <a:p>
            <a:pPr marL="457200" indent="-457200">
              <a:lnSpc>
                <a:spcPct val="150000"/>
              </a:lnSpc>
              <a:buFont typeface="+mj-lt"/>
              <a:buAutoNum type="arabicPeriod"/>
            </a:pPr>
            <a:r>
              <a:rPr lang="en-AU" sz="2400">
                <a:latin typeface="Calibri" panose="020F0502020204030204" pitchFamily="34" charset="0"/>
                <a:cs typeface="Calibri" panose="020F0502020204030204" pitchFamily="34" charset="0"/>
              </a:rPr>
              <a:t>Develop search keywords</a:t>
            </a:r>
          </a:p>
          <a:p>
            <a:pPr marL="457200" indent="-457200">
              <a:lnSpc>
                <a:spcPct val="150000"/>
              </a:lnSpc>
              <a:buFont typeface="+mj-lt"/>
              <a:buAutoNum type="arabicPeriod"/>
            </a:pPr>
            <a:r>
              <a:rPr lang="en-AU" sz="2400">
                <a:latin typeface="Calibri" panose="020F0502020204030204" pitchFamily="34" charset="0"/>
                <a:cs typeface="Calibri" panose="020F0502020204030204" pitchFamily="34" charset="0"/>
              </a:rPr>
              <a:t>What types of information do you need?</a:t>
            </a:r>
          </a:p>
          <a:p>
            <a:pPr marL="457200" indent="-457200">
              <a:lnSpc>
                <a:spcPct val="150000"/>
              </a:lnSpc>
              <a:buFont typeface="+mj-lt"/>
              <a:buAutoNum type="arabicPeriod"/>
            </a:pPr>
            <a:r>
              <a:rPr lang="en-AU" sz="2400">
                <a:latin typeface="Calibri" panose="020F0502020204030204" pitchFamily="34" charset="0"/>
                <a:cs typeface="Calibri" panose="020F0502020204030204" pitchFamily="34" charset="0"/>
              </a:rPr>
              <a:t>Start exploring </a:t>
            </a:r>
          </a:p>
          <a:p>
            <a:pPr marL="457200" indent="-457200">
              <a:lnSpc>
                <a:spcPct val="150000"/>
              </a:lnSpc>
              <a:buFont typeface="+mj-lt"/>
              <a:buAutoNum type="arabicPeriod"/>
            </a:pPr>
            <a:r>
              <a:rPr lang="en-AU" sz="2400">
                <a:latin typeface="Calibri" panose="020F0502020204030204" pitchFamily="34" charset="0"/>
                <a:cs typeface="Calibri" panose="020F0502020204030204" pitchFamily="34" charset="0"/>
              </a:rPr>
              <a:t>Repeat as necessary</a:t>
            </a:r>
          </a:p>
        </p:txBody>
      </p:sp>
      <p:pic>
        <p:nvPicPr>
          <p:cNvPr id="4" name="Google Shape;85;p15" descr="A close up of a map&#10;&#10;Description generated with high confidence">
            <a:extLst>
              <a:ext uri="{FF2B5EF4-FFF2-40B4-BE49-F238E27FC236}">
                <a16:creationId xmlns:a16="http://schemas.microsoft.com/office/drawing/2014/main" id="{5170EF22-8DE8-4BB1-A55F-E42190BBF6B4}"/>
              </a:ext>
            </a:extLst>
          </p:cNvPr>
          <p:cNvPicPr preferRelativeResize="0"/>
          <p:nvPr/>
        </p:nvPicPr>
        <p:blipFill rotWithShape="1">
          <a:blip r:embed="rId3">
            <a:alphaModFix/>
          </a:blip>
          <a:srcRect l="26784" r="32237" b="-208"/>
          <a:stretch/>
        </p:blipFill>
        <p:spPr>
          <a:xfrm>
            <a:off x="7154779" y="1715980"/>
            <a:ext cx="4236223" cy="3799344"/>
          </a:xfrm>
          <a:prstGeom prst="rect">
            <a:avLst/>
          </a:prstGeom>
          <a:noFill/>
          <a:ln>
            <a:noFill/>
          </a:ln>
        </p:spPr>
      </p:pic>
      <p:sp>
        <p:nvSpPr>
          <p:cNvPr id="5" name="Rectangle 4">
            <a:extLst>
              <a:ext uri="{FF2B5EF4-FFF2-40B4-BE49-F238E27FC236}">
                <a16:creationId xmlns:a16="http://schemas.microsoft.com/office/drawing/2014/main" id="{7198E3B9-4C29-4B17-9C9B-FB7D35E3DB2A}"/>
              </a:ext>
            </a:extLst>
          </p:cNvPr>
          <p:cNvSpPr/>
          <p:nvPr/>
        </p:nvSpPr>
        <p:spPr>
          <a:xfrm>
            <a:off x="7010400" y="2165684"/>
            <a:ext cx="1455917" cy="3349639"/>
          </a:xfrm>
          <a:prstGeom prst="rect">
            <a:avLst/>
          </a:prstGeom>
          <a:noFill/>
          <a:ln w="57150">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lumMod val="40000"/>
                  <a:lumOff val="60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9342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48DFF8-00FD-4438-BEA7-7B192FB8D9C5}"/>
              </a:ext>
            </a:extLst>
          </p:cNvPr>
          <p:cNvSpPr>
            <a:spLocks noGrp="1"/>
          </p:cNvSpPr>
          <p:nvPr>
            <p:ph type="title"/>
          </p:nvPr>
        </p:nvSpPr>
        <p:spPr/>
        <p:txBody>
          <a:bodyPr/>
          <a:lstStyle/>
          <a:p>
            <a:r>
              <a:rPr lang="en-AU" dirty="0"/>
              <a:t>Use Boolean Operators</a:t>
            </a:r>
          </a:p>
        </p:txBody>
      </p:sp>
      <p:sp>
        <p:nvSpPr>
          <p:cNvPr id="3" name="Text Placeholder 2">
            <a:extLst>
              <a:ext uri="{FF2B5EF4-FFF2-40B4-BE49-F238E27FC236}">
                <a16:creationId xmlns:a16="http://schemas.microsoft.com/office/drawing/2014/main" id="{96F63E37-FA04-4B98-812B-DABFC3E56EC1}"/>
              </a:ext>
            </a:extLst>
          </p:cNvPr>
          <p:cNvSpPr>
            <a:spLocks noGrp="1"/>
          </p:cNvSpPr>
          <p:nvPr>
            <p:ph type="body" idx="12"/>
          </p:nvPr>
        </p:nvSpPr>
        <p:spPr>
          <a:xfrm>
            <a:off x="627854" y="1725433"/>
            <a:ext cx="10957594" cy="4624494"/>
          </a:xfrm>
        </p:spPr>
        <p:txBody>
          <a:bodyPr/>
          <a:lstStyle/>
          <a:p>
            <a:pPr marL="0" indent="0">
              <a:buNone/>
            </a:pPr>
            <a:r>
              <a:rPr lang="en-AU" dirty="0"/>
              <a:t>In the library search bar, use the following Boolean Operators to make your search more accurate:</a:t>
            </a:r>
          </a:p>
          <a:p>
            <a:pPr marL="0" indent="0">
              <a:buNone/>
            </a:pPr>
            <a:endParaRPr lang="en-AU" dirty="0"/>
          </a:p>
          <a:p>
            <a:r>
              <a:rPr lang="en-AU" dirty="0"/>
              <a:t>OR</a:t>
            </a:r>
          </a:p>
          <a:p>
            <a:r>
              <a:rPr lang="en-AU" dirty="0"/>
              <a:t>AND</a:t>
            </a:r>
          </a:p>
          <a:p>
            <a:r>
              <a:rPr lang="en-AU" dirty="0"/>
              <a:t>NOT</a:t>
            </a:r>
          </a:p>
          <a:p>
            <a:r>
              <a:rPr lang="en-AU" dirty="0"/>
              <a:t>( )</a:t>
            </a:r>
          </a:p>
          <a:p>
            <a:r>
              <a:rPr lang="en-AU" dirty="0"/>
              <a:t>“ “ </a:t>
            </a:r>
          </a:p>
          <a:p>
            <a:pPr marL="0" indent="0">
              <a:buNone/>
            </a:pPr>
            <a:endParaRPr lang="en-AU" dirty="0"/>
          </a:p>
        </p:txBody>
      </p:sp>
    </p:spTree>
    <p:extLst>
      <p:ext uri="{BB962C8B-B14F-4D97-AF65-F5344CB8AC3E}">
        <p14:creationId xmlns:p14="http://schemas.microsoft.com/office/powerpoint/2010/main" val="18176368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8F53A-A21E-4766-A1A1-2FCE06E346AE}"/>
              </a:ext>
            </a:extLst>
          </p:cNvPr>
          <p:cNvSpPr>
            <a:spLocks noGrp="1"/>
          </p:cNvSpPr>
          <p:nvPr>
            <p:ph type="title"/>
          </p:nvPr>
        </p:nvSpPr>
        <p:spPr>
          <a:xfrm>
            <a:off x="627854" y="322810"/>
            <a:ext cx="10326658" cy="1000685"/>
          </a:xfrm>
        </p:spPr>
        <p:txBody>
          <a:bodyPr/>
          <a:lstStyle/>
          <a:p>
            <a:r>
              <a:rPr lang="en-AU" dirty="0"/>
              <a:t>How to use Boolean Operators</a:t>
            </a:r>
          </a:p>
        </p:txBody>
      </p:sp>
      <p:sp>
        <p:nvSpPr>
          <p:cNvPr id="3" name="Text Placeholder 2">
            <a:extLst>
              <a:ext uri="{FF2B5EF4-FFF2-40B4-BE49-F238E27FC236}">
                <a16:creationId xmlns:a16="http://schemas.microsoft.com/office/drawing/2014/main" id="{4C50452C-0B0B-4AD8-BB44-63FFCFD3BB11}"/>
              </a:ext>
            </a:extLst>
          </p:cNvPr>
          <p:cNvSpPr>
            <a:spLocks noGrp="1"/>
          </p:cNvSpPr>
          <p:nvPr>
            <p:ph type="body" idx="12"/>
          </p:nvPr>
        </p:nvSpPr>
        <p:spPr>
          <a:xfrm>
            <a:off x="627854" y="969100"/>
            <a:ext cx="10957594" cy="4081404"/>
          </a:xfrm>
        </p:spPr>
        <p:txBody>
          <a:bodyPr/>
          <a:lstStyle/>
          <a:p>
            <a:pPr marL="0" indent="0">
              <a:buNone/>
            </a:pPr>
            <a:r>
              <a:rPr lang="en-AU" sz="2400" dirty="0">
                <a:latin typeface="Calibri" panose="020F0502020204030204" pitchFamily="34" charset="0"/>
                <a:cs typeface="Calibri" panose="020F0502020204030204" pitchFamily="34" charset="0"/>
              </a:rPr>
              <a:t>Discuss the factors that contribute to childhood obesity in Australia. You should use at least 5 academic sources from the last 5 years. </a:t>
            </a:r>
          </a:p>
          <a:p>
            <a:pPr marL="0" indent="0">
              <a:buNone/>
            </a:pPr>
            <a:endParaRPr lang="en-AU" dirty="0"/>
          </a:p>
        </p:txBody>
      </p:sp>
      <p:pic>
        <p:nvPicPr>
          <p:cNvPr id="5" name="Picture 4">
            <a:extLst>
              <a:ext uri="{FF2B5EF4-FFF2-40B4-BE49-F238E27FC236}">
                <a16:creationId xmlns:a16="http://schemas.microsoft.com/office/drawing/2014/main" id="{0BEF5562-8A1D-47EB-85D3-78F8C1ADA91F}"/>
              </a:ext>
            </a:extLst>
          </p:cNvPr>
          <p:cNvPicPr>
            <a:picLocks noChangeAspect="1"/>
          </p:cNvPicPr>
          <p:nvPr/>
        </p:nvPicPr>
        <p:blipFill>
          <a:blip r:embed="rId3"/>
          <a:stretch>
            <a:fillRect/>
          </a:stretch>
        </p:blipFill>
        <p:spPr>
          <a:xfrm>
            <a:off x="734435" y="1798216"/>
            <a:ext cx="10220077" cy="3527684"/>
          </a:xfrm>
          <a:prstGeom prst="rect">
            <a:avLst/>
          </a:prstGeom>
        </p:spPr>
      </p:pic>
      <p:sp>
        <p:nvSpPr>
          <p:cNvPr id="6" name="Arrow: Down 5">
            <a:extLst>
              <a:ext uri="{FF2B5EF4-FFF2-40B4-BE49-F238E27FC236}">
                <a16:creationId xmlns:a16="http://schemas.microsoft.com/office/drawing/2014/main" id="{1124EA36-6F6D-4B7D-84E0-89B5BDF04292}"/>
              </a:ext>
            </a:extLst>
          </p:cNvPr>
          <p:cNvSpPr/>
          <p:nvPr/>
        </p:nvSpPr>
        <p:spPr>
          <a:xfrm rot="13971936">
            <a:off x="1477817" y="3835012"/>
            <a:ext cx="453670" cy="2006956"/>
          </a:xfrm>
          <a:prstGeom prst="down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46992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8F53A-A21E-4766-A1A1-2FCE06E346AE}"/>
              </a:ext>
            </a:extLst>
          </p:cNvPr>
          <p:cNvSpPr>
            <a:spLocks noGrp="1"/>
          </p:cNvSpPr>
          <p:nvPr>
            <p:ph type="title"/>
          </p:nvPr>
        </p:nvSpPr>
        <p:spPr>
          <a:xfrm>
            <a:off x="627854" y="322810"/>
            <a:ext cx="10326658" cy="1000685"/>
          </a:xfrm>
        </p:spPr>
        <p:txBody>
          <a:bodyPr/>
          <a:lstStyle/>
          <a:p>
            <a:r>
              <a:rPr lang="en-AU" dirty="0"/>
              <a:t>How to use Boolean Operators</a:t>
            </a:r>
          </a:p>
        </p:txBody>
      </p:sp>
      <p:sp>
        <p:nvSpPr>
          <p:cNvPr id="3" name="Text Placeholder 2">
            <a:extLst>
              <a:ext uri="{FF2B5EF4-FFF2-40B4-BE49-F238E27FC236}">
                <a16:creationId xmlns:a16="http://schemas.microsoft.com/office/drawing/2014/main" id="{4C50452C-0B0B-4AD8-BB44-63FFCFD3BB11}"/>
              </a:ext>
            </a:extLst>
          </p:cNvPr>
          <p:cNvSpPr>
            <a:spLocks noGrp="1"/>
          </p:cNvSpPr>
          <p:nvPr>
            <p:ph type="body" idx="12"/>
          </p:nvPr>
        </p:nvSpPr>
        <p:spPr>
          <a:xfrm>
            <a:off x="627854" y="969100"/>
            <a:ext cx="10957594" cy="4081404"/>
          </a:xfrm>
        </p:spPr>
        <p:txBody>
          <a:bodyPr/>
          <a:lstStyle/>
          <a:p>
            <a:pPr marL="0" indent="0">
              <a:buNone/>
            </a:pPr>
            <a:r>
              <a:rPr lang="en-AU" sz="2400" dirty="0">
                <a:latin typeface="Calibri" panose="020F0502020204030204" pitchFamily="34" charset="0"/>
                <a:cs typeface="Calibri" panose="020F0502020204030204" pitchFamily="34" charset="0"/>
              </a:rPr>
              <a:t>Discuss the </a:t>
            </a:r>
            <a:r>
              <a:rPr lang="en-AU" sz="2400" dirty="0">
                <a:solidFill>
                  <a:srgbClr val="FF0000"/>
                </a:solidFill>
                <a:latin typeface="Calibri" panose="020F0502020204030204" pitchFamily="34" charset="0"/>
                <a:cs typeface="Calibri" panose="020F0502020204030204" pitchFamily="34" charset="0"/>
              </a:rPr>
              <a:t>factors</a:t>
            </a:r>
            <a:r>
              <a:rPr lang="en-AU" sz="2400" dirty="0">
                <a:latin typeface="Calibri" panose="020F0502020204030204" pitchFamily="34" charset="0"/>
                <a:cs typeface="Calibri" panose="020F0502020204030204" pitchFamily="34" charset="0"/>
              </a:rPr>
              <a:t> that </a:t>
            </a:r>
            <a:r>
              <a:rPr lang="en-AU" sz="2400" dirty="0">
                <a:solidFill>
                  <a:srgbClr val="FF0000"/>
                </a:solidFill>
                <a:latin typeface="Calibri" panose="020F0502020204030204" pitchFamily="34" charset="0"/>
                <a:cs typeface="Calibri" panose="020F0502020204030204" pitchFamily="34" charset="0"/>
              </a:rPr>
              <a:t>contribute</a:t>
            </a:r>
            <a:r>
              <a:rPr lang="en-AU" sz="2400" dirty="0">
                <a:latin typeface="Calibri" panose="020F0502020204030204" pitchFamily="34" charset="0"/>
                <a:cs typeface="Calibri" panose="020F0502020204030204" pitchFamily="34" charset="0"/>
              </a:rPr>
              <a:t> to </a:t>
            </a:r>
            <a:r>
              <a:rPr lang="en-AU" sz="2400" dirty="0">
                <a:solidFill>
                  <a:srgbClr val="FF0000"/>
                </a:solidFill>
                <a:latin typeface="Calibri" panose="020F0502020204030204" pitchFamily="34" charset="0"/>
                <a:cs typeface="Calibri" panose="020F0502020204030204" pitchFamily="34" charset="0"/>
              </a:rPr>
              <a:t>childhood obesity </a:t>
            </a:r>
            <a:r>
              <a:rPr lang="en-AU" sz="2400" dirty="0">
                <a:latin typeface="Calibri" panose="020F0502020204030204" pitchFamily="34" charset="0"/>
                <a:cs typeface="Calibri" panose="020F0502020204030204" pitchFamily="34" charset="0"/>
              </a:rPr>
              <a:t>in Australia. You should use at least 5 academic sources from the last 5 years. </a:t>
            </a:r>
          </a:p>
          <a:p>
            <a:pPr marL="0" indent="0">
              <a:buNone/>
            </a:pPr>
            <a:endParaRPr lang="en-AU" dirty="0"/>
          </a:p>
        </p:txBody>
      </p:sp>
      <p:pic>
        <p:nvPicPr>
          <p:cNvPr id="5" name="Picture 4">
            <a:extLst>
              <a:ext uri="{FF2B5EF4-FFF2-40B4-BE49-F238E27FC236}">
                <a16:creationId xmlns:a16="http://schemas.microsoft.com/office/drawing/2014/main" id="{0BEF5562-8A1D-47EB-85D3-78F8C1ADA91F}"/>
              </a:ext>
            </a:extLst>
          </p:cNvPr>
          <p:cNvPicPr>
            <a:picLocks noChangeAspect="1"/>
          </p:cNvPicPr>
          <p:nvPr/>
        </p:nvPicPr>
        <p:blipFill>
          <a:blip r:embed="rId3"/>
          <a:stretch>
            <a:fillRect/>
          </a:stretch>
        </p:blipFill>
        <p:spPr>
          <a:xfrm>
            <a:off x="734435" y="1798216"/>
            <a:ext cx="10220077" cy="3527684"/>
          </a:xfrm>
          <a:prstGeom prst="rect">
            <a:avLst/>
          </a:prstGeom>
        </p:spPr>
      </p:pic>
      <p:sp>
        <p:nvSpPr>
          <p:cNvPr id="6" name="Arrow: Down 5">
            <a:extLst>
              <a:ext uri="{FF2B5EF4-FFF2-40B4-BE49-F238E27FC236}">
                <a16:creationId xmlns:a16="http://schemas.microsoft.com/office/drawing/2014/main" id="{1124EA36-6F6D-4B7D-84E0-89B5BDF04292}"/>
              </a:ext>
            </a:extLst>
          </p:cNvPr>
          <p:cNvSpPr/>
          <p:nvPr/>
        </p:nvSpPr>
        <p:spPr>
          <a:xfrm rot="13971936">
            <a:off x="1477817" y="3835012"/>
            <a:ext cx="453670" cy="2006956"/>
          </a:xfrm>
          <a:prstGeom prst="down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AU"/>
          </a:p>
        </p:txBody>
      </p:sp>
      <p:sp>
        <p:nvSpPr>
          <p:cNvPr id="7" name="TextBox 6">
            <a:extLst>
              <a:ext uri="{FF2B5EF4-FFF2-40B4-BE49-F238E27FC236}">
                <a16:creationId xmlns:a16="http://schemas.microsoft.com/office/drawing/2014/main" id="{951F7EF3-DC3C-4A31-8F8F-2BCDD776ADF6}"/>
              </a:ext>
            </a:extLst>
          </p:cNvPr>
          <p:cNvSpPr txBox="1"/>
          <p:nvPr/>
        </p:nvSpPr>
        <p:spPr>
          <a:xfrm>
            <a:off x="734434" y="5615955"/>
            <a:ext cx="11256133" cy="369332"/>
          </a:xfrm>
          <a:prstGeom prst="rect">
            <a:avLst/>
          </a:prstGeom>
          <a:noFill/>
        </p:spPr>
        <p:txBody>
          <a:bodyPr wrap="square" rtlCol="0">
            <a:spAutoFit/>
          </a:bodyPr>
          <a:lstStyle/>
          <a:p>
            <a:r>
              <a:rPr lang="en-AU" dirty="0"/>
              <a:t>(causes OR contributors) AND (childhood OR youth) AND obesity</a:t>
            </a:r>
            <a:r>
              <a:rPr lang="en-AU" dirty="0">
                <a:solidFill>
                  <a:srgbClr val="FF0000"/>
                </a:solidFill>
              </a:rPr>
              <a:t> </a:t>
            </a:r>
          </a:p>
        </p:txBody>
      </p:sp>
    </p:spTree>
    <p:extLst>
      <p:ext uri="{BB962C8B-B14F-4D97-AF65-F5344CB8AC3E}">
        <p14:creationId xmlns:p14="http://schemas.microsoft.com/office/powerpoint/2010/main" val="8254198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Text&#10;&#10;Description automatically generated">
            <a:extLst>
              <a:ext uri="{FF2B5EF4-FFF2-40B4-BE49-F238E27FC236}">
                <a16:creationId xmlns:a16="http://schemas.microsoft.com/office/drawing/2014/main" id="{FE15F802-88A4-4E3F-A580-97465EB8225A}"/>
              </a:ext>
            </a:extLst>
          </p:cNvPr>
          <p:cNvPicPr>
            <a:picLocks noChangeAspect="1"/>
          </p:cNvPicPr>
          <p:nvPr/>
        </p:nvPicPr>
        <p:blipFill rotWithShape="1">
          <a:blip r:embed="rId3"/>
          <a:srcRect t="5881" b="9850"/>
          <a:stretch/>
        </p:blipFill>
        <p:spPr>
          <a:xfrm>
            <a:off x="469147" y="1057534"/>
            <a:ext cx="7491876" cy="4214181"/>
          </a:xfrm>
          <a:prstGeom prst="rect">
            <a:avLst/>
          </a:prstGeom>
          <a:noFill/>
        </p:spPr>
      </p:pic>
      <p:sp>
        <p:nvSpPr>
          <p:cNvPr id="10" name="TextBox 9">
            <a:extLst>
              <a:ext uri="{FF2B5EF4-FFF2-40B4-BE49-F238E27FC236}">
                <a16:creationId xmlns:a16="http://schemas.microsoft.com/office/drawing/2014/main" id="{431E21D8-E51D-444C-B4A9-E4B907ACF86D}"/>
              </a:ext>
            </a:extLst>
          </p:cNvPr>
          <p:cNvSpPr txBox="1"/>
          <p:nvPr/>
        </p:nvSpPr>
        <p:spPr>
          <a:xfrm>
            <a:off x="469147" y="5431134"/>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dirty="0"/>
              <a:t>(Chan, 2019)</a:t>
            </a:r>
          </a:p>
        </p:txBody>
      </p:sp>
      <p:sp>
        <p:nvSpPr>
          <p:cNvPr id="11" name="TextBox 10">
            <a:extLst>
              <a:ext uri="{FF2B5EF4-FFF2-40B4-BE49-F238E27FC236}">
                <a16:creationId xmlns:a16="http://schemas.microsoft.com/office/drawing/2014/main" id="{AD7A3DDB-7327-401A-99BC-66F29CC13231}"/>
              </a:ext>
            </a:extLst>
          </p:cNvPr>
          <p:cNvSpPr txBox="1"/>
          <p:nvPr/>
        </p:nvSpPr>
        <p:spPr>
          <a:xfrm>
            <a:off x="8423061" y="1733463"/>
            <a:ext cx="3586039" cy="2862322"/>
          </a:xfrm>
          <a:prstGeom prst="rect">
            <a:avLst/>
          </a:prstGeom>
          <a:noFill/>
        </p:spPr>
        <p:txBody>
          <a:bodyPr wrap="square">
            <a:spAutoFit/>
          </a:bodyPr>
          <a:lstStyle/>
          <a:p>
            <a:r>
              <a:rPr lang="en-GB" sz="3600" dirty="0">
                <a:cs typeface="Arial"/>
              </a:rPr>
              <a:t>What is your current assignment process? Discuss.</a:t>
            </a:r>
            <a:endParaRPr lang="en-AU" sz="3600" dirty="0"/>
          </a:p>
        </p:txBody>
      </p:sp>
    </p:spTree>
    <p:extLst>
      <p:ext uri="{BB962C8B-B14F-4D97-AF65-F5344CB8AC3E}">
        <p14:creationId xmlns:p14="http://schemas.microsoft.com/office/powerpoint/2010/main" val="6033742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8F53A-A21E-4766-A1A1-2FCE06E346AE}"/>
              </a:ext>
            </a:extLst>
          </p:cNvPr>
          <p:cNvSpPr>
            <a:spLocks noGrp="1"/>
          </p:cNvSpPr>
          <p:nvPr>
            <p:ph type="title"/>
          </p:nvPr>
        </p:nvSpPr>
        <p:spPr>
          <a:xfrm>
            <a:off x="627854" y="322810"/>
            <a:ext cx="10326658" cy="1000685"/>
          </a:xfrm>
        </p:spPr>
        <p:txBody>
          <a:bodyPr/>
          <a:lstStyle/>
          <a:p>
            <a:r>
              <a:rPr lang="en-AU" dirty="0"/>
              <a:t>How to use Boolean Operators</a:t>
            </a:r>
          </a:p>
        </p:txBody>
      </p:sp>
      <p:sp>
        <p:nvSpPr>
          <p:cNvPr id="3" name="Text Placeholder 2">
            <a:extLst>
              <a:ext uri="{FF2B5EF4-FFF2-40B4-BE49-F238E27FC236}">
                <a16:creationId xmlns:a16="http://schemas.microsoft.com/office/drawing/2014/main" id="{4C50452C-0B0B-4AD8-BB44-63FFCFD3BB11}"/>
              </a:ext>
            </a:extLst>
          </p:cNvPr>
          <p:cNvSpPr>
            <a:spLocks noGrp="1"/>
          </p:cNvSpPr>
          <p:nvPr>
            <p:ph type="body" idx="12"/>
          </p:nvPr>
        </p:nvSpPr>
        <p:spPr>
          <a:xfrm>
            <a:off x="627854" y="969100"/>
            <a:ext cx="10957594" cy="4081404"/>
          </a:xfrm>
        </p:spPr>
        <p:txBody>
          <a:bodyPr/>
          <a:lstStyle/>
          <a:p>
            <a:pPr marL="0" indent="0">
              <a:buNone/>
            </a:pPr>
            <a:r>
              <a:rPr lang="en-AU" sz="2400" dirty="0">
                <a:latin typeface="Calibri" panose="020F0502020204030204" pitchFamily="34" charset="0"/>
                <a:cs typeface="Calibri" panose="020F0502020204030204" pitchFamily="34" charset="0"/>
              </a:rPr>
              <a:t>Discuss the factors that contribute to childhood obesity in </a:t>
            </a:r>
            <a:r>
              <a:rPr lang="en-AU" sz="2400" dirty="0">
                <a:solidFill>
                  <a:schemeClr val="accent2"/>
                </a:solidFill>
                <a:latin typeface="Calibri" panose="020F0502020204030204" pitchFamily="34" charset="0"/>
                <a:cs typeface="Calibri" panose="020F0502020204030204" pitchFamily="34" charset="0"/>
              </a:rPr>
              <a:t>Australia</a:t>
            </a:r>
            <a:r>
              <a:rPr lang="en-AU" sz="2400" dirty="0">
                <a:latin typeface="Calibri" panose="020F0502020204030204" pitchFamily="34" charset="0"/>
                <a:cs typeface="Calibri" panose="020F0502020204030204" pitchFamily="34" charset="0"/>
              </a:rPr>
              <a:t>. You should use at least 5 academic sources from the last 5 years. </a:t>
            </a:r>
          </a:p>
          <a:p>
            <a:pPr marL="0" indent="0">
              <a:buNone/>
            </a:pPr>
            <a:endParaRPr lang="en-AU" dirty="0"/>
          </a:p>
        </p:txBody>
      </p:sp>
      <p:pic>
        <p:nvPicPr>
          <p:cNvPr id="5" name="Picture 4">
            <a:extLst>
              <a:ext uri="{FF2B5EF4-FFF2-40B4-BE49-F238E27FC236}">
                <a16:creationId xmlns:a16="http://schemas.microsoft.com/office/drawing/2014/main" id="{0BEF5562-8A1D-47EB-85D3-78F8C1ADA91F}"/>
              </a:ext>
            </a:extLst>
          </p:cNvPr>
          <p:cNvPicPr>
            <a:picLocks noChangeAspect="1"/>
          </p:cNvPicPr>
          <p:nvPr/>
        </p:nvPicPr>
        <p:blipFill>
          <a:blip r:embed="rId3"/>
          <a:stretch>
            <a:fillRect/>
          </a:stretch>
        </p:blipFill>
        <p:spPr>
          <a:xfrm>
            <a:off x="734435" y="1798216"/>
            <a:ext cx="10220077" cy="3527684"/>
          </a:xfrm>
          <a:prstGeom prst="rect">
            <a:avLst/>
          </a:prstGeom>
        </p:spPr>
      </p:pic>
      <p:sp>
        <p:nvSpPr>
          <p:cNvPr id="6" name="Arrow: Down 5">
            <a:extLst>
              <a:ext uri="{FF2B5EF4-FFF2-40B4-BE49-F238E27FC236}">
                <a16:creationId xmlns:a16="http://schemas.microsoft.com/office/drawing/2014/main" id="{1124EA36-6F6D-4B7D-84E0-89B5BDF04292}"/>
              </a:ext>
            </a:extLst>
          </p:cNvPr>
          <p:cNvSpPr/>
          <p:nvPr/>
        </p:nvSpPr>
        <p:spPr>
          <a:xfrm rot="13971936">
            <a:off x="1477817" y="3835012"/>
            <a:ext cx="453670" cy="2006956"/>
          </a:xfrm>
          <a:prstGeom prst="down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AU"/>
          </a:p>
        </p:txBody>
      </p:sp>
      <p:sp>
        <p:nvSpPr>
          <p:cNvPr id="7" name="TextBox 6">
            <a:extLst>
              <a:ext uri="{FF2B5EF4-FFF2-40B4-BE49-F238E27FC236}">
                <a16:creationId xmlns:a16="http://schemas.microsoft.com/office/drawing/2014/main" id="{951F7EF3-DC3C-4A31-8F8F-2BCDD776ADF6}"/>
              </a:ext>
            </a:extLst>
          </p:cNvPr>
          <p:cNvSpPr txBox="1"/>
          <p:nvPr/>
        </p:nvSpPr>
        <p:spPr>
          <a:xfrm>
            <a:off x="734434" y="5615955"/>
            <a:ext cx="11256133" cy="369332"/>
          </a:xfrm>
          <a:prstGeom prst="rect">
            <a:avLst/>
          </a:prstGeom>
          <a:noFill/>
        </p:spPr>
        <p:txBody>
          <a:bodyPr wrap="square" rtlCol="0">
            <a:spAutoFit/>
          </a:bodyPr>
          <a:lstStyle/>
          <a:p>
            <a:r>
              <a:rPr lang="en-AU" dirty="0"/>
              <a:t>(causes OR contributors) AND (childhood OR youth) AND obesity AND Australia</a:t>
            </a:r>
            <a:r>
              <a:rPr lang="en-AU" dirty="0">
                <a:solidFill>
                  <a:srgbClr val="FF0000"/>
                </a:solidFill>
              </a:rPr>
              <a:t> </a:t>
            </a:r>
          </a:p>
        </p:txBody>
      </p:sp>
    </p:spTree>
    <p:extLst>
      <p:ext uri="{BB962C8B-B14F-4D97-AF65-F5344CB8AC3E}">
        <p14:creationId xmlns:p14="http://schemas.microsoft.com/office/powerpoint/2010/main" val="36055075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8F53A-A21E-4766-A1A1-2FCE06E346AE}"/>
              </a:ext>
            </a:extLst>
          </p:cNvPr>
          <p:cNvSpPr>
            <a:spLocks noGrp="1"/>
          </p:cNvSpPr>
          <p:nvPr>
            <p:ph type="title"/>
          </p:nvPr>
        </p:nvSpPr>
        <p:spPr>
          <a:xfrm>
            <a:off x="627854" y="322810"/>
            <a:ext cx="10326658" cy="1000685"/>
          </a:xfrm>
        </p:spPr>
        <p:txBody>
          <a:bodyPr/>
          <a:lstStyle/>
          <a:p>
            <a:r>
              <a:rPr lang="en-AU" dirty="0"/>
              <a:t>How to use Boolean Operators</a:t>
            </a:r>
          </a:p>
        </p:txBody>
      </p:sp>
      <p:sp>
        <p:nvSpPr>
          <p:cNvPr id="3" name="Text Placeholder 2">
            <a:extLst>
              <a:ext uri="{FF2B5EF4-FFF2-40B4-BE49-F238E27FC236}">
                <a16:creationId xmlns:a16="http://schemas.microsoft.com/office/drawing/2014/main" id="{4C50452C-0B0B-4AD8-BB44-63FFCFD3BB11}"/>
              </a:ext>
            </a:extLst>
          </p:cNvPr>
          <p:cNvSpPr>
            <a:spLocks noGrp="1"/>
          </p:cNvSpPr>
          <p:nvPr>
            <p:ph type="body" idx="12"/>
          </p:nvPr>
        </p:nvSpPr>
        <p:spPr>
          <a:xfrm>
            <a:off x="627854" y="969100"/>
            <a:ext cx="10957594" cy="4081404"/>
          </a:xfrm>
        </p:spPr>
        <p:txBody>
          <a:bodyPr/>
          <a:lstStyle/>
          <a:p>
            <a:pPr marL="0" indent="0">
              <a:buNone/>
            </a:pPr>
            <a:r>
              <a:rPr lang="en-AU" sz="2400" dirty="0">
                <a:latin typeface="Calibri" panose="020F0502020204030204" pitchFamily="34" charset="0"/>
                <a:cs typeface="Calibri" panose="020F0502020204030204" pitchFamily="34" charset="0"/>
              </a:rPr>
              <a:t>Discuss the factors that contribute to childhood obesity in </a:t>
            </a:r>
            <a:r>
              <a:rPr lang="en-AU" sz="2400" dirty="0">
                <a:solidFill>
                  <a:schemeClr val="accent2"/>
                </a:solidFill>
                <a:latin typeface="Calibri" panose="020F0502020204030204" pitchFamily="34" charset="0"/>
                <a:cs typeface="Calibri" panose="020F0502020204030204" pitchFamily="34" charset="0"/>
              </a:rPr>
              <a:t>Australia</a:t>
            </a:r>
            <a:r>
              <a:rPr lang="en-AU" sz="2400" dirty="0">
                <a:latin typeface="Calibri" panose="020F0502020204030204" pitchFamily="34" charset="0"/>
                <a:cs typeface="Calibri" panose="020F0502020204030204" pitchFamily="34" charset="0"/>
              </a:rPr>
              <a:t>. You should use at least 5 academic sources from the last 5 years. </a:t>
            </a:r>
          </a:p>
          <a:p>
            <a:pPr marL="0" indent="0">
              <a:buNone/>
            </a:pPr>
            <a:endParaRPr lang="en-AU" dirty="0"/>
          </a:p>
        </p:txBody>
      </p:sp>
      <p:pic>
        <p:nvPicPr>
          <p:cNvPr id="5" name="Picture 4">
            <a:extLst>
              <a:ext uri="{FF2B5EF4-FFF2-40B4-BE49-F238E27FC236}">
                <a16:creationId xmlns:a16="http://schemas.microsoft.com/office/drawing/2014/main" id="{0BEF5562-8A1D-47EB-85D3-78F8C1ADA91F}"/>
              </a:ext>
            </a:extLst>
          </p:cNvPr>
          <p:cNvPicPr>
            <a:picLocks noChangeAspect="1"/>
          </p:cNvPicPr>
          <p:nvPr/>
        </p:nvPicPr>
        <p:blipFill>
          <a:blip r:embed="rId3"/>
          <a:stretch>
            <a:fillRect/>
          </a:stretch>
        </p:blipFill>
        <p:spPr>
          <a:xfrm>
            <a:off x="734435" y="1798216"/>
            <a:ext cx="10220077" cy="3527684"/>
          </a:xfrm>
          <a:prstGeom prst="rect">
            <a:avLst/>
          </a:prstGeom>
        </p:spPr>
      </p:pic>
      <p:sp>
        <p:nvSpPr>
          <p:cNvPr id="6" name="Arrow: Down 5">
            <a:extLst>
              <a:ext uri="{FF2B5EF4-FFF2-40B4-BE49-F238E27FC236}">
                <a16:creationId xmlns:a16="http://schemas.microsoft.com/office/drawing/2014/main" id="{1124EA36-6F6D-4B7D-84E0-89B5BDF04292}"/>
              </a:ext>
            </a:extLst>
          </p:cNvPr>
          <p:cNvSpPr/>
          <p:nvPr/>
        </p:nvSpPr>
        <p:spPr>
          <a:xfrm rot="13971936">
            <a:off x="1477817" y="3835012"/>
            <a:ext cx="453670" cy="2006956"/>
          </a:xfrm>
          <a:prstGeom prst="down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AU"/>
          </a:p>
        </p:txBody>
      </p:sp>
      <p:sp>
        <p:nvSpPr>
          <p:cNvPr id="7" name="TextBox 6">
            <a:extLst>
              <a:ext uri="{FF2B5EF4-FFF2-40B4-BE49-F238E27FC236}">
                <a16:creationId xmlns:a16="http://schemas.microsoft.com/office/drawing/2014/main" id="{951F7EF3-DC3C-4A31-8F8F-2BCDD776ADF6}"/>
              </a:ext>
            </a:extLst>
          </p:cNvPr>
          <p:cNvSpPr txBox="1"/>
          <p:nvPr/>
        </p:nvSpPr>
        <p:spPr>
          <a:xfrm>
            <a:off x="734434" y="5615955"/>
            <a:ext cx="11256133" cy="369332"/>
          </a:xfrm>
          <a:prstGeom prst="rect">
            <a:avLst/>
          </a:prstGeom>
          <a:noFill/>
        </p:spPr>
        <p:txBody>
          <a:bodyPr wrap="square" rtlCol="0">
            <a:spAutoFit/>
          </a:bodyPr>
          <a:lstStyle/>
          <a:p>
            <a:r>
              <a:rPr lang="en-AU" dirty="0"/>
              <a:t>(causes OR contributors) AND (“childhood obesity” OR “obesity in youth”) AND Australia</a:t>
            </a:r>
            <a:endParaRPr lang="en-AU" dirty="0">
              <a:solidFill>
                <a:srgbClr val="FF0000"/>
              </a:solidFill>
            </a:endParaRPr>
          </a:p>
        </p:txBody>
      </p:sp>
    </p:spTree>
    <p:extLst>
      <p:ext uri="{BB962C8B-B14F-4D97-AF65-F5344CB8AC3E}">
        <p14:creationId xmlns:p14="http://schemas.microsoft.com/office/powerpoint/2010/main" val="42049992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F403A-5ABF-4E42-9F5B-0F975A409F77}"/>
              </a:ext>
            </a:extLst>
          </p:cNvPr>
          <p:cNvSpPr>
            <a:spLocks noGrp="1"/>
          </p:cNvSpPr>
          <p:nvPr>
            <p:ph type="title"/>
          </p:nvPr>
        </p:nvSpPr>
        <p:spPr>
          <a:xfrm>
            <a:off x="393131" y="892928"/>
            <a:ext cx="6285964" cy="1086948"/>
          </a:xfrm>
        </p:spPr>
        <p:txBody>
          <a:bodyPr/>
          <a:lstStyle/>
          <a:p>
            <a:r>
              <a:rPr lang="en-AU" dirty="0">
                <a:solidFill>
                  <a:schemeClr val="accent1"/>
                </a:solidFill>
              </a:rPr>
              <a:t>Consider narrowing down your search</a:t>
            </a:r>
            <a:br>
              <a:rPr lang="en-AU" dirty="0"/>
            </a:br>
            <a:endParaRPr lang="en-AU" dirty="0"/>
          </a:p>
        </p:txBody>
      </p:sp>
      <p:pic>
        <p:nvPicPr>
          <p:cNvPr id="5" name="Picture 4">
            <a:extLst>
              <a:ext uri="{FF2B5EF4-FFF2-40B4-BE49-F238E27FC236}">
                <a16:creationId xmlns:a16="http://schemas.microsoft.com/office/drawing/2014/main" id="{DAE7047A-C95E-44B4-8DF8-C4AFA0D16523}"/>
              </a:ext>
            </a:extLst>
          </p:cNvPr>
          <p:cNvPicPr>
            <a:picLocks noChangeAspect="1"/>
          </p:cNvPicPr>
          <p:nvPr/>
        </p:nvPicPr>
        <p:blipFill>
          <a:blip r:embed="rId3"/>
          <a:stretch>
            <a:fillRect/>
          </a:stretch>
        </p:blipFill>
        <p:spPr>
          <a:xfrm>
            <a:off x="6946790" y="151080"/>
            <a:ext cx="5131242" cy="5725716"/>
          </a:xfrm>
          <a:prstGeom prst="rect">
            <a:avLst/>
          </a:prstGeom>
        </p:spPr>
      </p:pic>
      <p:cxnSp>
        <p:nvCxnSpPr>
          <p:cNvPr id="7" name="Straight Arrow Connector 6">
            <a:extLst>
              <a:ext uri="{FF2B5EF4-FFF2-40B4-BE49-F238E27FC236}">
                <a16:creationId xmlns:a16="http://schemas.microsoft.com/office/drawing/2014/main" id="{42461073-9330-4129-A5B7-03C04EEBD9C6}"/>
              </a:ext>
            </a:extLst>
          </p:cNvPr>
          <p:cNvCxnSpPr>
            <a:cxnSpLocks/>
          </p:cNvCxnSpPr>
          <p:nvPr/>
        </p:nvCxnSpPr>
        <p:spPr>
          <a:xfrm>
            <a:off x="5542059" y="3275937"/>
            <a:ext cx="1606164" cy="0"/>
          </a:xfrm>
          <a:prstGeom prst="straightConnector1">
            <a:avLst/>
          </a:prstGeom>
          <a:ln w="57150">
            <a:headEnd type="none" w="med" len="med"/>
            <a:tailEnd type="arrow" w="med" len="med"/>
          </a:ln>
        </p:spPr>
        <p:style>
          <a:lnRef idx="3">
            <a:schemeClr val="accent2"/>
          </a:lnRef>
          <a:fillRef idx="0">
            <a:schemeClr val="accent2"/>
          </a:fillRef>
          <a:effectRef idx="2">
            <a:schemeClr val="accent2"/>
          </a:effectRef>
          <a:fontRef idx="minor">
            <a:schemeClr val="tx1"/>
          </a:fontRef>
        </p:style>
      </p:cxnSp>
      <p:sp>
        <p:nvSpPr>
          <p:cNvPr id="8" name="TextBox 7">
            <a:extLst>
              <a:ext uri="{FF2B5EF4-FFF2-40B4-BE49-F238E27FC236}">
                <a16:creationId xmlns:a16="http://schemas.microsoft.com/office/drawing/2014/main" id="{363BB51D-9EC3-4328-8D55-4D2F7A80416F}"/>
              </a:ext>
            </a:extLst>
          </p:cNvPr>
          <p:cNvSpPr txBox="1"/>
          <p:nvPr/>
        </p:nvSpPr>
        <p:spPr>
          <a:xfrm>
            <a:off x="3856383" y="3091271"/>
            <a:ext cx="2177333" cy="369332"/>
          </a:xfrm>
          <a:prstGeom prst="rect">
            <a:avLst/>
          </a:prstGeom>
          <a:noFill/>
        </p:spPr>
        <p:txBody>
          <a:bodyPr wrap="square" rtlCol="0">
            <a:spAutoFit/>
          </a:bodyPr>
          <a:lstStyle/>
          <a:p>
            <a:r>
              <a:rPr lang="en-AU" dirty="0"/>
              <a:t>Highest quality</a:t>
            </a:r>
          </a:p>
        </p:txBody>
      </p:sp>
    </p:spTree>
    <p:extLst>
      <p:ext uri="{BB962C8B-B14F-4D97-AF65-F5344CB8AC3E}">
        <p14:creationId xmlns:p14="http://schemas.microsoft.com/office/powerpoint/2010/main" val="2770261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16" presetClass="entr" presetSubtype="21" fill="hold" nodeType="withEffect">
                                  <p:stCondLst>
                                    <p:cond delay="750"/>
                                  </p:stCondLst>
                                  <p:childTnLst>
                                    <p:set>
                                      <p:cBhvr>
                                        <p:cTn id="9" dur="1" fill="hold">
                                          <p:stCondLst>
                                            <p:cond delay="0"/>
                                          </p:stCondLst>
                                        </p:cTn>
                                        <p:tgtEl>
                                          <p:spTgt spid="8">
                                            <p:txEl>
                                              <p:pRg st="0" end="0"/>
                                            </p:txEl>
                                          </p:spTgt>
                                        </p:tgtEl>
                                        <p:attrNameLst>
                                          <p:attrName>style.visibility</p:attrName>
                                        </p:attrNameLst>
                                      </p:cBhvr>
                                      <p:to>
                                        <p:strVal val="visible"/>
                                      </p:to>
                                    </p:set>
                                    <p:animEffect transition="in" filter="barn(inVertical)">
                                      <p:cBhvr>
                                        <p:cTn id="10"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2E9FC5-938A-44CB-8507-AE8EEE23134E}"/>
              </a:ext>
            </a:extLst>
          </p:cNvPr>
          <p:cNvSpPr>
            <a:spLocks noGrp="1"/>
          </p:cNvSpPr>
          <p:nvPr>
            <p:ph type="title"/>
          </p:nvPr>
        </p:nvSpPr>
        <p:spPr/>
        <p:txBody>
          <a:bodyPr/>
          <a:lstStyle/>
          <a:p>
            <a:r>
              <a:rPr lang="en-AU" dirty="0"/>
              <a:t>How to limit publication date</a:t>
            </a:r>
          </a:p>
        </p:txBody>
      </p:sp>
      <p:sp>
        <p:nvSpPr>
          <p:cNvPr id="3" name="Text Placeholder 2">
            <a:extLst>
              <a:ext uri="{FF2B5EF4-FFF2-40B4-BE49-F238E27FC236}">
                <a16:creationId xmlns:a16="http://schemas.microsoft.com/office/drawing/2014/main" id="{AC954828-437A-4BD9-99AB-32FE19C61297}"/>
              </a:ext>
            </a:extLst>
          </p:cNvPr>
          <p:cNvSpPr>
            <a:spLocks noGrp="1"/>
          </p:cNvSpPr>
          <p:nvPr>
            <p:ph type="body" idx="12"/>
          </p:nvPr>
        </p:nvSpPr>
        <p:spPr>
          <a:xfrm>
            <a:off x="627854" y="1576759"/>
            <a:ext cx="4659763" cy="4081404"/>
          </a:xfrm>
        </p:spPr>
        <p:txBody>
          <a:bodyPr/>
          <a:lstStyle/>
          <a:p>
            <a:pPr marL="0" indent="0">
              <a:buNone/>
            </a:pPr>
            <a:r>
              <a:rPr lang="en-AU" sz="2000" dirty="0">
                <a:latin typeface="Calibri" panose="020F0502020204030204" pitchFamily="34" charset="0"/>
                <a:cs typeface="Calibri" panose="020F0502020204030204" pitchFamily="34" charset="0"/>
              </a:rPr>
              <a:t>Discuss the factors that contribute to childhood obesity in Australia. You should use at least 5 academic sources from the </a:t>
            </a:r>
            <a:r>
              <a:rPr lang="en-AU" sz="2000" dirty="0">
                <a:solidFill>
                  <a:schemeClr val="accent2"/>
                </a:solidFill>
                <a:latin typeface="Calibri" panose="020F0502020204030204" pitchFamily="34" charset="0"/>
                <a:cs typeface="Calibri" panose="020F0502020204030204" pitchFamily="34" charset="0"/>
              </a:rPr>
              <a:t>last 5 years</a:t>
            </a:r>
            <a:r>
              <a:rPr lang="en-AU" sz="2000" dirty="0">
                <a:latin typeface="Calibri" panose="020F0502020204030204" pitchFamily="34" charset="0"/>
                <a:cs typeface="Calibri" panose="020F0502020204030204" pitchFamily="34" charset="0"/>
              </a:rPr>
              <a:t> </a:t>
            </a:r>
          </a:p>
          <a:p>
            <a:pPr marL="0" indent="0">
              <a:buNone/>
            </a:pPr>
            <a:endParaRPr lang="en-AU" dirty="0"/>
          </a:p>
        </p:txBody>
      </p:sp>
      <p:pic>
        <p:nvPicPr>
          <p:cNvPr id="7" name="Picture 6">
            <a:extLst>
              <a:ext uri="{FF2B5EF4-FFF2-40B4-BE49-F238E27FC236}">
                <a16:creationId xmlns:a16="http://schemas.microsoft.com/office/drawing/2014/main" id="{42DA5423-8756-4229-B709-9681BDCD238D}"/>
              </a:ext>
            </a:extLst>
          </p:cNvPr>
          <p:cNvPicPr>
            <a:picLocks noChangeAspect="1"/>
          </p:cNvPicPr>
          <p:nvPr/>
        </p:nvPicPr>
        <p:blipFill>
          <a:blip r:embed="rId2"/>
          <a:stretch>
            <a:fillRect/>
          </a:stretch>
        </p:blipFill>
        <p:spPr>
          <a:xfrm>
            <a:off x="6445374" y="206733"/>
            <a:ext cx="4987438" cy="6267233"/>
          </a:xfrm>
          <a:prstGeom prst="rect">
            <a:avLst/>
          </a:prstGeom>
        </p:spPr>
      </p:pic>
      <p:cxnSp>
        <p:nvCxnSpPr>
          <p:cNvPr id="8" name="Straight Arrow Connector 7">
            <a:extLst>
              <a:ext uri="{FF2B5EF4-FFF2-40B4-BE49-F238E27FC236}">
                <a16:creationId xmlns:a16="http://schemas.microsoft.com/office/drawing/2014/main" id="{1DC3DE83-8D45-49BF-A356-0547D54FF208}"/>
              </a:ext>
            </a:extLst>
          </p:cNvPr>
          <p:cNvCxnSpPr>
            <a:cxnSpLocks/>
          </p:cNvCxnSpPr>
          <p:nvPr/>
        </p:nvCxnSpPr>
        <p:spPr>
          <a:xfrm>
            <a:off x="1910966" y="2766272"/>
            <a:ext cx="4993419" cy="3299791"/>
          </a:xfrm>
          <a:prstGeom prst="straightConnector1">
            <a:avLst/>
          </a:prstGeom>
          <a:ln w="57150">
            <a:headEnd type="none" w="med" len="med"/>
            <a:tailEnd type="arrow" w="med" len="med"/>
          </a:ln>
        </p:spPr>
        <p:style>
          <a:lnRef idx="3">
            <a:schemeClr val="accent2"/>
          </a:lnRef>
          <a:fillRef idx="0">
            <a:schemeClr val="accent2"/>
          </a:fillRef>
          <a:effectRef idx="2">
            <a:schemeClr val="accent2"/>
          </a:effectRef>
          <a:fontRef idx="minor">
            <a:schemeClr val="tx1"/>
          </a:fontRef>
        </p:style>
      </p:cxnSp>
      <p:cxnSp>
        <p:nvCxnSpPr>
          <p:cNvPr id="10" name="Straight Arrow Connector 9">
            <a:extLst>
              <a:ext uri="{FF2B5EF4-FFF2-40B4-BE49-F238E27FC236}">
                <a16:creationId xmlns:a16="http://schemas.microsoft.com/office/drawing/2014/main" id="{F4006EC3-6D2B-4350-9013-238EC2E3E93D}"/>
              </a:ext>
            </a:extLst>
          </p:cNvPr>
          <p:cNvCxnSpPr>
            <a:cxnSpLocks/>
          </p:cNvCxnSpPr>
          <p:nvPr/>
        </p:nvCxnSpPr>
        <p:spPr>
          <a:xfrm>
            <a:off x="8756213" y="5104738"/>
            <a:ext cx="0" cy="826935"/>
          </a:xfrm>
          <a:prstGeom prst="straightConnector1">
            <a:avLst/>
          </a:prstGeom>
          <a:ln w="57150">
            <a:headEnd type="none" w="med" len="med"/>
            <a:tailEnd type="arrow" w="med" len="med"/>
          </a:ln>
        </p:spPr>
        <p:style>
          <a:lnRef idx="3">
            <a:schemeClr val="accent2"/>
          </a:lnRef>
          <a:fillRef idx="0">
            <a:schemeClr val="accent2"/>
          </a:fillRef>
          <a:effectRef idx="2">
            <a:schemeClr val="accent2"/>
          </a:effectRef>
          <a:fontRef idx="minor">
            <a:schemeClr val="tx1"/>
          </a:fontRef>
        </p:style>
      </p:cxnSp>
      <p:sp>
        <p:nvSpPr>
          <p:cNvPr id="12" name="TextBox 11">
            <a:extLst>
              <a:ext uri="{FF2B5EF4-FFF2-40B4-BE49-F238E27FC236}">
                <a16:creationId xmlns:a16="http://schemas.microsoft.com/office/drawing/2014/main" id="{1AA5CE93-038D-4736-B4C9-BE4136F21FEC}"/>
              </a:ext>
            </a:extLst>
          </p:cNvPr>
          <p:cNvSpPr txBox="1"/>
          <p:nvPr/>
        </p:nvSpPr>
        <p:spPr>
          <a:xfrm>
            <a:off x="8476835" y="4735406"/>
            <a:ext cx="691763" cy="369332"/>
          </a:xfrm>
          <a:prstGeom prst="rect">
            <a:avLst/>
          </a:prstGeom>
          <a:noFill/>
        </p:spPr>
        <p:txBody>
          <a:bodyPr wrap="square" rtlCol="0">
            <a:spAutoFit/>
          </a:bodyPr>
          <a:lstStyle/>
          <a:p>
            <a:r>
              <a:rPr lang="en-AU" dirty="0"/>
              <a:t>Hit!</a:t>
            </a:r>
          </a:p>
        </p:txBody>
      </p:sp>
    </p:spTree>
    <p:extLst>
      <p:ext uri="{BB962C8B-B14F-4D97-AF65-F5344CB8AC3E}">
        <p14:creationId xmlns:p14="http://schemas.microsoft.com/office/powerpoint/2010/main" val="3448900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up)">
                                      <p:cBhvr>
                                        <p:cTn id="12" dur="500"/>
                                        <p:tgtEl>
                                          <p:spTgt spid="10"/>
                                        </p:tgtEl>
                                      </p:cBhvr>
                                    </p:animEffect>
                                  </p:childTnLst>
                                </p:cTn>
                              </p:par>
                              <p:par>
                                <p:cTn id="13" presetID="22" presetClass="entr" presetSubtype="1" fill="hold" grpId="0" nodeType="withEffect">
                                  <p:stCondLst>
                                    <p:cond delay="500"/>
                                  </p:stCondLst>
                                  <p:childTnLst>
                                    <p:set>
                                      <p:cBhvr>
                                        <p:cTn id="14" dur="1" fill="hold">
                                          <p:stCondLst>
                                            <p:cond delay="0"/>
                                          </p:stCondLst>
                                        </p:cTn>
                                        <p:tgtEl>
                                          <p:spTgt spid="12"/>
                                        </p:tgtEl>
                                        <p:attrNameLst>
                                          <p:attrName>style.visibility</p:attrName>
                                        </p:attrNameLst>
                                      </p:cBhvr>
                                      <p:to>
                                        <p:strVal val="visible"/>
                                      </p:to>
                                    </p:set>
                                    <p:animEffect transition="in" filter="wipe(up)">
                                      <p:cBhvr>
                                        <p:cTn id="1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15A1BD-850D-45E0-9A9A-8BA8687A5812}"/>
              </a:ext>
            </a:extLst>
          </p:cNvPr>
          <p:cNvSpPr>
            <a:spLocks noGrp="1"/>
          </p:cNvSpPr>
          <p:nvPr>
            <p:ph type="title"/>
          </p:nvPr>
        </p:nvSpPr>
        <p:spPr>
          <a:xfrm>
            <a:off x="217088" y="669809"/>
            <a:ext cx="4151315" cy="858953"/>
          </a:xfrm>
        </p:spPr>
        <p:txBody>
          <a:bodyPr/>
          <a:lstStyle/>
          <a:p>
            <a:r>
              <a:rPr lang="en-AU" dirty="0"/>
              <a:t>Create a shortlist</a:t>
            </a:r>
          </a:p>
        </p:txBody>
      </p:sp>
      <p:sp>
        <p:nvSpPr>
          <p:cNvPr id="3" name="Text Placeholder 2">
            <a:extLst>
              <a:ext uri="{FF2B5EF4-FFF2-40B4-BE49-F238E27FC236}">
                <a16:creationId xmlns:a16="http://schemas.microsoft.com/office/drawing/2014/main" id="{5C2609CE-CD80-42E3-9412-189AF5CDC717}"/>
              </a:ext>
            </a:extLst>
          </p:cNvPr>
          <p:cNvSpPr>
            <a:spLocks noGrp="1"/>
          </p:cNvSpPr>
          <p:nvPr>
            <p:ph type="body" idx="12"/>
          </p:nvPr>
        </p:nvSpPr>
        <p:spPr>
          <a:xfrm>
            <a:off x="328613" y="1235869"/>
            <a:ext cx="3629025" cy="4883470"/>
          </a:xfrm>
        </p:spPr>
        <p:txBody>
          <a:bodyPr/>
          <a:lstStyle/>
          <a:p>
            <a:pPr marL="0" indent="0">
              <a:buNone/>
            </a:pPr>
            <a:r>
              <a:rPr lang="en-AU" dirty="0"/>
              <a:t>Reading stage 1</a:t>
            </a:r>
          </a:p>
          <a:p>
            <a:pPr marL="800100" lvl="1" indent="-342900">
              <a:buFontTx/>
              <a:buChar char="-"/>
            </a:pPr>
            <a:r>
              <a:rPr lang="en-AU" dirty="0"/>
              <a:t>Only read the summary </a:t>
            </a:r>
          </a:p>
          <a:p>
            <a:pPr marL="800100" lvl="1" indent="-342900">
              <a:buFontTx/>
              <a:buChar char="-"/>
            </a:pPr>
            <a:r>
              <a:rPr lang="en-AU" i="1" dirty="0"/>
              <a:t>If</a:t>
            </a:r>
            <a:r>
              <a:rPr lang="en-AU" dirty="0"/>
              <a:t> it looks good hit this</a:t>
            </a:r>
          </a:p>
          <a:p>
            <a:pPr marL="800100" lvl="1" indent="-342900">
              <a:buFontTx/>
              <a:buChar char="-"/>
            </a:pPr>
            <a:r>
              <a:rPr lang="en-AU" dirty="0"/>
              <a:t>Press next</a:t>
            </a:r>
          </a:p>
          <a:p>
            <a:pPr marL="800100" lvl="1" indent="-342900">
              <a:buFontTx/>
              <a:buChar char="-"/>
            </a:pPr>
            <a:r>
              <a:rPr lang="en-AU" dirty="0"/>
              <a:t>Repeat</a:t>
            </a:r>
          </a:p>
        </p:txBody>
      </p:sp>
      <p:pic>
        <p:nvPicPr>
          <p:cNvPr id="5" name="Picture 4">
            <a:extLst>
              <a:ext uri="{FF2B5EF4-FFF2-40B4-BE49-F238E27FC236}">
                <a16:creationId xmlns:a16="http://schemas.microsoft.com/office/drawing/2014/main" id="{91CAC881-3873-40C0-99C4-2E3C1F57C6D0}"/>
              </a:ext>
            </a:extLst>
          </p:cNvPr>
          <p:cNvPicPr>
            <a:picLocks noChangeAspect="1"/>
          </p:cNvPicPr>
          <p:nvPr/>
        </p:nvPicPr>
        <p:blipFill>
          <a:blip r:embed="rId2"/>
          <a:stretch>
            <a:fillRect/>
          </a:stretch>
        </p:blipFill>
        <p:spPr>
          <a:xfrm>
            <a:off x="4157663" y="118897"/>
            <a:ext cx="7815262" cy="5883556"/>
          </a:xfrm>
          <a:prstGeom prst="rect">
            <a:avLst/>
          </a:prstGeom>
        </p:spPr>
      </p:pic>
      <p:cxnSp>
        <p:nvCxnSpPr>
          <p:cNvPr id="6" name="Straight Arrow Connector 5">
            <a:extLst>
              <a:ext uri="{FF2B5EF4-FFF2-40B4-BE49-F238E27FC236}">
                <a16:creationId xmlns:a16="http://schemas.microsoft.com/office/drawing/2014/main" id="{4ED79692-0CE8-464C-AFA9-24234E659AAE}"/>
              </a:ext>
            </a:extLst>
          </p:cNvPr>
          <p:cNvCxnSpPr>
            <a:cxnSpLocks/>
          </p:cNvCxnSpPr>
          <p:nvPr/>
        </p:nvCxnSpPr>
        <p:spPr>
          <a:xfrm flipV="1">
            <a:off x="3750469" y="342900"/>
            <a:ext cx="7813677" cy="1943100"/>
          </a:xfrm>
          <a:prstGeom prst="straightConnector1">
            <a:avLst/>
          </a:prstGeom>
          <a:ln w="57150">
            <a:headEnd type="none" w="med" len="med"/>
            <a:tailEnd type="arrow" w="med" len="med"/>
          </a:ln>
        </p:spPr>
        <p:style>
          <a:lnRef idx="3">
            <a:schemeClr val="accent2"/>
          </a:lnRef>
          <a:fillRef idx="0">
            <a:schemeClr val="accent2"/>
          </a:fillRef>
          <a:effectRef idx="2">
            <a:schemeClr val="accent2"/>
          </a:effectRef>
          <a:fontRef idx="minor">
            <a:schemeClr val="tx1"/>
          </a:fontRef>
        </p:style>
      </p:cxnSp>
      <p:cxnSp>
        <p:nvCxnSpPr>
          <p:cNvPr id="10" name="Straight Arrow Connector 9">
            <a:extLst>
              <a:ext uri="{FF2B5EF4-FFF2-40B4-BE49-F238E27FC236}">
                <a16:creationId xmlns:a16="http://schemas.microsoft.com/office/drawing/2014/main" id="{D5FB5F5E-C7F8-4D5A-8609-C5CCF8B5BB63}"/>
              </a:ext>
            </a:extLst>
          </p:cNvPr>
          <p:cNvCxnSpPr>
            <a:cxnSpLocks/>
          </p:cNvCxnSpPr>
          <p:nvPr/>
        </p:nvCxnSpPr>
        <p:spPr>
          <a:xfrm>
            <a:off x="2486026" y="2612909"/>
            <a:ext cx="1878806" cy="973254"/>
          </a:xfrm>
          <a:prstGeom prst="straightConnector1">
            <a:avLst/>
          </a:prstGeom>
          <a:ln w="57150">
            <a:headEnd type="none" w="med" len="med"/>
            <a:tailEnd type="arrow" w="med" len="med"/>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951895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par>
                                <p:cTn id="18" presetID="22" presetClass="entr" presetSubtype="8" fill="hold"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left)">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500"/>
                                        <p:tgtEl>
                                          <p:spTgt spid="3">
                                            <p:txEl>
                                              <p:pRg st="3" end="3"/>
                                            </p:txEl>
                                          </p:spTgt>
                                        </p:tgtEl>
                                      </p:cBhvr>
                                    </p:animEffect>
                                  </p:childTnLst>
                                </p:cTn>
                              </p:par>
                              <p:par>
                                <p:cTn id="26" presetID="22" presetClass="entr" presetSubtype="8"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wipe(left)">
                                      <p:cBhvr>
                                        <p:cTn id="28" dur="500"/>
                                        <p:tgtEl>
                                          <p:spTgt spid="10"/>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15A1BD-850D-45E0-9A9A-8BA8687A5812}"/>
              </a:ext>
            </a:extLst>
          </p:cNvPr>
          <p:cNvSpPr>
            <a:spLocks noGrp="1"/>
          </p:cNvSpPr>
          <p:nvPr>
            <p:ph type="title"/>
          </p:nvPr>
        </p:nvSpPr>
        <p:spPr>
          <a:xfrm>
            <a:off x="217088" y="669809"/>
            <a:ext cx="4151315" cy="858953"/>
          </a:xfrm>
        </p:spPr>
        <p:txBody>
          <a:bodyPr/>
          <a:lstStyle/>
          <a:p>
            <a:r>
              <a:rPr lang="en-AU" dirty="0"/>
              <a:t>Create a shortlist</a:t>
            </a:r>
          </a:p>
        </p:txBody>
      </p:sp>
      <p:sp>
        <p:nvSpPr>
          <p:cNvPr id="3" name="Text Placeholder 2">
            <a:extLst>
              <a:ext uri="{FF2B5EF4-FFF2-40B4-BE49-F238E27FC236}">
                <a16:creationId xmlns:a16="http://schemas.microsoft.com/office/drawing/2014/main" id="{5C2609CE-CD80-42E3-9412-189AF5CDC717}"/>
              </a:ext>
            </a:extLst>
          </p:cNvPr>
          <p:cNvSpPr>
            <a:spLocks noGrp="1"/>
          </p:cNvSpPr>
          <p:nvPr>
            <p:ph type="body" idx="12"/>
          </p:nvPr>
        </p:nvSpPr>
        <p:spPr>
          <a:xfrm>
            <a:off x="328613" y="1235869"/>
            <a:ext cx="3629025" cy="4883470"/>
          </a:xfrm>
        </p:spPr>
        <p:txBody>
          <a:bodyPr/>
          <a:lstStyle/>
          <a:p>
            <a:pPr marL="0" indent="0">
              <a:buNone/>
            </a:pPr>
            <a:r>
              <a:rPr lang="en-AU" dirty="0"/>
              <a:t>Reading stage 1</a:t>
            </a:r>
          </a:p>
          <a:p>
            <a:pPr marL="800100" lvl="1" indent="-342900">
              <a:buFontTx/>
              <a:buChar char="-"/>
            </a:pPr>
            <a:r>
              <a:rPr lang="en-AU" dirty="0"/>
              <a:t>Only read the summary </a:t>
            </a:r>
          </a:p>
          <a:p>
            <a:pPr marL="800100" lvl="1" indent="-342900">
              <a:buFontTx/>
              <a:buChar char="-"/>
            </a:pPr>
            <a:r>
              <a:rPr lang="en-AU" i="1" dirty="0"/>
              <a:t>If</a:t>
            </a:r>
            <a:r>
              <a:rPr lang="en-AU" dirty="0"/>
              <a:t> it looks good hit this</a:t>
            </a:r>
          </a:p>
          <a:p>
            <a:pPr marL="800100" lvl="1" indent="-342900">
              <a:buFontTx/>
              <a:buChar char="-"/>
            </a:pPr>
            <a:r>
              <a:rPr lang="en-AU" dirty="0"/>
              <a:t>Press next</a:t>
            </a:r>
          </a:p>
          <a:p>
            <a:pPr marL="800100" lvl="1" indent="-342900">
              <a:buFontTx/>
              <a:buChar char="-"/>
            </a:pPr>
            <a:r>
              <a:rPr lang="en-AU" dirty="0"/>
              <a:t>Repeat</a:t>
            </a:r>
          </a:p>
          <a:p>
            <a:pPr marL="800100" lvl="1" indent="-342900">
              <a:buFontTx/>
              <a:buChar char="-"/>
            </a:pPr>
            <a:r>
              <a:rPr lang="en-AU" dirty="0"/>
              <a:t>When done press</a:t>
            </a:r>
          </a:p>
        </p:txBody>
      </p:sp>
      <p:pic>
        <p:nvPicPr>
          <p:cNvPr id="5" name="Picture 4">
            <a:extLst>
              <a:ext uri="{FF2B5EF4-FFF2-40B4-BE49-F238E27FC236}">
                <a16:creationId xmlns:a16="http://schemas.microsoft.com/office/drawing/2014/main" id="{91CAC881-3873-40C0-99C4-2E3C1F57C6D0}"/>
              </a:ext>
            </a:extLst>
          </p:cNvPr>
          <p:cNvPicPr>
            <a:picLocks noChangeAspect="1"/>
          </p:cNvPicPr>
          <p:nvPr/>
        </p:nvPicPr>
        <p:blipFill>
          <a:blip r:embed="rId2"/>
          <a:stretch>
            <a:fillRect/>
          </a:stretch>
        </p:blipFill>
        <p:spPr>
          <a:xfrm>
            <a:off x="4157663" y="118897"/>
            <a:ext cx="7815262" cy="5883556"/>
          </a:xfrm>
          <a:prstGeom prst="rect">
            <a:avLst/>
          </a:prstGeom>
        </p:spPr>
      </p:pic>
      <p:cxnSp>
        <p:nvCxnSpPr>
          <p:cNvPr id="10" name="Straight Arrow Connector 9">
            <a:extLst>
              <a:ext uri="{FF2B5EF4-FFF2-40B4-BE49-F238E27FC236}">
                <a16:creationId xmlns:a16="http://schemas.microsoft.com/office/drawing/2014/main" id="{D5FB5F5E-C7F8-4D5A-8609-C5CCF8B5BB63}"/>
              </a:ext>
            </a:extLst>
          </p:cNvPr>
          <p:cNvCxnSpPr>
            <a:cxnSpLocks/>
          </p:cNvCxnSpPr>
          <p:nvPr/>
        </p:nvCxnSpPr>
        <p:spPr>
          <a:xfrm flipV="1">
            <a:off x="3275410" y="3060675"/>
            <a:ext cx="1146572" cy="223746"/>
          </a:xfrm>
          <a:prstGeom prst="straightConnector1">
            <a:avLst/>
          </a:prstGeom>
          <a:ln w="57150">
            <a:headEnd type="none" w="med" len="med"/>
            <a:tailEnd type="arrow" w="med" len="med"/>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340249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0C5FFD-E4B9-4237-8231-10C75877A1AC}"/>
              </a:ext>
            </a:extLst>
          </p:cNvPr>
          <p:cNvSpPr>
            <a:spLocks noGrp="1"/>
          </p:cNvSpPr>
          <p:nvPr>
            <p:ph type="title"/>
          </p:nvPr>
        </p:nvSpPr>
        <p:spPr>
          <a:xfrm>
            <a:off x="6950073" y="412634"/>
            <a:ext cx="10326658" cy="1000685"/>
          </a:xfrm>
        </p:spPr>
        <p:txBody>
          <a:bodyPr/>
          <a:lstStyle/>
          <a:p>
            <a:r>
              <a:rPr lang="en-AU" dirty="0"/>
              <a:t>Access your shortlist here</a:t>
            </a:r>
            <a:br>
              <a:rPr lang="en-AU" dirty="0"/>
            </a:br>
            <a:endParaRPr lang="en-AU" dirty="0"/>
          </a:p>
        </p:txBody>
      </p:sp>
      <p:pic>
        <p:nvPicPr>
          <p:cNvPr id="5" name="Picture 4">
            <a:extLst>
              <a:ext uri="{FF2B5EF4-FFF2-40B4-BE49-F238E27FC236}">
                <a16:creationId xmlns:a16="http://schemas.microsoft.com/office/drawing/2014/main" id="{C916AAAF-93CD-4764-AF49-5B9D77E92B77}"/>
              </a:ext>
            </a:extLst>
          </p:cNvPr>
          <p:cNvPicPr>
            <a:picLocks noChangeAspect="1"/>
          </p:cNvPicPr>
          <p:nvPr/>
        </p:nvPicPr>
        <p:blipFill>
          <a:blip r:embed="rId3"/>
          <a:stretch>
            <a:fillRect/>
          </a:stretch>
        </p:blipFill>
        <p:spPr>
          <a:xfrm>
            <a:off x="0" y="1495545"/>
            <a:ext cx="12192000" cy="3866910"/>
          </a:xfrm>
          <a:prstGeom prst="rect">
            <a:avLst/>
          </a:prstGeom>
        </p:spPr>
      </p:pic>
      <p:cxnSp>
        <p:nvCxnSpPr>
          <p:cNvPr id="8" name="Straight Arrow Connector 7">
            <a:extLst>
              <a:ext uri="{FF2B5EF4-FFF2-40B4-BE49-F238E27FC236}">
                <a16:creationId xmlns:a16="http://schemas.microsoft.com/office/drawing/2014/main" id="{D7FB97D5-1836-4AD6-ACD2-5B517CC2D852}"/>
              </a:ext>
            </a:extLst>
          </p:cNvPr>
          <p:cNvCxnSpPr>
            <a:cxnSpLocks/>
          </p:cNvCxnSpPr>
          <p:nvPr/>
        </p:nvCxnSpPr>
        <p:spPr>
          <a:xfrm>
            <a:off x="11072812" y="912976"/>
            <a:ext cx="650082" cy="672937"/>
          </a:xfrm>
          <a:prstGeom prst="straightConnector1">
            <a:avLst/>
          </a:prstGeom>
          <a:ln w="57150">
            <a:headEnd type="none" w="med" len="med"/>
            <a:tailEnd type="arrow" w="med" len="med"/>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4188771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22" presetClass="entr" presetSubtype="1" fill="hold" nodeType="withEffect">
                                  <p:stCondLst>
                                    <p:cond delay="250"/>
                                  </p:stCondLst>
                                  <p:childTnLst>
                                    <p:set>
                                      <p:cBhvr>
                                        <p:cTn id="9" dur="1" fill="hold">
                                          <p:stCondLst>
                                            <p:cond delay="0"/>
                                          </p:stCondLst>
                                        </p:cTn>
                                        <p:tgtEl>
                                          <p:spTgt spid="8"/>
                                        </p:tgtEl>
                                        <p:attrNameLst>
                                          <p:attrName>style.visibility</p:attrName>
                                        </p:attrNameLst>
                                      </p:cBhvr>
                                      <p:to>
                                        <p:strVal val="visible"/>
                                      </p:to>
                                    </p:set>
                                    <p:animEffect transition="in" filter="wipe(up)">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F8BD9C-4908-4E68-966D-6A3DCD741B6D}"/>
              </a:ext>
            </a:extLst>
          </p:cNvPr>
          <p:cNvSpPr>
            <a:spLocks noGrp="1"/>
          </p:cNvSpPr>
          <p:nvPr>
            <p:ph type="title"/>
          </p:nvPr>
        </p:nvSpPr>
        <p:spPr/>
        <p:txBody>
          <a:bodyPr/>
          <a:lstStyle/>
          <a:p>
            <a:r>
              <a:rPr lang="en-AU" dirty="0"/>
              <a:t>Your shortlist</a:t>
            </a:r>
          </a:p>
        </p:txBody>
      </p:sp>
      <p:sp>
        <p:nvSpPr>
          <p:cNvPr id="3" name="Text Placeholder 2">
            <a:extLst>
              <a:ext uri="{FF2B5EF4-FFF2-40B4-BE49-F238E27FC236}">
                <a16:creationId xmlns:a16="http://schemas.microsoft.com/office/drawing/2014/main" id="{FCA0EAA1-111E-4152-97E4-06DD56D12CEC}"/>
              </a:ext>
            </a:extLst>
          </p:cNvPr>
          <p:cNvSpPr>
            <a:spLocks noGrp="1"/>
          </p:cNvSpPr>
          <p:nvPr>
            <p:ph type="body" idx="12"/>
          </p:nvPr>
        </p:nvSpPr>
        <p:spPr>
          <a:xfrm>
            <a:off x="627854" y="1635919"/>
            <a:ext cx="5468146" cy="4483420"/>
          </a:xfrm>
        </p:spPr>
        <p:txBody>
          <a:bodyPr/>
          <a:lstStyle/>
          <a:p>
            <a:pPr marL="0" indent="0">
              <a:buNone/>
            </a:pPr>
            <a:r>
              <a:rPr lang="en-AU" dirty="0"/>
              <a:t>Reading stage 2</a:t>
            </a:r>
          </a:p>
          <a:p>
            <a:pPr>
              <a:buFontTx/>
              <a:buChar char="-"/>
            </a:pPr>
            <a:r>
              <a:rPr lang="en-AU" dirty="0"/>
              <a:t>Access each item individually</a:t>
            </a:r>
          </a:p>
          <a:p>
            <a:pPr>
              <a:buFontTx/>
              <a:buChar char="-"/>
            </a:pPr>
            <a:r>
              <a:rPr lang="en-AU" dirty="0"/>
              <a:t>Read just the introduction OR conclusion OR discussion</a:t>
            </a:r>
          </a:p>
          <a:p>
            <a:pPr>
              <a:buFontTx/>
              <a:buChar char="-"/>
            </a:pPr>
            <a:r>
              <a:rPr lang="en-AU" dirty="0"/>
              <a:t>Remove </a:t>
            </a:r>
            <a:r>
              <a:rPr lang="en-AU" i="1" dirty="0"/>
              <a:t>if</a:t>
            </a:r>
            <a:r>
              <a:rPr lang="en-AU" dirty="0"/>
              <a:t> not relevant to your paper</a:t>
            </a:r>
          </a:p>
          <a:p>
            <a:pPr>
              <a:buFontTx/>
              <a:buChar char="-"/>
            </a:pPr>
            <a:r>
              <a:rPr lang="en-AU" dirty="0"/>
              <a:t>Repeat</a:t>
            </a:r>
          </a:p>
        </p:txBody>
      </p:sp>
      <p:pic>
        <p:nvPicPr>
          <p:cNvPr id="5" name="Picture 4">
            <a:extLst>
              <a:ext uri="{FF2B5EF4-FFF2-40B4-BE49-F238E27FC236}">
                <a16:creationId xmlns:a16="http://schemas.microsoft.com/office/drawing/2014/main" id="{12354E4F-DEDB-4DC7-9BF1-BF6788652C84}"/>
              </a:ext>
            </a:extLst>
          </p:cNvPr>
          <p:cNvPicPr>
            <a:picLocks noChangeAspect="1"/>
          </p:cNvPicPr>
          <p:nvPr/>
        </p:nvPicPr>
        <p:blipFill>
          <a:blip r:embed="rId2"/>
          <a:stretch>
            <a:fillRect/>
          </a:stretch>
        </p:blipFill>
        <p:spPr>
          <a:xfrm>
            <a:off x="5994770" y="337459"/>
            <a:ext cx="9124990" cy="5664994"/>
          </a:xfrm>
          <a:prstGeom prst="rect">
            <a:avLst/>
          </a:prstGeom>
        </p:spPr>
      </p:pic>
    </p:spTree>
    <p:extLst>
      <p:ext uri="{BB962C8B-B14F-4D97-AF65-F5344CB8AC3E}">
        <p14:creationId xmlns:p14="http://schemas.microsoft.com/office/powerpoint/2010/main" val="1708232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F8BD9C-4908-4E68-966D-6A3DCD741B6D}"/>
              </a:ext>
            </a:extLst>
          </p:cNvPr>
          <p:cNvSpPr>
            <a:spLocks noGrp="1"/>
          </p:cNvSpPr>
          <p:nvPr>
            <p:ph type="title"/>
          </p:nvPr>
        </p:nvSpPr>
        <p:spPr>
          <a:xfrm>
            <a:off x="577847" y="891266"/>
            <a:ext cx="10326658" cy="1000685"/>
          </a:xfrm>
        </p:spPr>
        <p:txBody>
          <a:bodyPr/>
          <a:lstStyle/>
          <a:p>
            <a:r>
              <a:rPr lang="en-AU" dirty="0"/>
              <a:t>Your shortlist</a:t>
            </a:r>
          </a:p>
        </p:txBody>
      </p:sp>
      <p:sp>
        <p:nvSpPr>
          <p:cNvPr id="3" name="Text Placeholder 2">
            <a:extLst>
              <a:ext uri="{FF2B5EF4-FFF2-40B4-BE49-F238E27FC236}">
                <a16:creationId xmlns:a16="http://schemas.microsoft.com/office/drawing/2014/main" id="{FCA0EAA1-111E-4152-97E4-06DD56D12CEC}"/>
              </a:ext>
            </a:extLst>
          </p:cNvPr>
          <p:cNvSpPr>
            <a:spLocks noGrp="1"/>
          </p:cNvSpPr>
          <p:nvPr>
            <p:ph type="body" idx="12"/>
          </p:nvPr>
        </p:nvSpPr>
        <p:spPr>
          <a:xfrm>
            <a:off x="577847" y="1717501"/>
            <a:ext cx="4565652" cy="4483420"/>
          </a:xfrm>
        </p:spPr>
        <p:txBody>
          <a:bodyPr/>
          <a:lstStyle/>
          <a:p>
            <a:pPr marL="0" indent="0">
              <a:buNone/>
            </a:pPr>
            <a:r>
              <a:rPr lang="en-AU" dirty="0"/>
              <a:t>Reading stage 3</a:t>
            </a:r>
          </a:p>
          <a:p>
            <a:pPr>
              <a:buFontTx/>
              <a:buChar char="-"/>
            </a:pPr>
            <a:r>
              <a:rPr lang="en-AU" dirty="0"/>
              <a:t>Read each item more thoroughly</a:t>
            </a:r>
          </a:p>
          <a:p>
            <a:pPr>
              <a:buFontTx/>
              <a:buChar char="-"/>
            </a:pPr>
            <a:r>
              <a:rPr lang="en-AU" dirty="0"/>
              <a:t>Not always necessary to read entire paper</a:t>
            </a:r>
          </a:p>
        </p:txBody>
      </p:sp>
      <p:pic>
        <p:nvPicPr>
          <p:cNvPr id="8" name="Picture 7">
            <a:extLst>
              <a:ext uri="{FF2B5EF4-FFF2-40B4-BE49-F238E27FC236}">
                <a16:creationId xmlns:a16="http://schemas.microsoft.com/office/drawing/2014/main" id="{4990B471-FDDC-4EAD-AF9B-68CDD7B0EA9A}"/>
              </a:ext>
            </a:extLst>
          </p:cNvPr>
          <p:cNvPicPr>
            <a:picLocks noChangeAspect="1"/>
          </p:cNvPicPr>
          <p:nvPr/>
        </p:nvPicPr>
        <p:blipFill>
          <a:blip r:embed="rId2"/>
          <a:stretch>
            <a:fillRect/>
          </a:stretch>
        </p:blipFill>
        <p:spPr>
          <a:xfrm>
            <a:off x="5093492" y="227447"/>
            <a:ext cx="6922295" cy="5894361"/>
          </a:xfrm>
          <a:prstGeom prst="rect">
            <a:avLst/>
          </a:prstGeom>
        </p:spPr>
      </p:pic>
    </p:spTree>
    <p:extLst>
      <p:ext uri="{BB962C8B-B14F-4D97-AF65-F5344CB8AC3E}">
        <p14:creationId xmlns:p14="http://schemas.microsoft.com/office/powerpoint/2010/main" val="3427879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725229" y="945726"/>
            <a:ext cx="10326658" cy="1000685"/>
          </a:xfrm>
        </p:spPr>
        <p:txBody>
          <a:bodyPr/>
          <a:lstStyle/>
          <a:p>
            <a:pPr algn="ctr"/>
            <a:r>
              <a:rPr lang="en-AU" b="1">
                <a:solidFill>
                  <a:schemeClr val="accent1">
                    <a:lumMod val="75000"/>
                  </a:schemeClr>
                </a:solidFill>
                <a:latin typeface="Calibri" panose="020F0502020204030204" pitchFamily="34" charset="0"/>
                <a:cs typeface="Calibri" panose="020F0502020204030204" pitchFamily="34" charset="0"/>
              </a:rPr>
              <a:t>Planning your research</a:t>
            </a:r>
          </a:p>
        </p:txBody>
      </p:sp>
      <p:sp>
        <p:nvSpPr>
          <p:cNvPr id="3" name="Text Placeholder 2"/>
          <p:cNvSpPr>
            <a:spLocks noGrp="1"/>
          </p:cNvSpPr>
          <p:nvPr>
            <p:ph type="body" idx="12"/>
          </p:nvPr>
        </p:nvSpPr>
        <p:spPr>
          <a:xfrm>
            <a:off x="1172163" y="1621978"/>
            <a:ext cx="10232651" cy="4169222"/>
          </a:xfrm>
        </p:spPr>
        <p:txBody>
          <a:bodyPr/>
          <a:lstStyle/>
          <a:p>
            <a:pPr>
              <a:lnSpc>
                <a:spcPct val="150000"/>
              </a:lnSpc>
            </a:pPr>
            <a:r>
              <a:rPr lang="en-AU" sz="2400">
                <a:latin typeface="Calibri" panose="020F0502020204030204" pitchFamily="34" charset="0"/>
                <a:cs typeface="Calibri" panose="020F0502020204030204" pitchFamily="34" charset="0"/>
              </a:rPr>
              <a:t>Focus on the relevant information you need</a:t>
            </a:r>
          </a:p>
          <a:p>
            <a:pPr>
              <a:lnSpc>
                <a:spcPct val="150000"/>
              </a:lnSpc>
            </a:pPr>
            <a:r>
              <a:rPr lang="en-AU" sz="2400">
                <a:latin typeface="Calibri" panose="020F0502020204030204" pitchFamily="34" charset="0"/>
                <a:cs typeface="Calibri" panose="020F0502020204030204" pitchFamily="34" charset="0"/>
              </a:rPr>
              <a:t>Be selective </a:t>
            </a:r>
          </a:p>
          <a:p>
            <a:pPr>
              <a:lnSpc>
                <a:spcPct val="150000"/>
              </a:lnSpc>
            </a:pPr>
            <a:r>
              <a:rPr lang="en-AU" sz="2400">
                <a:latin typeface="Calibri" panose="020F0502020204030204" pitchFamily="34" charset="0"/>
                <a:cs typeface="Calibri" panose="020F0502020204030204" pitchFamily="34" charset="0"/>
              </a:rPr>
              <a:t>Be a critical reader. Use these 5 criteria: </a:t>
            </a:r>
            <a:br>
              <a:rPr lang="en-AU" sz="2400">
                <a:latin typeface="Calibri" panose="020F0502020204030204" pitchFamily="34" charset="0"/>
                <a:cs typeface="Calibri" panose="020F0502020204030204" pitchFamily="34" charset="0"/>
              </a:rPr>
            </a:br>
            <a:r>
              <a:rPr lang="en-AU" sz="2400">
                <a:latin typeface="Calibri" panose="020F0502020204030204" pitchFamily="34" charset="0"/>
                <a:cs typeface="Calibri" panose="020F0502020204030204" pitchFamily="34" charset="0"/>
              </a:rPr>
              <a:t>	</a:t>
            </a:r>
            <a:r>
              <a:rPr lang="en-AU" sz="2400">
                <a:latin typeface="Calibri" panose="020F0502020204030204" pitchFamily="34" charset="0"/>
                <a:cs typeface="Calibri" panose="020F0502020204030204" pitchFamily="34" charset="0"/>
                <a:sym typeface="Wingdings" panose="05000000000000000000" pitchFamily="2" charset="2"/>
              </a:rPr>
              <a:t> </a:t>
            </a:r>
            <a:r>
              <a:rPr lang="en-AU" sz="2400" b="1">
                <a:solidFill>
                  <a:srgbClr val="0070C0"/>
                </a:solidFill>
                <a:latin typeface="Calibri" panose="020F0502020204030204" pitchFamily="34" charset="0"/>
                <a:cs typeface="Calibri" panose="020F0502020204030204" pitchFamily="34" charset="0"/>
              </a:rPr>
              <a:t>authority, accuracy, currency, coverage &amp; objectivity</a:t>
            </a:r>
          </a:p>
          <a:p>
            <a:pPr>
              <a:lnSpc>
                <a:spcPct val="150000"/>
              </a:lnSpc>
            </a:pPr>
            <a:r>
              <a:rPr lang="en-AU" sz="2400">
                <a:latin typeface="Calibri" panose="020F0502020204030204" pitchFamily="34" charset="0"/>
                <a:cs typeface="Calibri" panose="020F0502020204030204" pitchFamily="34" charset="0"/>
              </a:rPr>
              <a:t>Use only relevant &amp; reliable information </a:t>
            </a:r>
          </a:p>
          <a:p>
            <a:pPr>
              <a:lnSpc>
                <a:spcPct val="150000"/>
              </a:lnSpc>
            </a:pPr>
            <a:r>
              <a:rPr lang="en-AU" sz="2400">
                <a:latin typeface="Calibri" panose="020F0502020204030204" pitchFamily="34" charset="0"/>
                <a:cs typeface="Calibri" panose="020F0502020204030204" pitchFamily="34" charset="0"/>
              </a:rPr>
              <a:t>Ask yourself ‘how will I use this information?’</a:t>
            </a:r>
          </a:p>
        </p:txBody>
      </p:sp>
    </p:spTree>
    <p:extLst>
      <p:ext uri="{BB962C8B-B14F-4D97-AF65-F5344CB8AC3E}">
        <p14:creationId xmlns:p14="http://schemas.microsoft.com/office/powerpoint/2010/main" val="4179589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1078156" y="945726"/>
            <a:ext cx="10326658" cy="1000685"/>
          </a:xfrm>
        </p:spPr>
        <p:txBody>
          <a:bodyPr/>
          <a:lstStyle/>
          <a:p>
            <a:pPr algn="ctr"/>
            <a:r>
              <a:rPr lang="en-AU" b="1" dirty="0">
                <a:solidFill>
                  <a:schemeClr val="accent1">
                    <a:lumMod val="75000"/>
                  </a:schemeClr>
                </a:solidFill>
              </a:rPr>
              <a:t>Typical Academic Writing Process</a:t>
            </a:r>
          </a:p>
        </p:txBody>
      </p:sp>
      <p:sp>
        <p:nvSpPr>
          <p:cNvPr id="5" name="Pentagon 4"/>
          <p:cNvSpPr/>
          <p:nvPr/>
        </p:nvSpPr>
        <p:spPr>
          <a:xfrm>
            <a:off x="1078157" y="1669684"/>
            <a:ext cx="2836118" cy="1860884"/>
          </a:xfrm>
          <a:prstGeom prst="homePlat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800" b="1">
                <a:solidFill>
                  <a:schemeClr val="tx1"/>
                </a:solidFill>
              </a:rPr>
              <a:t>PREPARE</a:t>
            </a:r>
          </a:p>
        </p:txBody>
      </p:sp>
      <p:sp>
        <p:nvSpPr>
          <p:cNvPr id="6" name="Pentagon 5"/>
          <p:cNvSpPr/>
          <p:nvPr/>
        </p:nvSpPr>
        <p:spPr>
          <a:xfrm>
            <a:off x="4727736" y="1669684"/>
            <a:ext cx="2836120" cy="1855568"/>
          </a:xfrm>
          <a:prstGeom prst="homePlat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800" b="1">
                <a:solidFill>
                  <a:schemeClr val="tx1"/>
                </a:solidFill>
              </a:rPr>
              <a:t>RESEARCH</a:t>
            </a:r>
          </a:p>
        </p:txBody>
      </p:sp>
      <p:sp>
        <p:nvSpPr>
          <p:cNvPr id="7" name="Pentagon 6"/>
          <p:cNvSpPr/>
          <p:nvPr/>
        </p:nvSpPr>
        <p:spPr>
          <a:xfrm>
            <a:off x="8568694" y="1669684"/>
            <a:ext cx="2836120" cy="1860884"/>
          </a:xfrm>
          <a:prstGeom prst="homePlat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800" b="1">
                <a:solidFill>
                  <a:schemeClr val="tx1"/>
                </a:solidFill>
              </a:rPr>
              <a:t>WRITE </a:t>
            </a:r>
          </a:p>
        </p:txBody>
      </p:sp>
      <p:sp>
        <p:nvSpPr>
          <p:cNvPr id="8" name="Rounded Rectangle 7"/>
          <p:cNvSpPr/>
          <p:nvPr/>
        </p:nvSpPr>
        <p:spPr>
          <a:xfrm>
            <a:off x="1078157" y="4267200"/>
            <a:ext cx="2691738" cy="150795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b="1">
                <a:solidFill>
                  <a:schemeClr val="tx1"/>
                </a:solidFill>
              </a:rPr>
              <a:t>Analyse the question</a:t>
            </a:r>
          </a:p>
        </p:txBody>
      </p:sp>
      <p:sp>
        <p:nvSpPr>
          <p:cNvPr id="9" name="Rounded Rectangle 8"/>
          <p:cNvSpPr/>
          <p:nvPr/>
        </p:nvSpPr>
        <p:spPr>
          <a:xfrm>
            <a:off x="4727736" y="4267200"/>
            <a:ext cx="2691738" cy="150795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b="1">
                <a:solidFill>
                  <a:schemeClr val="tx1"/>
                </a:solidFill>
              </a:rPr>
              <a:t>Read broadly</a:t>
            </a:r>
          </a:p>
          <a:p>
            <a:pPr algn="ctr"/>
            <a:r>
              <a:rPr lang="en-AU" b="1">
                <a:solidFill>
                  <a:schemeClr val="tx1"/>
                </a:solidFill>
              </a:rPr>
              <a:t>Choose a tentative</a:t>
            </a:r>
          </a:p>
          <a:p>
            <a:pPr algn="ctr"/>
            <a:r>
              <a:rPr lang="en-AU" b="1">
                <a:solidFill>
                  <a:schemeClr val="tx1"/>
                </a:solidFill>
              </a:rPr>
              <a:t>Position</a:t>
            </a:r>
          </a:p>
          <a:p>
            <a:pPr algn="ctr"/>
            <a:r>
              <a:rPr lang="en-AU" b="1">
                <a:solidFill>
                  <a:schemeClr val="tx1"/>
                </a:solidFill>
              </a:rPr>
              <a:t>Read narrowly</a:t>
            </a:r>
          </a:p>
          <a:p>
            <a:pPr algn="ctr"/>
            <a:r>
              <a:rPr lang="en-AU" b="1">
                <a:solidFill>
                  <a:schemeClr val="tx1"/>
                </a:solidFill>
              </a:rPr>
              <a:t>Adopt position </a:t>
            </a:r>
          </a:p>
        </p:txBody>
      </p:sp>
      <p:sp>
        <p:nvSpPr>
          <p:cNvPr id="10" name="Rounded Rectangle 9"/>
          <p:cNvSpPr/>
          <p:nvPr/>
        </p:nvSpPr>
        <p:spPr>
          <a:xfrm>
            <a:off x="8568694" y="4162926"/>
            <a:ext cx="2836120" cy="1909011"/>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b="1">
                <a:solidFill>
                  <a:schemeClr val="tx1"/>
                </a:solidFill>
              </a:rPr>
              <a:t>Plan</a:t>
            </a:r>
          </a:p>
          <a:p>
            <a:pPr algn="ctr"/>
            <a:r>
              <a:rPr lang="en-AU" b="1">
                <a:solidFill>
                  <a:schemeClr val="tx1"/>
                </a:solidFill>
              </a:rPr>
              <a:t>Draft</a:t>
            </a:r>
          </a:p>
          <a:p>
            <a:pPr algn="ctr"/>
            <a:r>
              <a:rPr lang="en-AU" b="1">
                <a:solidFill>
                  <a:schemeClr val="tx1"/>
                </a:solidFill>
              </a:rPr>
              <a:t>More research!</a:t>
            </a:r>
          </a:p>
          <a:p>
            <a:pPr algn="ctr"/>
            <a:r>
              <a:rPr lang="en-AU" b="1">
                <a:solidFill>
                  <a:schemeClr val="tx1"/>
                </a:solidFill>
              </a:rPr>
              <a:t>Refine position!</a:t>
            </a:r>
          </a:p>
          <a:p>
            <a:pPr algn="ctr"/>
            <a:r>
              <a:rPr lang="en-AU" b="1">
                <a:solidFill>
                  <a:schemeClr val="tx1"/>
                </a:solidFill>
              </a:rPr>
              <a:t>Re-position!</a:t>
            </a:r>
          </a:p>
          <a:p>
            <a:pPr algn="ctr"/>
            <a:r>
              <a:rPr lang="en-AU" b="1">
                <a:solidFill>
                  <a:schemeClr val="tx1"/>
                </a:solidFill>
              </a:rPr>
              <a:t>Redraft </a:t>
            </a:r>
          </a:p>
          <a:p>
            <a:pPr algn="ctr"/>
            <a:r>
              <a:rPr lang="en-AU" b="1">
                <a:solidFill>
                  <a:schemeClr val="tx1"/>
                </a:solidFill>
              </a:rPr>
              <a:t>Final edit </a:t>
            </a:r>
          </a:p>
        </p:txBody>
      </p:sp>
      <p:sp>
        <p:nvSpPr>
          <p:cNvPr id="14" name="Down Arrow 13"/>
          <p:cNvSpPr/>
          <p:nvPr/>
        </p:nvSpPr>
        <p:spPr>
          <a:xfrm>
            <a:off x="2117558" y="3738463"/>
            <a:ext cx="192505" cy="296778"/>
          </a:xfrm>
          <a:prstGeom prst="down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Down Arrow 14"/>
          <p:cNvSpPr/>
          <p:nvPr/>
        </p:nvSpPr>
        <p:spPr>
          <a:xfrm>
            <a:off x="5800869" y="3757863"/>
            <a:ext cx="192505" cy="296778"/>
          </a:xfrm>
          <a:prstGeom prst="down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Down Arrow 15"/>
          <p:cNvSpPr/>
          <p:nvPr/>
        </p:nvSpPr>
        <p:spPr>
          <a:xfrm>
            <a:off x="9676686" y="3738463"/>
            <a:ext cx="192505" cy="296778"/>
          </a:xfrm>
          <a:prstGeom prst="down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082475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wipe(down)">
                                      <p:cBhvr>
                                        <p:cTn id="25" dur="500"/>
                                        <p:tgtEl>
                                          <p:spTgt spid="14"/>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down)">
                                      <p:cBhvr>
                                        <p:cTn id="30" dur="500"/>
                                        <p:tgtEl>
                                          <p:spTgt spid="9"/>
                                        </p:tgtEl>
                                      </p:cBhvr>
                                    </p:animEffect>
                                  </p:childTnLst>
                                </p:cTn>
                              </p:par>
                              <p:par>
                                <p:cTn id="31" presetID="22" presetClass="entr" presetSubtype="4"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wipe(down)">
                                      <p:cBhvr>
                                        <p:cTn id="33" dur="500"/>
                                        <p:tgtEl>
                                          <p:spTgt spid="15"/>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wipe(down)">
                                      <p:cBhvr>
                                        <p:cTn id="38" dur="500"/>
                                        <p:tgtEl>
                                          <p:spTgt spid="10"/>
                                        </p:tgtEl>
                                      </p:cBhvr>
                                    </p:animEffect>
                                  </p:childTnLst>
                                </p:cTn>
                              </p:par>
                              <p:par>
                                <p:cTn id="39" presetID="22" presetClass="entr" presetSubtype="4" fill="hold" grpId="0" nodeType="with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wipe(down)">
                                      <p:cBhvr>
                                        <p:cTn id="41" dur="500"/>
                                        <p:tgtEl>
                                          <p:spTgt spid="16"/>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1" nodeType="clickEffect">
                                  <p:stCondLst>
                                    <p:cond delay="0"/>
                                  </p:stCondLst>
                                  <p:childTnLst>
                                    <p:set>
                                      <p:cBhvr>
                                        <p:cTn id="45" dur="1" fill="hold">
                                          <p:stCondLst>
                                            <p:cond delay="0"/>
                                          </p:stCondLst>
                                        </p:cTn>
                                        <p:tgtEl>
                                          <p:spTgt spid="6"/>
                                        </p:tgtEl>
                                        <p:attrNameLst>
                                          <p:attrName>style.visibility</p:attrName>
                                        </p:attrNameLst>
                                      </p:cBhvr>
                                      <p:to>
                                        <p:strVal val="visible"/>
                                      </p:to>
                                    </p:set>
                                    <p:animEffect transition="in" filter="wipe(left)">
                                      <p:cBhvr>
                                        <p:cTn id="46" dur="500"/>
                                        <p:tgtEl>
                                          <p:spTgt spid="6"/>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1" fill="hold" grpId="1" nodeType="click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wipe(up)">
                                      <p:cBhvr>
                                        <p:cTn id="51" dur="500"/>
                                        <p:tgtEl>
                                          <p:spTgt spid="9"/>
                                        </p:tgtEl>
                                      </p:cBhvr>
                                    </p:animEffect>
                                  </p:childTnLst>
                                </p:cTn>
                              </p:par>
                              <p:par>
                                <p:cTn id="52" presetID="22" presetClass="entr" presetSubtype="4" fill="hold" grpId="1" nodeType="withEffect">
                                  <p:stCondLst>
                                    <p:cond delay="0"/>
                                  </p:stCondLst>
                                  <p:childTnLst>
                                    <p:set>
                                      <p:cBhvr>
                                        <p:cTn id="53" dur="1" fill="hold">
                                          <p:stCondLst>
                                            <p:cond delay="0"/>
                                          </p:stCondLst>
                                        </p:cTn>
                                        <p:tgtEl>
                                          <p:spTgt spid="15"/>
                                        </p:tgtEl>
                                        <p:attrNameLst>
                                          <p:attrName>style.visibility</p:attrName>
                                        </p:attrNameLst>
                                      </p:cBhvr>
                                      <p:to>
                                        <p:strVal val="visible"/>
                                      </p:to>
                                    </p:set>
                                    <p:animEffect transition="in" filter="wipe(down)">
                                      <p:cBhvr>
                                        <p:cTn id="5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6" grpId="1" animBg="1"/>
      <p:bldP spid="7" grpId="0" animBg="1"/>
      <p:bldP spid="8" grpId="0" animBg="1"/>
      <p:bldP spid="9" grpId="0" animBg="1"/>
      <p:bldP spid="9" grpId="1" animBg="1"/>
      <p:bldP spid="10" grpId="0" animBg="1"/>
      <p:bldP spid="14" grpId="0" animBg="1"/>
      <p:bldP spid="15" grpId="0" animBg="1"/>
      <p:bldP spid="15" grpId="1" animBg="1"/>
      <p:bldP spid="16" grpId="0" animBg="1"/>
    </p:bldLst>
  </p:timing>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725229" y="705094"/>
            <a:ext cx="10326658" cy="722653"/>
          </a:xfrm>
        </p:spPr>
        <p:txBody>
          <a:bodyPr/>
          <a:lstStyle/>
          <a:p>
            <a:pPr algn="ctr"/>
            <a:r>
              <a:rPr lang="en-AU" b="1">
                <a:solidFill>
                  <a:schemeClr val="accent1">
                    <a:lumMod val="75000"/>
                  </a:schemeClr>
                </a:solidFill>
                <a:latin typeface="Calibri" panose="020F0502020204030204" pitchFamily="34" charset="0"/>
                <a:cs typeface="Calibri" panose="020F0502020204030204" pitchFamily="34" charset="0"/>
              </a:rPr>
              <a:t>Reflect on your research</a:t>
            </a:r>
          </a:p>
        </p:txBody>
      </p:sp>
      <p:sp>
        <p:nvSpPr>
          <p:cNvPr id="3" name="Text Placeholder 2"/>
          <p:cNvSpPr>
            <a:spLocks noGrp="1"/>
          </p:cNvSpPr>
          <p:nvPr>
            <p:ph type="body" idx="12"/>
          </p:nvPr>
        </p:nvSpPr>
        <p:spPr>
          <a:xfrm>
            <a:off x="1058779" y="2172516"/>
            <a:ext cx="10232651" cy="4169222"/>
          </a:xfrm>
        </p:spPr>
        <p:txBody>
          <a:bodyPr/>
          <a:lstStyle/>
          <a:p>
            <a:r>
              <a:rPr lang="en-AU" sz="2300">
                <a:latin typeface="Calibri" panose="020F0502020204030204" pitchFamily="34" charset="0"/>
                <a:cs typeface="Calibri" panose="020F0502020204030204" pitchFamily="34" charset="0"/>
              </a:rPr>
              <a:t>What have you discovered and learnt?</a:t>
            </a:r>
          </a:p>
          <a:p>
            <a:r>
              <a:rPr lang="en-AU" sz="2300">
                <a:latin typeface="Calibri" panose="020F0502020204030204" pitchFamily="34" charset="0"/>
                <a:cs typeface="Calibri" panose="020F0502020204030204" pitchFamily="34" charset="0"/>
              </a:rPr>
              <a:t>How does your  new knowledge help your understanding?</a:t>
            </a:r>
          </a:p>
          <a:p>
            <a:r>
              <a:rPr lang="en-AU" sz="2300">
                <a:latin typeface="Calibri" panose="020F0502020204030204" pitchFamily="34" charset="0"/>
                <a:cs typeface="Calibri" panose="020F0502020204030204" pitchFamily="34" charset="0"/>
              </a:rPr>
              <a:t>What arguments or evidence have you discovered?</a:t>
            </a:r>
          </a:p>
          <a:p>
            <a:r>
              <a:rPr lang="en-AU" sz="2300">
                <a:latin typeface="Calibri" panose="020F0502020204030204" pitchFamily="34" charset="0"/>
                <a:cs typeface="Calibri" panose="020F0502020204030204" pitchFamily="34" charset="0"/>
              </a:rPr>
              <a:t>How have your ideas/opinions been influenced?</a:t>
            </a:r>
          </a:p>
          <a:p>
            <a:r>
              <a:rPr lang="en-AU" sz="2300">
                <a:latin typeface="Calibri" panose="020F0502020204030204" pitchFamily="34" charset="0"/>
                <a:cs typeface="Calibri" panose="020F0502020204030204" pitchFamily="34" charset="0"/>
              </a:rPr>
              <a:t>Do you now have a clearer understanding of the task ahead?</a:t>
            </a:r>
          </a:p>
          <a:p>
            <a:r>
              <a:rPr lang="en-AU" sz="2300">
                <a:latin typeface="Calibri" panose="020F0502020204030204" pitchFamily="34" charset="0"/>
                <a:cs typeface="Calibri" panose="020F0502020204030204" pitchFamily="34" charset="0"/>
              </a:rPr>
              <a:t>Could it help to form your central argument?</a:t>
            </a:r>
          </a:p>
          <a:p>
            <a:r>
              <a:rPr lang="en-AU" sz="2300">
                <a:latin typeface="Calibri" panose="020F0502020204030204" pitchFamily="34" charset="0"/>
                <a:cs typeface="Calibri" panose="020F0502020204030204" pitchFamily="34" charset="0"/>
              </a:rPr>
              <a:t>Can you use it as evidence?</a:t>
            </a:r>
          </a:p>
          <a:p>
            <a:r>
              <a:rPr lang="en-AU" sz="2300">
                <a:latin typeface="Calibri" panose="020F0502020204030204" pitchFamily="34" charset="0"/>
                <a:cs typeface="Calibri" panose="020F0502020204030204" pitchFamily="34" charset="0"/>
              </a:rPr>
              <a:t>Will it help you locate other information?</a:t>
            </a:r>
          </a:p>
        </p:txBody>
      </p:sp>
      <p:sp>
        <p:nvSpPr>
          <p:cNvPr id="4" name="TextBox 3"/>
          <p:cNvSpPr txBox="1"/>
          <p:nvPr/>
        </p:nvSpPr>
        <p:spPr>
          <a:xfrm>
            <a:off x="1058780" y="1427747"/>
            <a:ext cx="5566610" cy="461665"/>
          </a:xfrm>
          <a:prstGeom prst="rect">
            <a:avLst/>
          </a:prstGeom>
          <a:noFill/>
          <a:ln>
            <a:solidFill>
              <a:schemeClr val="accent1">
                <a:lumMod val="75000"/>
              </a:schemeClr>
            </a:solidFill>
          </a:ln>
        </p:spPr>
        <p:txBody>
          <a:bodyPr wrap="square" rtlCol="0">
            <a:spAutoFit/>
          </a:bodyPr>
          <a:lstStyle/>
          <a:p>
            <a:r>
              <a:rPr lang="en-AU" sz="2400" b="1">
                <a:latin typeface="Calibri" panose="020F0502020204030204" pitchFamily="34" charset="0"/>
                <a:cs typeface="Calibri" panose="020F0502020204030204" pitchFamily="34" charset="0"/>
              </a:rPr>
              <a:t>Once you have the </a:t>
            </a:r>
            <a:r>
              <a:rPr lang="en-AU" sz="2400" b="1">
                <a:solidFill>
                  <a:srgbClr val="C00000"/>
                </a:solidFill>
                <a:latin typeface="Calibri" panose="020F0502020204030204" pitchFamily="34" charset="0"/>
                <a:cs typeface="Calibri" panose="020F0502020204030204" pitchFamily="34" charset="0"/>
              </a:rPr>
              <a:t>relevant</a:t>
            </a:r>
            <a:r>
              <a:rPr lang="en-AU" sz="2400" b="1">
                <a:latin typeface="Calibri" panose="020F0502020204030204" pitchFamily="34" charset="0"/>
                <a:cs typeface="Calibri" panose="020F0502020204030204" pitchFamily="34" charset="0"/>
              </a:rPr>
              <a:t> information: </a:t>
            </a:r>
          </a:p>
        </p:txBody>
      </p:sp>
    </p:spTree>
    <p:extLst>
      <p:ext uri="{BB962C8B-B14F-4D97-AF65-F5344CB8AC3E}">
        <p14:creationId xmlns:p14="http://schemas.microsoft.com/office/powerpoint/2010/main" val="1286463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5229" y="2533137"/>
            <a:ext cx="10326658" cy="1000685"/>
          </a:xfrm>
        </p:spPr>
        <p:txBody>
          <a:bodyPr/>
          <a:lstStyle/>
          <a:p>
            <a:pPr algn="ctr"/>
            <a:r>
              <a:rPr lang="en-AU" sz="4000" b="1">
                <a:solidFill>
                  <a:schemeClr val="accent1">
                    <a:lumMod val="75000"/>
                  </a:schemeClr>
                </a:solidFill>
                <a:latin typeface="Calibri" panose="020F0502020204030204" pitchFamily="34" charset="0"/>
                <a:cs typeface="Calibri" panose="020F0502020204030204" pitchFamily="34" charset="0"/>
              </a:rPr>
              <a:t>Start Writing</a:t>
            </a:r>
          </a:p>
        </p:txBody>
      </p:sp>
    </p:spTree>
    <p:extLst>
      <p:ext uri="{BB962C8B-B14F-4D97-AF65-F5344CB8AC3E}">
        <p14:creationId xmlns:p14="http://schemas.microsoft.com/office/powerpoint/2010/main" val="89738566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5229" y="945726"/>
            <a:ext cx="10326658" cy="1000685"/>
          </a:xfrm>
        </p:spPr>
        <p:txBody>
          <a:bodyPr/>
          <a:lstStyle/>
          <a:p>
            <a:pPr algn="ctr"/>
            <a:r>
              <a:rPr lang="en-AU" b="1">
                <a:solidFill>
                  <a:schemeClr val="accent1">
                    <a:lumMod val="75000"/>
                  </a:schemeClr>
                </a:solidFill>
                <a:latin typeface="Calibri" panose="020F0502020204030204" pitchFamily="34" charset="0"/>
                <a:cs typeface="Calibri" panose="020F0502020204030204" pitchFamily="34" charset="0"/>
              </a:rPr>
              <a:t>Stage 3: Writing</a:t>
            </a:r>
          </a:p>
        </p:txBody>
      </p:sp>
      <p:sp>
        <p:nvSpPr>
          <p:cNvPr id="3" name="Text Placeholder 2"/>
          <p:cNvSpPr>
            <a:spLocks noGrp="1"/>
          </p:cNvSpPr>
          <p:nvPr>
            <p:ph type="body" idx="12"/>
          </p:nvPr>
        </p:nvSpPr>
        <p:spPr>
          <a:xfrm>
            <a:off x="2207439" y="1946411"/>
            <a:ext cx="7362237" cy="3094401"/>
          </a:xfrm>
        </p:spPr>
        <p:txBody>
          <a:bodyPr/>
          <a:lstStyle/>
          <a:p>
            <a:pPr marL="457200" indent="-457200">
              <a:lnSpc>
                <a:spcPct val="150000"/>
              </a:lnSpc>
              <a:buFont typeface="+mj-lt"/>
              <a:buAutoNum type="arabicPeriod"/>
            </a:pPr>
            <a:r>
              <a:rPr lang="en-AU" sz="2400" b="1" dirty="0">
                <a:latin typeface="Calibri" panose="020F0502020204030204" pitchFamily="34" charset="0"/>
                <a:cs typeface="Calibri" panose="020F0502020204030204" pitchFamily="34" charset="0"/>
              </a:rPr>
              <a:t>Plan (use your mind map!)</a:t>
            </a:r>
          </a:p>
          <a:p>
            <a:pPr marL="457200" indent="-457200">
              <a:lnSpc>
                <a:spcPct val="150000"/>
              </a:lnSpc>
              <a:buFont typeface="+mj-lt"/>
              <a:buAutoNum type="arabicPeriod"/>
            </a:pPr>
            <a:r>
              <a:rPr lang="en-AU" sz="2400" b="1" dirty="0">
                <a:latin typeface="Calibri" panose="020F0502020204030204" pitchFamily="34" charset="0"/>
                <a:cs typeface="Calibri" panose="020F0502020204030204" pitchFamily="34" charset="0"/>
              </a:rPr>
              <a:t>Draft and redraft (check your mind map!)</a:t>
            </a:r>
          </a:p>
          <a:p>
            <a:pPr marL="457200" indent="-457200">
              <a:lnSpc>
                <a:spcPct val="150000"/>
              </a:lnSpc>
              <a:buFont typeface="+mj-lt"/>
              <a:buAutoNum type="arabicPeriod"/>
            </a:pPr>
            <a:r>
              <a:rPr lang="en-AU" sz="2400" b="1" dirty="0">
                <a:latin typeface="Calibri" panose="020F0502020204030204" pitchFamily="34" charset="0"/>
                <a:cs typeface="Calibri" panose="020F0502020204030204" pitchFamily="34" charset="0"/>
              </a:rPr>
              <a:t>Edit</a:t>
            </a:r>
          </a:p>
        </p:txBody>
      </p:sp>
    </p:spTree>
    <p:extLst>
      <p:ext uri="{BB962C8B-B14F-4D97-AF65-F5344CB8AC3E}">
        <p14:creationId xmlns:p14="http://schemas.microsoft.com/office/powerpoint/2010/main" val="287666841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725229" y="2533137"/>
            <a:ext cx="10326658" cy="1000685"/>
          </a:xfrm>
        </p:spPr>
        <p:txBody>
          <a:bodyPr/>
          <a:lstStyle/>
          <a:p>
            <a:pPr algn="ctr"/>
            <a:r>
              <a:rPr lang="en-AU" sz="4000" b="1">
                <a:solidFill>
                  <a:schemeClr val="accent1">
                    <a:lumMod val="75000"/>
                  </a:schemeClr>
                </a:solidFill>
                <a:latin typeface="Calibri" panose="020F0502020204030204" pitchFamily="34" charset="0"/>
                <a:cs typeface="Calibri" panose="020F0502020204030204" pitchFamily="34" charset="0"/>
              </a:rPr>
              <a:t>Extra Activity</a:t>
            </a:r>
          </a:p>
        </p:txBody>
      </p:sp>
    </p:spTree>
    <p:extLst>
      <p:ext uri="{BB962C8B-B14F-4D97-AF65-F5344CB8AC3E}">
        <p14:creationId xmlns:p14="http://schemas.microsoft.com/office/powerpoint/2010/main" val="404606597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 Placeholder 2"/>
          <p:cNvSpPr>
            <a:spLocks noGrp="1"/>
          </p:cNvSpPr>
          <p:nvPr>
            <p:ph type="body" idx="12"/>
          </p:nvPr>
        </p:nvSpPr>
        <p:spPr>
          <a:xfrm>
            <a:off x="2384439" y="1890394"/>
            <a:ext cx="3182172" cy="4111431"/>
          </a:xfrm>
        </p:spPr>
        <p:txBody>
          <a:bodyPr/>
          <a:lstStyle/>
          <a:p>
            <a:pPr>
              <a:lnSpc>
                <a:spcPct val="150000"/>
              </a:lnSpc>
            </a:pPr>
            <a:r>
              <a:rPr lang="en-AU" sz="2400">
                <a:latin typeface="Calibri" panose="020F0502020204030204" pitchFamily="34" charset="0"/>
                <a:cs typeface="Calibri" panose="020F0502020204030204" pitchFamily="34" charset="0"/>
              </a:rPr>
              <a:t>Justify </a:t>
            </a:r>
          </a:p>
          <a:p>
            <a:pPr>
              <a:lnSpc>
                <a:spcPct val="150000"/>
              </a:lnSpc>
            </a:pPr>
            <a:r>
              <a:rPr lang="en-AU" sz="2400">
                <a:latin typeface="Calibri" panose="020F0502020204030204" pitchFamily="34" charset="0"/>
                <a:cs typeface="Calibri" panose="020F0502020204030204" pitchFamily="34" charset="0"/>
              </a:rPr>
              <a:t>Contrast </a:t>
            </a:r>
          </a:p>
          <a:p>
            <a:pPr>
              <a:lnSpc>
                <a:spcPct val="150000"/>
              </a:lnSpc>
            </a:pPr>
            <a:r>
              <a:rPr lang="en-AU" sz="2400">
                <a:latin typeface="Calibri" panose="020F0502020204030204" pitchFamily="34" charset="0"/>
                <a:cs typeface="Calibri" panose="020F0502020204030204" pitchFamily="34" charset="0"/>
              </a:rPr>
              <a:t>Evaluate</a:t>
            </a:r>
          </a:p>
          <a:p>
            <a:pPr>
              <a:lnSpc>
                <a:spcPct val="150000"/>
              </a:lnSpc>
            </a:pPr>
            <a:r>
              <a:rPr lang="en-AU" sz="2400">
                <a:latin typeface="Calibri" panose="020F0502020204030204" pitchFamily="34" charset="0"/>
                <a:cs typeface="Calibri" panose="020F0502020204030204" pitchFamily="34" charset="0"/>
              </a:rPr>
              <a:t>Analyse</a:t>
            </a:r>
          </a:p>
          <a:p>
            <a:pPr>
              <a:lnSpc>
                <a:spcPct val="150000"/>
              </a:lnSpc>
            </a:pPr>
            <a:r>
              <a:rPr lang="en-AU" sz="2400">
                <a:latin typeface="Calibri" panose="020F0502020204030204" pitchFamily="34" charset="0"/>
                <a:cs typeface="Calibri" panose="020F0502020204030204" pitchFamily="34" charset="0"/>
              </a:rPr>
              <a:t>Prove </a:t>
            </a:r>
          </a:p>
          <a:p>
            <a:pPr>
              <a:lnSpc>
                <a:spcPct val="150000"/>
              </a:lnSpc>
            </a:pPr>
            <a:r>
              <a:rPr lang="en-AU" sz="2400">
                <a:latin typeface="Calibri" panose="020F0502020204030204" pitchFamily="34" charset="0"/>
                <a:cs typeface="Calibri" panose="020F0502020204030204" pitchFamily="34" charset="0"/>
              </a:rPr>
              <a:t>Discuss</a:t>
            </a:r>
          </a:p>
          <a:p>
            <a:pPr marL="0" indent="0">
              <a:buNone/>
            </a:pPr>
            <a:endParaRPr lang="en-AU" sz="2400">
              <a:latin typeface="Calibri" panose="020F0502020204030204" pitchFamily="34" charset="0"/>
              <a:cs typeface="Calibri" panose="020F0502020204030204" pitchFamily="34" charset="0"/>
            </a:endParaRPr>
          </a:p>
        </p:txBody>
      </p:sp>
      <p:sp>
        <p:nvSpPr>
          <p:cNvPr id="5" name="Title 4"/>
          <p:cNvSpPr>
            <a:spLocks noGrp="1"/>
          </p:cNvSpPr>
          <p:nvPr>
            <p:ph type="title"/>
          </p:nvPr>
        </p:nvSpPr>
        <p:spPr/>
        <p:txBody>
          <a:bodyPr/>
          <a:lstStyle/>
          <a:p>
            <a:r>
              <a:rPr lang="en-AU" b="1">
                <a:solidFill>
                  <a:schemeClr val="accent1">
                    <a:lumMod val="75000"/>
                  </a:schemeClr>
                </a:solidFill>
                <a:latin typeface="Calibri" panose="020F0502020204030204" pitchFamily="34" charset="0"/>
                <a:cs typeface="Calibri" panose="020F0502020204030204" pitchFamily="34" charset="0"/>
              </a:rPr>
              <a:t>Activity: What do these task words really mean?</a:t>
            </a:r>
          </a:p>
        </p:txBody>
      </p:sp>
      <p:sp>
        <p:nvSpPr>
          <p:cNvPr id="6" name="Text Placeholder 2"/>
          <p:cNvSpPr txBox="1">
            <a:spLocks/>
          </p:cNvSpPr>
          <p:nvPr/>
        </p:nvSpPr>
        <p:spPr>
          <a:xfrm>
            <a:off x="5791183" y="1903862"/>
            <a:ext cx="3104173" cy="4111431"/>
          </a:xfrm>
          <a:prstGeom prst="rect">
            <a:avLst/>
          </a:prstGeom>
        </p:spPr>
        <p:txBody>
          <a:bodyPr vert="horz" lIns="91440" tIns="45720" rIns="91440" bIns="45720" rtlCol="0">
            <a:noAutofit/>
          </a:bodyPr>
          <a:lstStyle>
            <a:lvl1pPr marL="270000" indent="-270000" algn="l" defTabSz="914400" rtl="0" eaLnBrk="1" latinLnBrk="0" hangingPunct="1">
              <a:lnSpc>
                <a:spcPct val="100000"/>
              </a:lnSpc>
              <a:spcBef>
                <a:spcPts val="0"/>
              </a:spcBef>
              <a:spcAft>
                <a:spcPts val="1000"/>
              </a:spcAft>
              <a:buFont typeface="Arial" panose="020B0604020202020204" pitchFamily="34" charset="0"/>
              <a:buChar char="•"/>
              <a:defRPr lang="en-AU" sz="210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 typeface="Arial"/>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9pPr>
          </a:lstStyle>
          <a:p>
            <a:pPr>
              <a:lnSpc>
                <a:spcPct val="150000"/>
              </a:lnSpc>
            </a:pPr>
            <a:r>
              <a:rPr lang="en-AU" sz="2400">
                <a:latin typeface="Calibri" panose="020F0502020204030204" pitchFamily="34" charset="0"/>
                <a:cs typeface="Calibri" panose="020F0502020204030204" pitchFamily="34" charset="0"/>
              </a:rPr>
              <a:t>Criticise</a:t>
            </a:r>
          </a:p>
          <a:p>
            <a:pPr>
              <a:lnSpc>
                <a:spcPct val="150000"/>
              </a:lnSpc>
            </a:pPr>
            <a:r>
              <a:rPr lang="en-AU" sz="2400">
                <a:latin typeface="Calibri" panose="020F0502020204030204" pitchFamily="34" charset="0"/>
                <a:cs typeface="Calibri" panose="020F0502020204030204" pitchFamily="34" charset="0"/>
              </a:rPr>
              <a:t>Define</a:t>
            </a:r>
          </a:p>
          <a:p>
            <a:pPr>
              <a:lnSpc>
                <a:spcPct val="150000"/>
              </a:lnSpc>
            </a:pPr>
            <a:r>
              <a:rPr lang="en-AU" sz="2400">
                <a:latin typeface="Calibri" panose="020F0502020204030204" pitchFamily="34" charset="0"/>
                <a:cs typeface="Calibri" panose="020F0502020204030204" pitchFamily="34" charset="0"/>
              </a:rPr>
              <a:t>Summarise</a:t>
            </a:r>
          </a:p>
          <a:p>
            <a:pPr>
              <a:lnSpc>
                <a:spcPct val="150000"/>
              </a:lnSpc>
            </a:pPr>
            <a:r>
              <a:rPr lang="en-AU" sz="2400">
                <a:latin typeface="Calibri" panose="020F0502020204030204" pitchFamily="34" charset="0"/>
                <a:cs typeface="Calibri" panose="020F0502020204030204" pitchFamily="34" charset="0"/>
              </a:rPr>
              <a:t>Describe </a:t>
            </a:r>
          </a:p>
          <a:p>
            <a:pPr>
              <a:lnSpc>
                <a:spcPct val="150000"/>
              </a:lnSpc>
            </a:pPr>
            <a:r>
              <a:rPr lang="en-AU" sz="2400">
                <a:latin typeface="Calibri" panose="020F0502020204030204" pitchFamily="34" charset="0"/>
                <a:cs typeface="Calibri" panose="020F0502020204030204" pitchFamily="34" charset="0"/>
              </a:rPr>
              <a:t>Explain </a:t>
            </a:r>
          </a:p>
          <a:p>
            <a:pPr>
              <a:lnSpc>
                <a:spcPct val="150000"/>
              </a:lnSpc>
            </a:pPr>
            <a:r>
              <a:rPr lang="en-AU" sz="2400">
                <a:latin typeface="Calibri" panose="020F0502020204030204" pitchFamily="34" charset="0"/>
                <a:cs typeface="Calibri" panose="020F0502020204030204" pitchFamily="34" charset="0"/>
              </a:rPr>
              <a:t>Compare</a:t>
            </a:r>
          </a:p>
          <a:p>
            <a:pPr marL="0" indent="0">
              <a:buFont typeface="Arial" panose="020B0604020202020204" pitchFamily="34" charset="0"/>
              <a:buNone/>
            </a:pPr>
            <a:endParaRPr lang="en-AU" sz="240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4856050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5C11A-C80E-3E4B-B07F-C2A11A5D935B}"/>
              </a:ext>
            </a:extLst>
          </p:cNvPr>
          <p:cNvSpPr>
            <a:spLocks noGrp="1"/>
          </p:cNvSpPr>
          <p:nvPr>
            <p:ph type="title"/>
          </p:nvPr>
        </p:nvSpPr>
        <p:spPr>
          <a:xfrm>
            <a:off x="627854" y="511870"/>
            <a:ext cx="10326658" cy="1000685"/>
          </a:xfrm>
        </p:spPr>
        <p:txBody>
          <a:bodyPr/>
          <a:lstStyle/>
          <a:p>
            <a:pPr marL="342900" indent="-342900" algn="ctr"/>
            <a:r>
              <a:rPr lang="en-AU" sz="3000" b="1">
                <a:solidFill>
                  <a:schemeClr val="accent1">
                    <a:lumMod val="50000"/>
                  </a:schemeClr>
                </a:solidFill>
                <a:latin typeface="Calibri" panose="020F0502020204030204" pitchFamily="34" charset="0"/>
                <a:cs typeface="Calibri" panose="020F0502020204030204" pitchFamily="34" charset="0"/>
              </a:rPr>
              <a:t>What do these task words really mean? ANSWERS</a:t>
            </a:r>
            <a:endParaRPr lang="en-US" sz="3000">
              <a:solidFill>
                <a:schemeClr val="tx1"/>
              </a:solidFill>
              <a:latin typeface="Calibri" panose="020F0502020204030204" pitchFamily="34" charset="0"/>
              <a:cs typeface="Calibri" panose="020F0502020204030204" pitchFamily="34" charset="0"/>
            </a:endParaRPr>
          </a:p>
        </p:txBody>
      </p:sp>
      <p:sp>
        <p:nvSpPr>
          <p:cNvPr id="4" name="Footer Placeholder 3">
            <a:extLst>
              <a:ext uri="{FF2B5EF4-FFF2-40B4-BE49-F238E27FC236}">
                <a16:creationId xmlns:a16="http://schemas.microsoft.com/office/drawing/2014/main" id="{BDCF3EAA-8E22-AC40-BA0C-3611C237D62A}"/>
              </a:ext>
            </a:extLst>
          </p:cNvPr>
          <p:cNvSpPr>
            <a:spLocks noGrp="1"/>
          </p:cNvSpPr>
          <p:nvPr>
            <p:ph type="ftr" sz="quarter" idx="11"/>
          </p:nvPr>
        </p:nvSpPr>
        <p:spPr/>
        <p:txBody>
          <a:bodyPr/>
          <a:lstStyle/>
          <a:p>
            <a:r>
              <a:rPr lang="en-US">
                <a:latin typeface="Calibri" panose="020F0502020204030204" pitchFamily="34" charset="0"/>
                <a:cs typeface="Calibri" panose="020F0502020204030204" pitchFamily="34" charset="0"/>
              </a:rPr>
              <a:t>UTS HELPS</a:t>
            </a:r>
          </a:p>
        </p:txBody>
      </p:sp>
      <p:sp>
        <p:nvSpPr>
          <p:cNvPr id="5" name="Rectangle 4"/>
          <p:cNvSpPr/>
          <p:nvPr/>
        </p:nvSpPr>
        <p:spPr>
          <a:xfrm>
            <a:off x="2534653" y="6255097"/>
            <a:ext cx="6096000" cy="646331"/>
          </a:xfrm>
          <a:prstGeom prst="rect">
            <a:avLst/>
          </a:prstGeom>
        </p:spPr>
        <p:txBody>
          <a:bodyPr>
            <a:spAutoFit/>
          </a:bodyPr>
          <a:lstStyle/>
          <a:p>
            <a:pPr>
              <a:defRPr/>
            </a:pPr>
            <a:r>
              <a:rPr lang="en-AU">
                <a:solidFill>
                  <a:schemeClr val="bg1"/>
                </a:solidFill>
                <a:latin typeface="Calibri" panose="020F0502020204030204" pitchFamily="34" charset="0"/>
                <a:cs typeface="Calibri" panose="020F0502020204030204" pitchFamily="34" charset="0"/>
              </a:rPr>
              <a:t>Source: https://student.unsw.edu.au/glossary-task-words</a:t>
            </a:r>
          </a:p>
          <a:p>
            <a:pPr>
              <a:buFont typeface="Arial" pitchFamily="34" charset="0"/>
              <a:buChar char="•"/>
              <a:defRPr/>
            </a:pPr>
            <a:endParaRPr lang="en-US">
              <a:solidFill>
                <a:schemeClr val="bg1"/>
              </a:solidFill>
              <a:latin typeface="Calibri" panose="020F0502020204030204" pitchFamily="34" charset="0"/>
              <a:cs typeface="Calibri" panose="020F0502020204030204" pitchFamily="34" charset="0"/>
            </a:endParaRPr>
          </a:p>
        </p:txBody>
      </p:sp>
      <p:graphicFrame>
        <p:nvGraphicFramePr>
          <p:cNvPr id="7" name="Table 6"/>
          <p:cNvGraphicFramePr>
            <a:graphicFrameLocks noGrp="1"/>
          </p:cNvGraphicFramePr>
          <p:nvPr>
            <p:extLst>
              <p:ext uri="{D42A27DB-BD31-4B8C-83A1-F6EECF244321}">
                <p14:modId xmlns:p14="http://schemas.microsoft.com/office/powerpoint/2010/main" val="638174216"/>
              </p:ext>
            </p:extLst>
          </p:nvPr>
        </p:nvGraphicFramePr>
        <p:xfrm>
          <a:off x="551207" y="1262743"/>
          <a:ext cx="11061673" cy="4419601"/>
        </p:xfrm>
        <a:graphic>
          <a:graphicData uri="http://schemas.openxmlformats.org/drawingml/2006/table">
            <a:tbl>
              <a:tblPr firstRow="1" bandRow="1">
                <a:tableStyleId>{BC89EF96-8CEA-46FF-86C4-4CE0E7609802}</a:tableStyleId>
              </a:tblPr>
              <a:tblGrid>
                <a:gridCol w="1408222">
                  <a:extLst>
                    <a:ext uri="{9D8B030D-6E8A-4147-A177-3AD203B41FA5}">
                      <a16:colId xmlns:a16="http://schemas.microsoft.com/office/drawing/2014/main" val="583347023"/>
                    </a:ext>
                  </a:extLst>
                </a:gridCol>
                <a:gridCol w="9653451">
                  <a:extLst>
                    <a:ext uri="{9D8B030D-6E8A-4147-A177-3AD203B41FA5}">
                      <a16:colId xmlns:a16="http://schemas.microsoft.com/office/drawing/2014/main" val="1871306539"/>
                    </a:ext>
                  </a:extLst>
                </a:gridCol>
              </a:tblGrid>
              <a:tr h="756897">
                <a:tc>
                  <a:txBody>
                    <a:bodyPr/>
                    <a:lstStyle/>
                    <a:p>
                      <a:pPr algn="l"/>
                      <a:r>
                        <a:rPr lang="en-AU" sz="1500" b="1">
                          <a:latin typeface="Calibri" panose="020F0502020204030204" pitchFamily="34" charset="0"/>
                          <a:cs typeface="Calibri" panose="020F0502020204030204" pitchFamily="34" charset="0"/>
                        </a:rPr>
                        <a:t>Justify:</a:t>
                      </a:r>
                    </a:p>
                  </a:txBody>
                  <a:tcPr anchor="ctr"/>
                </a:tc>
                <a:tc>
                  <a:txBody>
                    <a:bodyPr/>
                    <a:lstStyle/>
                    <a:p>
                      <a:pPr marL="0" marR="0" lvl="0" indent="0" algn="l" defTabSz="914400" rtl="0" eaLnBrk="1" fontAlgn="auto" latinLnBrk="0" hangingPunct="1">
                        <a:lnSpc>
                          <a:spcPct val="150000"/>
                        </a:lnSpc>
                        <a:spcBef>
                          <a:spcPts val="0"/>
                        </a:spcBef>
                        <a:spcAft>
                          <a:spcPts val="1000"/>
                        </a:spcAft>
                        <a:buClrTx/>
                        <a:buSzTx/>
                        <a:buFont typeface="Arial" panose="020B0604020202020204" pitchFamily="34" charset="0"/>
                        <a:buNone/>
                        <a:tabLst/>
                        <a:defRPr/>
                      </a:pPr>
                      <a:r>
                        <a:rPr kumimoji="0" lang="en-AU" sz="15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Express valid reasons for accepting a particular interpretation or conclusion, probably including the need to ‘argue’ a case.</a:t>
                      </a:r>
                    </a:p>
                  </a:txBody>
                  <a:tcPr anchor="ctr"/>
                </a:tc>
                <a:extLst>
                  <a:ext uri="{0D108BD9-81ED-4DB2-BD59-A6C34878D82A}">
                    <a16:rowId xmlns:a16="http://schemas.microsoft.com/office/drawing/2014/main" val="1401835950"/>
                  </a:ext>
                </a:extLst>
              </a:tr>
              <a:tr h="846048">
                <a:tc>
                  <a:txBody>
                    <a:bodyPr/>
                    <a:lstStyle/>
                    <a:p>
                      <a:pPr algn="l"/>
                      <a:r>
                        <a:rPr lang="en-AU" sz="1500" b="1">
                          <a:latin typeface="Calibri" panose="020F0502020204030204" pitchFamily="34" charset="0"/>
                          <a:cs typeface="Calibri" panose="020F0502020204030204" pitchFamily="34" charset="0"/>
                        </a:rPr>
                        <a:t>Criticise:</a:t>
                      </a:r>
                      <a:r>
                        <a:rPr lang="en-AU" sz="1500" b="1" baseline="0">
                          <a:latin typeface="Calibri" panose="020F0502020204030204" pitchFamily="34" charset="0"/>
                          <a:cs typeface="Calibri" panose="020F0502020204030204" pitchFamily="34" charset="0"/>
                        </a:rPr>
                        <a:t> </a:t>
                      </a:r>
                    </a:p>
                  </a:txBody>
                  <a:tcPr anchor="ctr"/>
                </a:tc>
                <a:tc>
                  <a:txBody>
                    <a:bodyPr/>
                    <a:lstStyle/>
                    <a:p>
                      <a:pPr marL="0" marR="0" lvl="0" indent="0" algn="l" defTabSz="914400" rtl="0" eaLnBrk="1" fontAlgn="auto" latinLnBrk="0" hangingPunct="1">
                        <a:lnSpc>
                          <a:spcPct val="150000"/>
                        </a:lnSpc>
                        <a:spcBef>
                          <a:spcPts val="0"/>
                        </a:spcBef>
                        <a:spcAft>
                          <a:spcPts val="1000"/>
                        </a:spcAft>
                        <a:buClrTx/>
                        <a:buSzTx/>
                        <a:buFont typeface="Arial" panose="020B0604020202020204" pitchFamily="34" charset="0"/>
                        <a:buNone/>
                        <a:tabLst/>
                        <a:defRPr/>
                      </a:pPr>
                      <a:r>
                        <a:rPr kumimoji="0" lang="en-AU" sz="15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Spell out your judgement as to the value or truth of something, indicating the criteria on which you base your judgement and citing specific instances of how the criteria apply in this case.</a:t>
                      </a:r>
                    </a:p>
                  </a:txBody>
                  <a:tcPr anchor="ctr"/>
                </a:tc>
                <a:extLst>
                  <a:ext uri="{0D108BD9-81ED-4DB2-BD59-A6C34878D82A}">
                    <a16:rowId xmlns:a16="http://schemas.microsoft.com/office/drawing/2014/main" val="3482907008"/>
                  </a:ext>
                </a:extLst>
              </a:tr>
              <a:tr h="651431">
                <a:tc>
                  <a:txBody>
                    <a:bodyPr/>
                    <a:lstStyle/>
                    <a:p>
                      <a:pPr algn="l"/>
                      <a:r>
                        <a:rPr lang="en-AU" sz="1500" b="1">
                          <a:latin typeface="Calibri" panose="020F0502020204030204" pitchFamily="34" charset="0"/>
                          <a:cs typeface="Calibri" panose="020F0502020204030204" pitchFamily="34" charset="0"/>
                        </a:rPr>
                        <a:t>Contrast:</a:t>
                      </a:r>
                    </a:p>
                  </a:txBody>
                  <a:tcPr anchor="ctr"/>
                </a:tc>
                <a:tc>
                  <a:txBody>
                    <a:bodyPr/>
                    <a:lstStyle/>
                    <a:p>
                      <a:pPr marL="0" marR="0" lvl="0" indent="0" algn="l" defTabSz="914400" rtl="0" eaLnBrk="1" fontAlgn="auto" latinLnBrk="0" hangingPunct="1">
                        <a:lnSpc>
                          <a:spcPct val="150000"/>
                        </a:lnSpc>
                        <a:spcBef>
                          <a:spcPts val="0"/>
                        </a:spcBef>
                        <a:spcAft>
                          <a:spcPts val="1000"/>
                        </a:spcAft>
                        <a:buClrTx/>
                        <a:buSzTx/>
                        <a:buFont typeface="Arial" panose="020B0604020202020204" pitchFamily="34" charset="0"/>
                        <a:buNone/>
                        <a:tabLst/>
                        <a:defRPr/>
                      </a:pPr>
                      <a:r>
                        <a:rPr kumimoji="0" lang="en-AU" sz="15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Point out the difference between two things (but probably point out their similarities as well).</a:t>
                      </a:r>
                    </a:p>
                  </a:txBody>
                  <a:tcPr anchor="ctr"/>
                </a:tc>
                <a:extLst>
                  <a:ext uri="{0D108BD9-81ED-4DB2-BD59-A6C34878D82A}">
                    <a16:rowId xmlns:a16="http://schemas.microsoft.com/office/drawing/2014/main" val="3308015922"/>
                  </a:ext>
                </a:extLst>
              </a:tr>
              <a:tr h="756897">
                <a:tc>
                  <a:txBody>
                    <a:bodyPr/>
                    <a:lstStyle/>
                    <a:p>
                      <a:pPr algn="l"/>
                      <a:r>
                        <a:rPr lang="en-AU" sz="1500" b="1">
                          <a:latin typeface="Calibri" panose="020F0502020204030204" pitchFamily="34" charset="0"/>
                          <a:cs typeface="Calibri" panose="020F0502020204030204" pitchFamily="34" charset="0"/>
                        </a:rPr>
                        <a:t>Define:</a:t>
                      </a:r>
                      <a:r>
                        <a:rPr lang="en-AU" sz="1500" b="1" baseline="0">
                          <a:latin typeface="Calibri" panose="020F0502020204030204" pitchFamily="34" charset="0"/>
                          <a:cs typeface="Calibri" panose="020F0502020204030204" pitchFamily="34" charset="0"/>
                        </a:rPr>
                        <a:t> </a:t>
                      </a:r>
                      <a:endParaRPr lang="en-AU" sz="1500" b="1">
                        <a:latin typeface="Calibri" panose="020F0502020204030204" pitchFamily="34" charset="0"/>
                        <a:cs typeface="Calibri" panose="020F0502020204030204" pitchFamily="34" charset="0"/>
                      </a:endParaRPr>
                    </a:p>
                  </a:txBody>
                  <a:tcPr anchor="ctr"/>
                </a:tc>
                <a:tc>
                  <a:txBody>
                    <a:bodyPr/>
                    <a:lstStyle/>
                    <a:p>
                      <a:pPr marL="0" marR="0" lvl="0" indent="0" algn="l" defTabSz="914400" rtl="0" eaLnBrk="1" fontAlgn="auto" latinLnBrk="0" hangingPunct="1">
                        <a:lnSpc>
                          <a:spcPct val="150000"/>
                        </a:lnSpc>
                        <a:spcBef>
                          <a:spcPts val="0"/>
                        </a:spcBef>
                        <a:spcAft>
                          <a:spcPts val="1000"/>
                        </a:spcAft>
                        <a:buClrTx/>
                        <a:buSzTx/>
                        <a:buFont typeface="Arial" panose="020B0604020202020204" pitchFamily="34" charset="0"/>
                        <a:buNone/>
                        <a:tabLst/>
                        <a:defRPr/>
                      </a:pPr>
                      <a:r>
                        <a:rPr kumimoji="0" lang="en-AU" sz="15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Make a statement as to the meaning or interpretation of something, giving sufficient details as to allow it to be distinguished from similar things.</a:t>
                      </a:r>
                    </a:p>
                  </a:txBody>
                  <a:tcPr anchor="ctr"/>
                </a:tc>
                <a:extLst>
                  <a:ext uri="{0D108BD9-81ED-4DB2-BD59-A6C34878D82A}">
                    <a16:rowId xmlns:a16="http://schemas.microsoft.com/office/drawing/2014/main" val="126113824"/>
                  </a:ext>
                </a:extLst>
              </a:tr>
              <a:tr h="756897">
                <a:tc>
                  <a:txBody>
                    <a:bodyPr/>
                    <a:lstStyle/>
                    <a:p>
                      <a:pPr algn="l"/>
                      <a:r>
                        <a:rPr lang="en-AU" sz="1500" b="1">
                          <a:latin typeface="Calibri" panose="020F0502020204030204" pitchFamily="34" charset="0"/>
                          <a:cs typeface="Calibri" panose="020F0502020204030204" pitchFamily="34" charset="0"/>
                        </a:rPr>
                        <a:t>Evaluate: </a:t>
                      </a:r>
                    </a:p>
                  </a:txBody>
                  <a:tcPr anchor="ctr"/>
                </a:tc>
                <a:tc>
                  <a:txBody>
                    <a:bodyPr/>
                    <a:lstStyle/>
                    <a:p>
                      <a:pPr marL="0" marR="0" lvl="0" indent="0" algn="l" defTabSz="914400" rtl="0" eaLnBrk="1" fontAlgn="auto" latinLnBrk="0" hangingPunct="1">
                        <a:lnSpc>
                          <a:spcPct val="150000"/>
                        </a:lnSpc>
                        <a:spcBef>
                          <a:spcPts val="0"/>
                        </a:spcBef>
                        <a:spcAft>
                          <a:spcPts val="1000"/>
                        </a:spcAft>
                        <a:buClrTx/>
                        <a:buSzTx/>
                        <a:buFont typeface="Arial" panose="020B0604020202020204" pitchFamily="34" charset="0"/>
                        <a:buNone/>
                        <a:tabLst/>
                        <a:defRPr/>
                      </a:pPr>
                      <a:r>
                        <a:rPr kumimoji="0" lang="en-AU" sz="15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Make an appraisal or the worth of something, in the light of its apparent truth; include your personal opinion.</a:t>
                      </a:r>
                    </a:p>
                  </a:txBody>
                  <a:tcPr anchor="ctr"/>
                </a:tc>
                <a:extLst>
                  <a:ext uri="{0D108BD9-81ED-4DB2-BD59-A6C34878D82A}">
                    <a16:rowId xmlns:a16="http://schemas.microsoft.com/office/drawing/2014/main" val="2151009160"/>
                  </a:ext>
                </a:extLst>
              </a:tr>
              <a:tr h="651431">
                <a:tc>
                  <a:txBody>
                    <a:bodyPr/>
                    <a:lstStyle/>
                    <a:p>
                      <a:pPr algn="l"/>
                      <a:r>
                        <a:rPr lang="en-AU" sz="1500" b="1">
                          <a:latin typeface="Calibri" panose="020F0502020204030204" pitchFamily="34" charset="0"/>
                          <a:cs typeface="Calibri" panose="020F0502020204030204" pitchFamily="34" charset="0"/>
                        </a:rPr>
                        <a:t>Summarise: </a:t>
                      </a:r>
                    </a:p>
                  </a:txBody>
                  <a:tcPr anchor="ctr"/>
                </a:tc>
                <a:tc>
                  <a:txBody>
                    <a:bodyPr/>
                    <a:lstStyle/>
                    <a:p>
                      <a:pPr marL="0" marR="0" lvl="0" indent="0" algn="l" defTabSz="914400" rtl="0" eaLnBrk="1" fontAlgn="auto" latinLnBrk="0" hangingPunct="1">
                        <a:lnSpc>
                          <a:spcPct val="150000"/>
                        </a:lnSpc>
                        <a:spcBef>
                          <a:spcPts val="0"/>
                        </a:spcBef>
                        <a:spcAft>
                          <a:spcPts val="1000"/>
                        </a:spcAft>
                        <a:buClrTx/>
                        <a:buSzTx/>
                        <a:buFont typeface="Arial" panose="020B0604020202020204" pitchFamily="34" charset="0"/>
                        <a:buNone/>
                        <a:tabLst/>
                        <a:defRPr/>
                      </a:pPr>
                      <a:r>
                        <a:rPr kumimoji="0" lang="en-AU" sz="15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‘State’ the main features of an argument, omitting all superfluous detail and side-issues.</a:t>
                      </a:r>
                    </a:p>
                  </a:txBody>
                  <a:tcPr anchor="ctr"/>
                </a:tc>
                <a:extLst>
                  <a:ext uri="{0D108BD9-81ED-4DB2-BD59-A6C34878D82A}">
                    <a16:rowId xmlns:a16="http://schemas.microsoft.com/office/drawing/2014/main" val="392683076"/>
                  </a:ext>
                </a:extLst>
              </a:tr>
            </a:tbl>
          </a:graphicData>
        </a:graphic>
      </p:graphicFrame>
    </p:spTree>
    <p:extLst>
      <p:ext uri="{BB962C8B-B14F-4D97-AF65-F5344CB8AC3E}">
        <p14:creationId xmlns:p14="http://schemas.microsoft.com/office/powerpoint/2010/main" val="56431707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5C11A-C80E-3E4B-B07F-C2A11A5D935B}"/>
              </a:ext>
            </a:extLst>
          </p:cNvPr>
          <p:cNvSpPr>
            <a:spLocks noGrp="1"/>
          </p:cNvSpPr>
          <p:nvPr>
            <p:ph type="title"/>
          </p:nvPr>
        </p:nvSpPr>
        <p:spPr>
          <a:xfrm>
            <a:off x="627854" y="511870"/>
            <a:ext cx="10326658" cy="1000685"/>
          </a:xfrm>
        </p:spPr>
        <p:txBody>
          <a:bodyPr/>
          <a:lstStyle/>
          <a:p>
            <a:pPr marL="342900" indent="-342900" algn="ctr"/>
            <a:r>
              <a:rPr lang="en-AU" sz="3000" b="1">
                <a:solidFill>
                  <a:schemeClr val="accent1">
                    <a:lumMod val="50000"/>
                  </a:schemeClr>
                </a:solidFill>
                <a:latin typeface="Calibri" panose="020F0502020204030204" pitchFamily="34" charset="0"/>
                <a:cs typeface="Calibri" panose="020F0502020204030204" pitchFamily="34" charset="0"/>
              </a:rPr>
              <a:t>What do these task words really mean? ANSWERS</a:t>
            </a:r>
            <a:endParaRPr lang="en-US" sz="3000">
              <a:solidFill>
                <a:schemeClr val="tx1"/>
              </a:solidFill>
              <a:latin typeface="Calibri" panose="020F0502020204030204" pitchFamily="34" charset="0"/>
              <a:cs typeface="Calibri" panose="020F0502020204030204" pitchFamily="34" charset="0"/>
            </a:endParaRPr>
          </a:p>
        </p:txBody>
      </p:sp>
      <p:sp>
        <p:nvSpPr>
          <p:cNvPr id="4" name="Footer Placeholder 3">
            <a:extLst>
              <a:ext uri="{FF2B5EF4-FFF2-40B4-BE49-F238E27FC236}">
                <a16:creationId xmlns:a16="http://schemas.microsoft.com/office/drawing/2014/main" id="{BDCF3EAA-8E22-AC40-BA0C-3611C237D62A}"/>
              </a:ext>
            </a:extLst>
          </p:cNvPr>
          <p:cNvSpPr>
            <a:spLocks noGrp="1"/>
          </p:cNvSpPr>
          <p:nvPr>
            <p:ph type="ftr" sz="quarter" idx="11"/>
          </p:nvPr>
        </p:nvSpPr>
        <p:spPr/>
        <p:txBody>
          <a:bodyPr/>
          <a:lstStyle/>
          <a:p>
            <a:r>
              <a:rPr lang="en-US">
                <a:latin typeface="Calibri" panose="020F0502020204030204" pitchFamily="34" charset="0"/>
                <a:cs typeface="Calibri" panose="020F0502020204030204" pitchFamily="34" charset="0"/>
              </a:rPr>
              <a:t>UTS HELPS</a:t>
            </a:r>
          </a:p>
        </p:txBody>
      </p:sp>
      <p:sp>
        <p:nvSpPr>
          <p:cNvPr id="5" name="Rectangle 4"/>
          <p:cNvSpPr/>
          <p:nvPr/>
        </p:nvSpPr>
        <p:spPr>
          <a:xfrm>
            <a:off x="2534653" y="6255097"/>
            <a:ext cx="6096000" cy="646331"/>
          </a:xfrm>
          <a:prstGeom prst="rect">
            <a:avLst/>
          </a:prstGeom>
        </p:spPr>
        <p:txBody>
          <a:bodyPr>
            <a:spAutoFit/>
          </a:bodyPr>
          <a:lstStyle/>
          <a:p>
            <a:pPr>
              <a:defRPr/>
            </a:pPr>
            <a:r>
              <a:rPr lang="en-AU">
                <a:solidFill>
                  <a:schemeClr val="bg1"/>
                </a:solidFill>
                <a:latin typeface="Calibri" panose="020F0502020204030204" pitchFamily="34" charset="0"/>
                <a:cs typeface="Calibri" panose="020F0502020204030204" pitchFamily="34" charset="0"/>
              </a:rPr>
              <a:t>Source: https://student.unsw.edu.au/glossary-task-words</a:t>
            </a:r>
          </a:p>
          <a:p>
            <a:pPr>
              <a:buFont typeface="Arial" pitchFamily="34" charset="0"/>
              <a:buChar char="•"/>
              <a:defRPr/>
            </a:pPr>
            <a:endParaRPr lang="en-US">
              <a:solidFill>
                <a:schemeClr val="bg1"/>
              </a:solidFill>
              <a:latin typeface="Calibri" panose="020F0502020204030204" pitchFamily="34" charset="0"/>
              <a:cs typeface="Calibri" panose="020F0502020204030204" pitchFamily="34" charset="0"/>
            </a:endParaRPr>
          </a:p>
        </p:txBody>
      </p:sp>
      <p:graphicFrame>
        <p:nvGraphicFramePr>
          <p:cNvPr id="7" name="Table 6"/>
          <p:cNvGraphicFramePr>
            <a:graphicFrameLocks noGrp="1"/>
          </p:cNvGraphicFramePr>
          <p:nvPr>
            <p:extLst>
              <p:ext uri="{D42A27DB-BD31-4B8C-83A1-F6EECF244321}">
                <p14:modId xmlns:p14="http://schemas.microsoft.com/office/powerpoint/2010/main" val="2695952665"/>
              </p:ext>
            </p:extLst>
          </p:nvPr>
        </p:nvGraphicFramePr>
        <p:xfrm>
          <a:off x="627854" y="1209735"/>
          <a:ext cx="11061673" cy="4290241"/>
        </p:xfrm>
        <a:graphic>
          <a:graphicData uri="http://schemas.openxmlformats.org/drawingml/2006/table">
            <a:tbl>
              <a:tblPr firstRow="1" bandRow="1">
                <a:tableStyleId>{BC89EF96-8CEA-46FF-86C4-4CE0E7609802}</a:tableStyleId>
              </a:tblPr>
              <a:tblGrid>
                <a:gridCol w="1342907">
                  <a:extLst>
                    <a:ext uri="{9D8B030D-6E8A-4147-A177-3AD203B41FA5}">
                      <a16:colId xmlns:a16="http://schemas.microsoft.com/office/drawing/2014/main" val="583347023"/>
                    </a:ext>
                  </a:extLst>
                </a:gridCol>
                <a:gridCol w="9718766">
                  <a:extLst>
                    <a:ext uri="{9D8B030D-6E8A-4147-A177-3AD203B41FA5}">
                      <a16:colId xmlns:a16="http://schemas.microsoft.com/office/drawing/2014/main" val="1871306539"/>
                    </a:ext>
                  </a:extLst>
                </a:gridCol>
              </a:tblGrid>
              <a:tr h="619065">
                <a:tc>
                  <a:txBody>
                    <a:bodyPr/>
                    <a:lstStyle/>
                    <a:p>
                      <a:pPr algn="l"/>
                      <a:r>
                        <a:rPr lang="en-AU" sz="1500" b="1">
                          <a:latin typeface="Calibri" panose="020F0502020204030204" pitchFamily="34" charset="0"/>
                          <a:cs typeface="Calibri" panose="020F0502020204030204" pitchFamily="34" charset="0"/>
                        </a:rPr>
                        <a:t>Analyse:</a:t>
                      </a:r>
                    </a:p>
                  </a:txBody>
                  <a:tcPr anchor="ctr"/>
                </a:tc>
                <a:tc>
                  <a:txBody>
                    <a:bodyPr/>
                    <a:lstStyle/>
                    <a:p>
                      <a:pPr marL="0" marR="0" lvl="0" indent="0" algn="l" defTabSz="914400" rtl="0" eaLnBrk="1" fontAlgn="auto" latinLnBrk="0" hangingPunct="1">
                        <a:lnSpc>
                          <a:spcPct val="150000"/>
                        </a:lnSpc>
                        <a:spcBef>
                          <a:spcPts val="0"/>
                        </a:spcBef>
                        <a:spcAft>
                          <a:spcPts val="1000"/>
                        </a:spcAft>
                        <a:buClrTx/>
                        <a:buSzTx/>
                        <a:buFont typeface="Arial" panose="020B0604020202020204" pitchFamily="34" charset="0"/>
                        <a:buNone/>
                        <a:tabLst/>
                        <a:defRPr/>
                      </a:pPr>
                      <a:r>
                        <a:rPr kumimoji="0" lang="en-AU" sz="15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Break an issue down into its component parts, discuss them and show how they interrelate.</a:t>
                      </a:r>
                    </a:p>
                  </a:txBody>
                  <a:tcPr anchor="ctr"/>
                </a:tc>
                <a:extLst>
                  <a:ext uri="{0D108BD9-81ED-4DB2-BD59-A6C34878D82A}">
                    <a16:rowId xmlns:a16="http://schemas.microsoft.com/office/drawing/2014/main" val="1401835950"/>
                  </a:ext>
                </a:extLst>
              </a:tr>
              <a:tr h="673768">
                <a:tc>
                  <a:txBody>
                    <a:bodyPr/>
                    <a:lstStyle/>
                    <a:p>
                      <a:pPr algn="l"/>
                      <a:r>
                        <a:rPr lang="en-AU" sz="1500" b="1">
                          <a:latin typeface="Calibri" panose="020F0502020204030204" pitchFamily="34" charset="0"/>
                          <a:cs typeface="Calibri" panose="020F0502020204030204" pitchFamily="34" charset="0"/>
                        </a:rPr>
                        <a:t>Describe</a:t>
                      </a:r>
                      <a:r>
                        <a:rPr lang="en-AU" sz="1500" b="1" baseline="0">
                          <a:latin typeface="Calibri" panose="020F0502020204030204" pitchFamily="34" charset="0"/>
                          <a:cs typeface="Calibri" panose="020F0502020204030204" pitchFamily="34" charset="0"/>
                        </a:rPr>
                        <a:t>:</a:t>
                      </a:r>
                    </a:p>
                  </a:txBody>
                  <a:tcPr anchor="ctr"/>
                </a:tc>
                <a:tc>
                  <a:txBody>
                    <a:bodyPr/>
                    <a:lstStyle/>
                    <a:p>
                      <a:pPr marL="0" marR="0" lvl="0" indent="0" algn="l" defTabSz="914400" rtl="0" eaLnBrk="1" fontAlgn="auto" latinLnBrk="0" hangingPunct="1">
                        <a:lnSpc>
                          <a:spcPct val="150000"/>
                        </a:lnSpc>
                        <a:spcBef>
                          <a:spcPts val="0"/>
                        </a:spcBef>
                        <a:spcAft>
                          <a:spcPts val="1000"/>
                        </a:spcAft>
                        <a:buClrTx/>
                        <a:buSzTx/>
                        <a:buFont typeface="Arial" panose="020B0604020202020204" pitchFamily="34" charset="0"/>
                        <a:buNone/>
                        <a:tabLst/>
                        <a:defRPr/>
                      </a:pPr>
                      <a:r>
                        <a:rPr kumimoji="0" lang="en-AU" sz="15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Spell out the main aspects of an idea or topic or the sequence in which a series of things happened.</a:t>
                      </a:r>
                    </a:p>
                  </a:txBody>
                  <a:tcPr anchor="ctr"/>
                </a:tc>
                <a:extLst>
                  <a:ext uri="{0D108BD9-81ED-4DB2-BD59-A6C34878D82A}">
                    <a16:rowId xmlns:a16="http://schemas.microsoft.com/office/drawing/2014/main" val="3482907008"/>
                  </a:ext>
                </a:extLst>
              </a:tr>
              <a:tr h="651431">
                <a:tc>
                  <a:txBody>
                    <a:bodyPr/>
                    <a:lstStyle/>
                    <a:p>
                      <a:pPr algn="l"/>
                      <a:r>
                        <a:rPr lang="en-AU" sz="1500" b="1">
                          <a:latin typeface="Calibri" panose="020F0502020204030204" pitchFamily="34" charset="0"/>
                          <a:cs typeface="Calibri" panose="020F0502020204030204" pitchFamily="34" charset="0"/>
                        </a:rPr>
                        <a:t>Prove:</a:t>
                      </a:r>
                    </a:p>
                  </a:txBody>
                  <a:tcPr anchor="ctr"/>
                </a:tc>
                <a:tc>
                  <a:txBody>
                    <a:bodyPr/>
                    <a:lstStyle/>
                    <a:p>
                      <a:pPr marL="0" marR="0" lvl="0" indent="0" algn="l" defTabSz="914400" rtl="0" eaLnBrk="1" fontAlgn="auto" latinLnBrk="0" hangingPunct="1">
                        <a:lnSpc>
                          <a:spcPct val="150000"/>
                        </a:lnSpc>
                        <a:spcBef>
                          <a:spcPts val="0"/>
                        </a:spcBef>
                        <a:spcAft>
                          <a:spcPts val="1000"/>
                        </a:spcAft>
                        <a:buClrTx/>
                        <a:buSzTx/>
                        <a:buFont typeface="Arial" panose="020B0604020202020204" pitchFamily="34" charset="0"/>
                        <a:buNone/>
                        <a:tabLst/>
                        <a:defRPr/>
                      </a:pPr>
                      <a:r>
                        <a:rPr kumimoji="0" lang="en-AU" sz="15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Demonstrate the truth of something by offering irrefutable evidence and/or logical sequence of statements leading from evidence to conclusion.</a:t>
                      </a:r>
                    </a:p>
                  </a:txBody>
                  <a:tcPr anchor="ctr"/>
                </a:tc>
                <a:extLst>
                  <a:ext uri="{0D108BD9-81ED-4DB2-BD59-A6C34878D82A}">
                    <a16:rowId xmlns:a16="http://schemas.microsoft.com/office/drawing/2014/main" val="3308015922"/>
                  </a:ext>
                </a:extLst>
              </a:tr>
              <a:tr h="756897">
                <a:tc>
                  <a:txBody>
                    <a:bodyPr/>
                    <a:lstStyle/>
                    <a:p>
                      <a:pPr algn="l"/>
                      <a:r>
                        <a:rPr lang="en-AU" sz="1500" b="1">
                          <a:latin typeface="Calibri" panose="020F0502020204030204" pitchFamily="34" charset="0"/>
                          <a:cs typeface="Calibri" panose="020F0502020204030204" pitchFamily="34" charset="0"/>
                        </a:rPr>
                        <a:t>Explain:</a:t>
                      </a:r>
                    </a:p>
                  </a:txBody>
                  <a:tcPr anchor="ctr"/>
                </a:tc>
                <a:tc>
                  <a:txBody>
                    <a:bodyPr/>
                    <a:lstStyle/>
                    <a:p>
                      <a:pPr marL="0" marR="0" lvl="0" indent="0" algn="l" defTabSz="914400" rtl="0" eaLnBrk="1" fontAlgn="auto" latinLnBrk="0" hangingPunct="1">
                        <a:lnSpc>
                          <a:spcPct val="150000"/>
                        </a:lnSpc>
                        <a:spcBef>
                          <a:spcPts val="0"/>
                        </a:spcBef>
                        <a:spcAft>
                          <a:spcPts val="1000"/>
                        </a:spcAft>
                        <a:buClrTx/>
                        <a:buSzTx/>
                        <a:buFont typeface="Arial" panose="020B0604020202020204" pitchFamily="34" charset="0"/>
                        <a:buNone/>
                        <a:tabLst/>
                        <a:defRPr/>
                      </a:pPr>
                      <a:r>
                        <a:rPr kumimoji="0" lang="en-AU" sz="15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Tell how things work or how they came to be the way they are, including perhaps some need to ‘describe’ and to ‘analyse’. </a:t>
                      </a:r>
                    </a:p>
                  </a:txBody>
                  <a:tcPr anchor="ctr"/>
                </a:tc>
                <a:extLst>
                  <a:ext uri="{0D108BD9-81ED-4DB2-BD59-A6C34878D82A}">
                    <a16:rowId xmlns:a16="http://schemas.microsoft.com/office/drawing/2014/main" val="126113824"/>
                  </a:ext>
                </a:extLst>
              </a:tr>
              <a:tr h="756897">
                <a:tc>
                  <a:txBody>
                    <a:bodyPr/>
                    <a:lstStyle/>
                    <a:p>
                      <a:pPr algn="l"/>
                      <a:r>
                        <a:rPr lang="en-AU" sz="1500" b="1">
                          <a:latin typeface="Calibri" panose="020F0502020204030204" pitchFamily="34" charset="0"/>
                          <a:cs typeface="Calibri" panose="020F0502020204030204" pitchFamily="34" charset="0"/>
                        </a:rPr>
                        <a:t>Discuss: </a:t>
                      </a:r>
                    </a:p>
                  </a:txBody>
                  <a:tcPr anchor="ctr"/>
                </a:tc>
                <a:tc>
                  <a:txBody>
                    <a:bodyPr/>
                    <a:lstStyle/>
                    <a:p>
                      <a:pPr marL="0" marR="0" lvl="0" indent="0" algn="l" defTabSz="914400" rtl="0" eaLnBrk="1" fontAlgn="auto" latinLnBrk="0" hangingPunct="1">
                        <a:lnSpc>
                          <a:spcPct val="150000"/>
                        </a:lnSpc>
                        <a:spcBef>
                          <a:spcPts val="0"/>
                        </a:spcBef>
                        <a:spcAft>
                          <a:spcPts val="1000"/>
                        </a:spcAft>
                        <a:buClrTx/>
                        <a:buSzTx/>
                        <a:buFont typeface="Arial" panose="020B0604020202020204" pitchFamily="34" charset="0"/>
                        <a:buNone/>
                        <a:tabLst/>
                        <a:defRPr/>
                      </a:pPr>
                      <a:r>
                        <a:rPr kumimoji="0" lang="en-AU" sz="15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Investigate or examine by argument. Examine key points and possible interpretations, sift and debate, giving reasons for and against. Draw a conclusion.</a:t>
                      </a:r>
                    </a:p>
                  </a:txBody>
                  <a:tcPr anchor="ctr"/>
                </a:tc>
                <a:extLst>
                  <a:ext uri="{0D108BD9-81ED-4DB2-BD59-A6C34878D82A}">
                    <a16:rowId xmlns:a16="http://schemas.microsoft.com/office/drawing/2014/main" val="2151009160"/>
                  </a:ext>
                </a:extLst>
              </a:tr>
              <a:tr h="651431">
                <a:tc>
                  <a:txBody>
                    <a:bodyPr/>
                    <a:lstStyle/>
                    <a:p>
                      <a:pPr algn="l"/>
                      <a:r>
                        <a:rPr lang="en-AU" sz="1500" b="1">
                          <a:latin typeface="Calibri" panose="020F0502020204030204" pitchFamily="34" charset="0"/>
                          <a:cs typeface="Calibri" panose="020F0502020204030204" pitchFamily="34" charset="0"/>
                        </a:rPr>
                        <a:t>Compare: </a:t>
                      </a:r>
                    </a:p>
                  </a:txBody>
                  <a:tcPr anchor="ctr"/>
                </a:tc>
                <a:tc>
                  <a:txBody>
                    <a:bodyPr/>
                    <a:lstStyle/>
                    <a:p>
                      <a:pPr marL="0" marR="0" lvl="0" indent="0" algn="l" defTabSz="914400" rtl="0" eaLnBrk="1" fontAlgn="auto" latinLnBrk="0" hangingPunct="1">
                        <a:lnSpc>
                          <a:spcPct val="150000"/>
                        </a:lnSpc>
                        <a:spcBef>
                          <a:spcPts val="0"/>
                        </a:spcBef>
                        <a:spcAft>
                          <a:spcPts val="1000"/>
                        </a:spcAft>
                        <a:buClrTx/>
                        <a:buSzTx/>
                        <a:buFont typeface="Arial" panose="020B0604020202020204" pitchFamily="34" charset="0"/>
                        <a:buNone/>
                        <a:tabLst/>
                        <a:defRPr/>
                      </a:pPr>
                      <a:r>
                        <a:rPr kumimoji="0" lang="en-AU" sz="15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Identify the characteristics or qualities two or more things have in common (but probably pointing out their differences as well). </a:t>
                      </a:r>
                    </a:p>
                  </a:txBody>
                  <a:tcPr anchor="ctr"/>
                </a:tc>
                <a:extLst>
                  <a:ext uri="{0D108BD9-81ED-4DB2-BD59-A6C34878D82A}">
                    <a16:rowId xmlns:a16="http://schemas.microsoft.com/office/drawing/2014/main" val="392683076"/>
                  </a:ext>
                </a:extLst>
              </a:tr>
            </a:tbl>
          </a:graphicData>
        </a:graphic>
      </p:graphicFrame>
    </p:spTree>
    <p:extLst>
      <p:ext uri="{BB962C8B-B14F-4D97-AF65-F5344CB8AC3E}">
        <p14:creationId xmlns:p14="http://schemas.microsoft.com/office/powerpoint/2010/main" val="73620156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sz="4000" b="1">
                <a:solidFill>
                  <a:schemeClr val="accent1">
                    <a:lumMod val="75000"/>
                  </a:schemeClr>
                </a:solidFill>
                <a:latin typeface="Calibri" panose="020F0502020204030204" pitchFamily="34" charset="0"/>
                <a:cs typeface="Calibri" panose="020F0502020204030204" pitchFamily="34" charset="0"/>
              </a:rPr>
              <a:t>Clarify the Assignment Type</a:t>
            </a:r>
          </a:p>
        </p:txBody>
      </p:sp>
      <p:pic>
        <p:nvPicPr>
          <p:cNvPr id="6" name="Picture 6"/>
          <p:cNvPicPr>
            <a:picLocks noChangeAspect="1" noChangeArrowheads="1"/>
          </p:cNvPicPr>
          <p:nvPr/>
        </p:nvPicPr>
        <p:blipFill>
          <a:blip r:embed="rId3">
            <a:extLst>
              <a:ext uri="{28A0092B-C50C-407E-A947-70E740481C1C}">
                <a14:useLocalDpi xmlns:a14="http://schemas.microsoft.com/office/drawing/2010/main" val="0"/>
              </a:ext>
            </a:extLst>
          </a:blip>
          <a:srcRect t="7947" b="43996"/>
          <a:stretch>
            <a:fillRect/>
          </a:stretch>
        </p:blipFill>
        <p:spPr bwMode="auto">
          <a:xfrm>
            <a:off x="2077780" y="1644210"/>
            <a:ext cx="8002854" cy="4531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5761835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b="1">
                <a:solidFill>
                  <a:schemeClr val="accent1">
                    <a:lumMod val="75000"/>
                  </a:schemeClr>
                </a:solidFill>
                <a:latin typeface="Calibri" panose="020F0502020204030204" pitchFamily="34" charset="0"/>
                <a:cs typeface="Calibri" panose="020F0502020204030204" pitchFamily="34" charset="0"/>
              </a:rPr>
              <a:t>Conducting Research</a:t>
            </a:r>
          </a:p>
        </p:txBody>
      </p:sp>
      <p:sp>
        <p:nvSpPr>
          <p:cNvPr id="3" name="Text Placeholder 2"/>
          <p:cNvSpPr>
            <a:spLocks noGrp="1"/>
          </p:cNvSpPr>
          <p:nvPr>
            <p:ph type="body" idx="12"/>
          </p:nvPr>
        </p:nvSpPr>
        <p:spPr>
          <a:xfrm>
            <a:off x="1686633" y="1663727"/>
            <a:ext cx="8949282" cy="3979697"/>
          </a:xfrm>
        </p:spPr>
        <p:txBody>
          <a:bodyPr vert="horz" lIns="91440" tIns="45720" rIns="91440" bIns="45720" rtlCol="0" anchor="t">
            <a:noAutofit/>
          </a:bodyPr>
          <a:lstStyle/>
          <a:p>
            <a:pPr marL="0" indent="0">
              <a:buNone/>
            </a:pPr>
            <a:r>
              <a:rPr lang="en-AU" sz="2400" b="1">
                <a:latin typeface="Calibri"/>
                <a:cs typeface="Calibri"/>
              </a:rPr>
              <a:t>UTS Library Website:</a:t>
            </a:r>
          </a:p>
          <a:p>
            <a:pPr marL="0" indent="0">
              <a:buNone/>
            </a:pPr>
            <a:endParaRPr lang="en-AU" sz="2400" b="1">
              <a:latin typeface="Calibri"/>
              <a:cs typeface="Calibri"/>
              <a:sym typeface="Wingdings" panose="05000000000000000000" pitchFamily="2" charset="2"/>
            </a:endParaRPr>
          </a:p>
          <a:p>
            <a:pPr marL="269875" indent="-269875">
              <a:buFont typeface="Wingdings" panose="05000000000000000000" pitchFamily="2" charset="2"/>
              <a:buChar char="à"/>
            </a:pPr>
            <a:r>
              <a:rPr lang="en-AU" sz="2400">
                <a:latin typeface="Calibri"/>
                <a:cs typeface="Calibri"/>
                <a:sym typeface="Wingdings" panose="05000000000000000000" pitchFamily="2" charset="2"/>
              </a:rPr>
              <a:t> </a:t>
            </a:r>
            <a:r>
              <a:rPr lang="en-AU" sz="2400">
                <a:latin typeface="Calibri"/>
                <a:cs typeface="Calibri"/>
                <a:sym typeface="Wingdings" panose="05000000000000000000" pitchFamily="2" charset="2"/>
                <a:hlinkClick r:id="rId3"/>
              </a:rPr>
              <a:t>Studyguides</a:t>
            </a:r>
            <a:endParaRPr lang="en-AU" sz="2400">
              <a:latin typeface="Calibri"/>
              <a:cs typeface="Calibri"/>
              <a:hlinkClick r:id="rId3"/>
            </a:endParaRPr>
          </a:p>
          <a:p>
            <a:pPr marL="0" indent="0">
              <a:buNone/>
            </a:pPr>
            <a:endParaRPr lang="en-US" altLang="en-US" sz="2400">
              <a:latin typeface="Calibri"/>
              <a:ea typeface="ＭＳ Ｐゴシック"/>
              <a:cs typeface="Calibri" panose="020F0502020204030204" pitchFamily="34" charset="0"/>
            </a:endParaRPr>
          </a:p>
          <a:p>
            <a:pPr marL="269875" indent="-269875">
              <a:buFont typeface="Wingdings" panose="05000000000000000000" pitchFamily="2" charset="2"/>
              <a:buChar char="à"/>
            </a:pPr>
            <a:r>
              <a:rPr lang="en-AU" sz="2400">
                <a:latin typeface="Calibri"/>
                <a:cs typeface="Calibri"/>
                <a:sym typeface="Wingdings" panose="05000000000000000000" pitchFamily="2" charset="2"/>
              </a:rPr>
              <a:t> </a:t>
            </a:r>
            <a:r>
              <a:rPr lang="en-AU" sz="2400">
                <a:latin typeface="Calibri"/>
                <a:cs typeface="Calibri"/>
                <a:sym typeface="Wingdings" panose="05000000000000000000" pitchFamily="2" charset="2"/>
                <a:hlinkClick r:id="rId4"/>
              </a:rPr>
              <a:t>Getting started</a:t>
            </a:r>
            <a:endParaRPr lang="en-AU" sz="2400">
              <a:latin typeface="Calibri" panose="020F0502020204030204" pitchFamily="34" charset="0"/>
              <a:ea typeface="ＭＳ Ｐゴシック"/>
              <a:cs typeface="Calibri" panose="020F0502020204030204" pitchFamily="34" charset="0"/>
            </a:endParaRPr>
          </a:p>
          <a:p>
            <a:pPr marL="0" indent="0">
              <a:buNone/>
            </a:pPr>
            <a:endParaRPr lang="en-AU" sz="2400" b="1">
              <a:solidFill>
                <a:srgbClr val="FF0000"/>
              </a:solidFill>
              <a:latin typeface="Calibri" panose="020F0502020204030204" pitchFamily="34" charset="0"/>
              <a:cs typeface="Calibri" panose="020F0502020204030204" pitchFamily="34" charset="0"/>
            </a:endParaRPr>
          </a:p>
          <a:p>
            <a:pPr marL="269875" indent="-269875">
              <a:buFont typeface="Wingdings" panose="05000000000000000000" pitchFamily="2" charset="2"/>
              <a:buChar char="à"/>
            </a:pPr>
            <a:r>
              <a:rPr lang="en-AU" sz="2400">
                <a:latin typeface="Calibri"/>
                <a:cs typeface="Calibri"/>
                <a:sym typeface="Wingdings" panose="05000000000000000000" pitchFamily="2" charset="2"/>
              </a:rPr>
              <a:t> </a:t>
            </a:r>
            <a:r>
              <a:rPr lang="en-AU" sz="2400">
                <a:latin typeface="Calibri"/>
                <a:cs typeface="Calibri"/>
                <a:sym typeface="Wingdings" panose="05000000000000000000" pitchFamily="2" charset="2"/>
                <a:hlinkClick r:id="rId5"/>
              </a:rPr>
              <a:t>Library chat and FAQs</a:t>
            </a:r>
            <a:endParaRPr lang="en-US" altLang="en-US" sz="2400">
              <a:latin typeface="Calibri" panose="020F0502020204030204" pitchFamily="34" charset="0"/>
              <a:ea typeface="ＭＳ Ｐゴシック"/>
              <a:cs typeface="Calibri" panose="020F0502020204030204" pitchFamily="34" charset="0"/>
            </a:endParaRPr>
          </a:p>
          <a:p>
            <a:pPr marL="0" indent="0">
              <a:buNone/>
            </a:pPr>
            <a:endParaRPr lang="en-AU" sz="2400" b="1">
              <a:solidFill>
                <a:srgbClr val="FF0000"/>
              </a:solidFill>
              <a:latin typeface="Calibri" panose="020F0502020204030204" pitchFamily="34" charset="0"/>
              <a:cs typeface="Calibri" panose="020F0502020204030204" pitchFamily="34" charset="0"/>
            </a:endParaRPr>
          </a:p>
          <a:p>
            <a:pPr marL="0" indent="0">
              <a:buNone/>
            </a:pPr>
            <a:endParaRPr lang="en-AU" sz="2400">
              <a:latin typeface="Calibri" panose="020F0502020204030204" pitchFamily="34" charset="0"/>
              <a:cs typeface="Calibri" panose="020F0502020204030204" pitchFamily="34" charset="0"/>
            </a:endParaRPr>
          </a:p>
        </p:txBody>
      </p:sp>
      <p:pic>
        <p:nvPicPr>
          <p:cNvPr id="7" name="Picture 7">
            <a:extLst>
              <a:ext uri="{FF2B5EF4-FFF2-40B4-BE49-F238E27FC236}">
                <a16:creationId xmlns:a16="http://schemas.microsoft.com/office/drawing/2014/main" id="{C42CA3B5-CD72-4CC8-A1BC-EBC07CED0BDA}"/>
              </a:ext>
            </a:extLst>
          </p:cNvPr>
          <p:cNvPicPr>
            <a:picLocks noChangeAspect="1"/>
          </p:cNvPicPr>
          <p:nvPr/>
        </p:nvPicPr>
        <p:blipFill>
          <a:blip r:embed="rId6"/>
          <a:stretch>
            <a:fillRect/>
          </a:stretch>
        </p:blipFill>
        <p:spPr>
          <a:xfrm>
            <a:off x="6307016" y="2589903"/>
            <a:ext cx="4657969" cy="2518349"/>
          </a:xfrm>
          <a:prstGeom prst="rect">
            <a:avLst/>
          </a:prstGeom>
        </p:spPr>
      </p:pic>
    </p:spTree>
    <p:extLst>
      <p:ext uri="{BB962C8B-B14F-4D97-AF65-F5344CB8AC3E}">
        <p14:creationId xmlns:p14="http://schemas.microsoft.com/office/powerpoint/2010/main" val="246518009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b="1">
                <a:solidFill>
                  <a:schemeClr val="accent1">
                    <a:lumMod val="75000"/>
                  </a:schemeClr>
                </a:solidFill>
                <a:latin typeface="Calibri" panose="020F0502020204030204" pitchFamily="34" charset="0"/>
                <a:cs typeface="Calibri" panose="020F0502020204030204" pitchFamily="34" charset="0"/>
              </a:rPr>
              <a:t>Easy steps to writing an assignment</a:t>
            </a:r>
          </a:p>
        </p:txBody>
      </p:sp>
      <p:sp>
        <p:nvSpPr>
          <p:cNvPr id="3" name="Text Placeholder 2"/>
          <p:cNvSpPr>
            <a:spLocks noGrp="1"/>
          </p:cNvSpPr>
          <p:nvPr>
            <p:ph type="body" idx="12"/>
          </p:nvPr>
        </p:nvSpPr>
        <p:spPr>
          <a:xfrm>
            <a:off x="1026695" y="2741429"/>
            <a:ext cx="10186738" cy="2584549"/>
          </a:xfrm>
        </p:spPr>
        <p:txBody>
          <a:bodyPr/>
          <a:lstStyle/>
          <a:p>
            <a:r>
              <a:rPr lang="en-AU" sz="2400">
                <a:latin typeface="Calibri" panose="020F0502020204030204" pitchFamily="34" charset="0"/>
                <a:cs typeface="Calibri" panose="020F0502020204030204" pitchFamily="34" charset="0"/>
                <a:hlinkClick r:id="rId3"/>
              </a:rPr>
              <a:t>http://www.uts.edu.au/current-students/support/</a:t>
            </a:r>
          </a:p>
          <a:p>
            <a:pPr marL="0" indent="0">
              <a:buNone/>
            </a:pPr>
            <a:endParaRPr lang="en-AU" sz="2400">
              <a:latin typeface="Calibri" panose="020F0502020204030204" pitchFamily="34" charset="0"/>
              <a:cs typeface="Calibri" panose="020F0502020204030204" pitchFamily="34" charset="0"/>
            </a:endParaRPr>
          </a:p>
          <a:p>
            <a:r>
              <a:rPr lang="en-AU" sz="2400">
                <a:latin typeface="Calibri" panose="020F0502020204030204" pitchFamily="34" charset="0"/>
                <a:cs typeface="Calibri" panose="020F0502020204030204" pitchFamily="34" charset="0"/>
                <a:hlinkClick r:id="rId3"/>
              </a:rPr>
              <a:t>helps/self-help-resources/academic-writing/easy-steps-writing-essay</a:t>
            </a:r>
            <a:r>
              <a:rPr lang="en-AU" sz="2400">
                <a:latin typeface="Calibri" panose="020F0502020204030204" pitchFamily="34" charset="0"/>
                <a:cs typeface="Calibri" panose="020F0502020204030204" pitchFamily="34" charset="0"/>
              </a:rPr>
              <a:t> </a:t>
            </a:r>
          </a:p>
        </p:txBody>
      </p:sp>
      <p:sp>
        <p:nvSpPr>
          <p:cNvPr id="4" name="TextBox 3"/>
          <p:cNvSpPr txBox="1"/>
          <p:nvPr/>
        </p:nvSpPr>
        <p:spPr>
          <a:xfrm>
            <a:off x="1026695" y="1856232"/>
            <a:ext cx="10186737" cy="461665"/>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algn="ctr"/>
            <a:r>
              <a:rPr lang="en-AU" sz="2400" b="1">
                <a:latin typeface="Calibri" panose="020F0502020204030204" pitchFamily="34" charset="0"/>
                <a:cs typeface="Calibri" panose="020F0502020204030204" pitchFamily="34" charset="0"/>
              </a:rPr>
              <a:t>Let’s take a look at some useful advice and watch a screencast...</a:t>
            </a:r>
            <a:endParaRPr lang="en-AU" b="1">
              <a:latin typeface="Calibri" panose="020F0502020204030204" pitchFamily="34" charset="0"/>
              <a:cs typeface="Calibri" panose="020F0502020204030204" pitchFamily="34" charset="0"/>
            </a:endParaRPr>
          </a:p>
        </p:txBody>
      </p:sp>
      <p:pic>
        <p:nvPicPr>
          <p:cNvPr id="5" name="Picture 2">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76972" y="4319614"/>
            <a:ext cx="2992388" cy="16885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724510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1078156" y="945726"/>
            <a:ext cx="10326658" cy="1000685"/>
          </a:xfrm>
        </p:spPr>
        <p:txBody>
          <a:bodyPr/>
          <a:lstStyle/>
          <a:p>
            <a:pPr algn="ctr"/>
            <a:r>
              <a:rPr lang="en-AU" b="1">
                <a:solidFill>
                  <a:schemeClr val="accent1">
                    <a:lumMod val="75000"/>
                  </a:schemeClr>
                </a:solidFill>
                <a:latin typeface="Calibri" panose="020F0502020204030204" pitchFamily="34" charset="0"/>
                <a:cs typeface="Calibri" panose="020F0502020204030204" pitchFamily="34" charset="0"/>
              </a:rPr>
              <a:t>What lecturers really want...</a:t>
            </a:r>
          </a:p>
        </p:txBody>
      </p:sp>
      <p:sp>
        <p:nvSpPr>
          <p:cNvPr id="3" name="Text Placeholder 2"/>
          <p:cNvSpPr>
            <a:spLocks noGrp="1"/>
          </p:cNvSpPr>
          <p:nvPr>
            <p:ph type="body" idx="12"/>
          </p:nvPr>
        </p:nvSpPr>
        <p:spPr>
          <a:xfrm>
            <a:off x="1172163" y="2875239"/>
            <a:ext cx="10232651" cy="2223682"/>
          </a:xfrm>
        </p:spPr>
        <p:txBody>
          <a:bodyPr vert="horz" lIns="91440" tIns="45720" rIns="91440" bIns="45720" rtlCol="0" anchor="t">
            <a:noAutofit/>
          </a:bodyPr>
          <a:lstStyle/>
          <a:p>
            <a:pPr marL="269875" indent="-269875">
              <a:lnSpc>
                <a:spcPct val="150000"/>
              </a:lnSpc>
              <a:spcAft>
                <a:spcPts val="0"/>
              </a:spcAft>
            </a:pPr>
            <a:r>
              <a:rPr lang="en-AU" sz="2400" dirty="0">
                <a:solidFill>
                  <a:srgbClr val="000000"/>
                </a:solidFill>
                <a:latin typeface="Calibri"/>
                <a:cs typeface="Calibri"/>
                <a:hlinkClick r:id="rId2"/>
              </a:rPr>
              <a:t>UTS Business School Guide to Writing Assignments</a:t>
            </a:r>
            <a:endParaRPr lang="en-AU" sz="2400" dirty="0">
              <a:latin typeface="Calibri"/>
              <a:cs typeface="Calibri"/>
            </a:endParaRPr>
          </a:p>
          <a:p>
            <a:pPr marL="0" indent="0">
              <a:lnSpc>
                <a:spcPct val="150000"/>
              </a:lnSpc>
              <a:spcAft>
                <a:spcPts val="0"/>
              </a:spcAft>
              <a:buNone/>
            </a:pPr>
            <a:endParaRPr lang="en-AU" sz="2400" dirty="0">
              <a:solidFill>
                <a:srgbClr val="000000"/>
              </a:solidFill>
              <a:latin typeface="Calibri" panose="020F0502020204030204" pitchFamily="34" charset="0"/>
              <a:cs typeface="Calibri" panose="020F0502020204030204" pitchFamily="34" charset="0"/>
            </a:endParaRPr>
          </a:p>
          <a:p>
            <a:pPr marL="269875" indent="-269875">
              <a:lnSpc>
                <a:spcPct val="150000"/>
              </a:lnSpc>
              <a:spcAft>
                <a:spcPts val="0"/>
              </a:spcAft>
            </a:pPr>
            <a:r>
              <a:rPr lang="en-AU" sz="2400" dirty="0">
                <a:solidFill>
                  <a:srgbClr val="000000"/>
                </a:solidFill>
                <a:latin typeface="Calibri"/>
                <a:cs typeface="Calibri"/>
                <a:hlinkClick r:id="rId3"/>
              </a:rPr>
              <a:t>Academic Skills Resources (UTS HELPS)</a:t>
            </a:r>
            <a:endParaRPr lang="en-AU" sz="2400" dirty="0">
              <a:solidFill>
                <a:srgbClr val="FF0000"/>
              </a:solidFill>
              <a:latin typeface="Calibri" panose="020F0502020204030204" pitchFamily="34" charset="0"/>
              <a:cs typeface="Calibri" panose="020F0502020204030204" pitchFamily="34" charset="0"/>
              <a:hlinkClick r:id="rId3"/>
            </a:endParaRPr>
          </a:p>
          <a:p>
            <a:pPr marL="0" indent="0">
              <a:lnSpc>
                <a:spcPct val="150000"/>
              </a:lnSpc>
              <a:spcAft>
                <a:spcPts val="0"/>
              </a:spcAft>
              <a:buNone/>
            </a:pPr>
            <a:r>
              <a:rPr lang="en-AU" sz="2400" dirty="0">
                <a:ea typeface="+mn-lt"/>
                <a:cs typeface="+mn-lt"/>
              </a:rPr>
              <a:t>    </a:t>
            </a:r>
          </a:p>
        </p:txBody>
      </p:sp>
      <p:sp>
        <p:nvSpPr>
          <p:cNvPr id="6" name="TextBox 5"/>
          <p:cNvSpPr txBox="1"/>
          <p:nvPr/>
        </p:nvSpPr>
        <p:spPr>
          <a:xfrm>
            <a:off x="1443789" y="1872443"/>
            <a:ext cx="7587916" cy="461665"/>
          </a:xfrm>
          <a:prstGeom prst="rect">
            <a:avLst/>
          </a:prstGeom>
          <a:noFill/>
        </p:spPr>
        <p:txBody>
          <a:bodyPr wrap="square" rtlCol="0">
            <a:spAutoFit/>
          </a:bodyPr>
          <a:lstStyle/>
          <a:p>
            <a:r>
              <a:rPr lang="en-AU" sz="2400" b="1">
                <a:latin typeface="Calibri" panose="020F0502020204030204" pitchFamily="34" charset="0"/>
                <a:cs typeface="Calibri" panose="020F0502020204030204" pitchFamily="34" charset="0"/>
              </a:rPr>
              <a:t>If you are not sure where to start, take a look at:</a:t>
            </a:r>
          </a:p>
        </p:txBody>
      </p:sp>
    </p:spTree>
    <p:extLst>
      <p:ext uri="{BB962C8B-B14F-4D97-AF65-F5344CB8AC3E}">
        <p14:creationId xmlns:p14="http://schemas.microsoft.com/office/powerpoint/2010/main" val="358880268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sz="3000" b="1">
                <a:solidFill>
                  <a:schemeClr val="accent1">
                    <a:lumMod val="75000"/>
                  </a:schemeClr>
                </a:solidFill>
                <a:latin typeface="Calibri" panose="020F0502020204030204" pitchFamily="34" charset="0"/>
                <a:cs typeface="Calibri" panose="020F0502020204030204" pitchFamily="34" charset="0"/>
              </a:rPr>
              <a:t>What can you do if you don’t understand what the assignment question is asking you?</a:t>
            </a:r>
          </a:p>
        </p:txBody>
      </p:sp>
      <p:sp>
        <p:nvSpPr>
          <p:cNvPr id="3" name="Text Placeholder 2"/>
          <p:cNvSpPr>
            <a:spLocks noGrp="1"/>
          </p:cNvSpPr>
          <p:nvPr>
            <p:ph type="body" idx="12"/>
          </p:nvPr>
        </p:nvSpPr>
        <p:spPr>
          <a:xfrm>
            <a:off x="1505711" y="2074797"/>
            <a:ext cx="8825405" cy="4101414"/>
          </a:xfrm>
        </p:spPr>
        <p:txBody>
          <a:bodyPr/>
          <a:lstStyle/>
          <a:p>
            <a:pPr>
              <a:lnSpc>
                <a:spcPct val="150000"/>
              </a:lnSpc>
            </a:pPr>
            <a:r>
              <a:rPr lang="en-AU" sz="2000">
                <a:latin typeface="Calibri" panose="020F0502020204030204" pitchFamily="34" charset="0"/>
                <a:cs typeface="Calibri" panose="020F0502020204030204" pitchFamily="34" charset="0"/>
              </a:rPr>
              <a:t>Ask in class</a:t>
            </a:r>
          </a:p>
          <a:p>
            <a:pPr>
              <a:lnSpc>
                <a:spcPct val="150000"/>
              </a:lnSpc>
            </a:pPr>
            <a:r>
              <a:rPr lang="en-AU" sz="2000">
                <a:latin typeface="Calibri" panose="020F0502020204030204" pitchFamily="34" charset="0"/>
                <a:cs typeface="Calibri" panose="020F0502020204030204" pitchFamily="34" charset="0"/>
              </a:rPr>
              <a:t>Go see your lecturer personally (take a draft)</a:t>
            </a:r>
          </a:p>
          <a:p>
            <a:pPr>
              <a:lnSpc>
                <a:spcPct val="150000"/>
              </a:lnSpc>
            </a:pPr>
            <a:r>
              <a:rPr lang="en-AU" sz="2000">
                <a:latin typeface="Calibri" panose="020F0502020204030204" pitchFamily="34" charset="0"/>
                <a:cs typeface="Calibri" panose="020F0502020204030204" pitchFamily="34" charset="0"/>
              </a:rPr>
              <a:t>Go see another member of faculty</a:t>
            </a:r>
          </a:p>
          <a:p>
            <a:pPr>
              <a:lnSpc>
                <a:spcPct val="150000"/>
              </a:lnSpc>
            </a:pPr>
            <a:r>
              <a:rPr lang="en-AU" sz="2000">
                <a:latin typeface="Calibri" panose="020F0502020204030204" pitchFamily="34" charset="0"/>
                <a:cs typeface="Calibri" panose="020F0502020204030204" pitchFamily="34" charset="0"/>
              </a:rPr>
              <a:t>Ask peers/classmates</a:t>
            </a:r>
          </a:p>
          <a:p>
            <a:pPr>
              <a:lnSpc>
                <a:spcPct val="150000"/>
              </a:lnSpc>
            </a:pPr>
            <a:r>
              <a:rPr lang="en-AU" sz="2000">
                <a:latin typeface="Calibri" panose="020F0502020204030204" pitchFamily="34" charset="0"/>
                <a:cs typeface="Calibri" panose="020F0502020204030204" pitchFamily="34" charset="0"/>
              </a:rPr>
              <a:t>Email your lecturer for help</a:t>
            </a:r>
          </a:p>
          <a:p>
            <a:pPr>
              <a:lnSpc>
                <a:spcPct val="150000"/>
              </a:lnSpc>
            </a:pPr>
            <a:r>
              <a:rPr lang="en-AU" sz="2000">
                <a:latin typeface="Calibri" panose="020F0502020204030204" pitchFamily="34" charset="0"/>
                <a:cs typeface="Calibri" panose="020F0502020204030204" pitchFamily="34" charset="0"/>
              </a:rPr>
              <a:t>See a HELPS advisor (drop-in consultation)</a:t>
            </a:r>
          </a:p>
          <a:p>
            <a:pPr>
              <a:lnSpc>
                <a:spcPct val="150000"/>
              </a:lnSpc>
            </a:pPr>
            <a:r>
              <a:rPr lang="en-AU" sz="2000" b="1">
                <a:solidFill>
                  <a:srgbClr val="C00000"/>
                </a:solidFill>
                <a:latin typeface="Calibri" panose="020F0502020204030204" pitchFamily="34" charset="0"/>
                <a:cs typeface="Calibri" panose="020F0502020204030204" pitchFamily="34" charset="0"/>
              </a:rPr>
              <a:t>ALWAYS seek help if you need it! </a:t>
            </a:r>
          </a:p>
        </p:txBody>
      </p:sp>
    </p:spTree>
    <p:extLst>
      <p:ext uri="{BB962C8B-B14F-4D97-AF65-F5344CB8AC3E}">
        <p14:creationId xmlns:p14="http://schemas.microsoft.com/office/powerpoint/2010/main" val="132073649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627854" y="626947"/>
            <a:ext cx="10326658" cy="1000685"/>
          </a:xfrm>
        </p:spPr>
        <p:txBody>
          <a:bodyPr/>
          <a:lstStyle/>
          <a:p>
            <a:pPr algn="ctr"/>
            <a:r>
              <a:rPr lang="en-AU" b="1">
                <a:solidFill>
                  <a:schemeClr val="accent1">
                    <a:lumMod val="75000"/>
                  </a:schemeClr>
                </a:solidFill>
                <a:latin typeface="Calibri" panose="020F0502020204030204" pitchFamily="34" charset="0"/>
                <a:cs typeface="Calibri" panose="020F0502020204030204" pitchFamily="34" charset="0"/>
              </a:rPr>
              <a:t>Discover these!</a:t>
            </a:r>
            <a:endParaRPr lang="en-AU">
              <a:latin typeface="Calibri" panose="020F0502020204030204" pitchFamily="34" charset="0"/>
              <a:cs typeface="Calibri" panose="020F0502020204030204" pitchFamily="34" charset="0"/>
            </a:endParaRPr>
          </a:p>
        </p:txBody>
      </p:sp>
      <p:sp>
        <p:nvSpPr>
          <p:cNvPr id="3" name="Text Placeholder 2"/>
          <p:cNvSpPr>
            <a:spLocks noGrp="1"/>
          </p:cNvSpPr>
          <p:nvPr>
            <p:ph type="body" idx="12"/>
          </p:nvPr>
        </p:nvSpPr>
        <p:spPr>
          <a:xfrm>
            <a:off x="1831012" y="1168659"/>
            <a:ext cx="8917199" cy="4755566"/>
          </a:xfrm>
        </p:spPr>
        <p:txBody>
          <a:bodyPr/>
          <a:lstStyle/>
          <a:p>
            <a:pPr lvl="0">
              <a:lnSpc>
                <a:spcPct val="150000"/>
              </a:lnSpc>
            </a:pPr>
            <a:r>
              <a:rPr lang="en-AU" sz="2400">
                <a:solidFill>
                  <a:srgbClr val="000000"/>
                </a:solidFill>
                <a:latin typeface="Calibri" panose="020F0502020204030204" pitchFamily="34" charset="0"/>
                <a:cs typeface="Calibri" panose="020F0502020204030204" pitchFamily="34" charset="0"/>
              </a:rPr>
              <a:t>Online self-help learning resources </a:t>
            </a:r>
          </a:p>
          <a:p>
            <a:pPr lvl="0">
              <a:lnSpc>
                <a:spcPct val="150000"/>
              </a:lnSpc>
            </a:pPr>
            <a:r>
              <a:rPr lang="en-AU" sz="2400">
                <a:solidFill>
                  <a:srgbClr val="000000"/>
                </a:solidFill>
                <a:latin typeface="Calibri" panose="020F0502020204030204" pitchFamily="34" charset="0"/>
                <a:cs typeface="Calibri" panose="020F0502020204030204" pitchFamily="34" charset="0"/>
              </a:rPr>
              <a:t>Drop-in &amp; 1:1 consultations </a:t>
            </a:r>
          </a:p>
          <a:p>
            <a:pPr lvl="0">
              <a:lnSpc>
                <a:spcPct val="150000"/>
              </a:lnSpc>
            </a:pPr>
            <a:r>
              <a:rPr lang="en-AU" sz="2400" err="1">
                <a:solidFill>
                  <a:srgbClr val="000000"/>
                </a:solidFill>
                <a:latin typeface="Calibri" panose="020F0502020204030204" pitchFamily="34" charset="0"/>
                <a:cs typeface="Calibri" panose="020F0502020204030204" pitchFamily="34" charset="0"/>
              </a:rPr>
              <a:t>Conversations@UTS</a:t>
            </a:r>
            <a:r>
              <a:rPr lang="en-AU" sz="2400">
                <a:solidFill>
                  <a:srgbClr val="000000"/>
                </a:solidFill>
                <a:latin typeface="Calibri" panose="020F0502020204030204" pitchFamily="34" charset="0"/>
                <a:cs typeface="Calibri" panose="020F0502020204030204" pitchFamily="34" charset="0"/>
              </a:rPr>
              <a:t> </a:t>
            </a:r>
          </a:p>
          <a:p>
            <a:pPr lvl="0">
              <a:lnSpc>
                <a:spcPct val="150000"/>
              </a:lnSpc>
            </a:pPr>
            <a:r>
              <a:rPr lang="en-AU" sz="2400">
                <a:solidFill>
                  <a:srgbClr val="000000"/>
                </a:solidFill>
                <a:latin typeface="Calibri" panose="020F0502020204030204" pitchFamily="34" charset="0"/>
                <a:cs typeface="Calibri" panose="020F0502020204030204" pitchFamily="34" charset="0"/>
              </a:rPr>
              <a:t>Intensive Academic English Programmes </a:t>
            </a:r>
          </a:p>
          <a:p>
            <a:pPr lvl="0">
              <a:lnSpc>
                <a:spcPct val="150000"/>
              </a:lnSpc>
            </a:pPr>
            <a:r>
              <a:rPr lang="en-AU" sz="2400">
                <a:solidFill>
                  <a:srgbClr val="000000"/>
                </a:solidFill>
                <a:latin typeface="Calibri" panose="020F0502020204030204" pitchFamily="34" charset="0"/>
                <a:cs typeface="Calibri" panose="020F0502020204030204" pitchFamily="34" charset="0"/>
              </a:rPr>
              <a:t>Daily Workshops </a:t>
            </a:r>
          </a:p>
          <a:p>
            <a:pPr lvl="0">
              <a:lnSpc>
                <a:spcPct val="150000"/>
              </a:lnSpc>
            </a:pPr>
            <a:r>
              <a:rPr lang="en-AU" sz="2400">
                <a:solidFill>
                  <a:srgbClr val="000000"/>
                </a:solidFill>
                <a:latin typeface="Calibri" panose="020F0502020204030204" pitchFamily="34" charset="0"/>
                <a:cs typeface="Calibri" panose="020F0502020204030204" pitchFamily="34" charset="0"/>
              </a:rPr>
              <a:t>Volunteer Programmes</a:t>
            </a:r>
          </a:p>
          <a:p>
            <a:pPr marL="0" lvl="0" indent="0">
              <a:lnSpc>
                <a:spcPct val="150000"/>
              </a:lnSpc>
              <a:buNone/>
            </a:pPr>
            <a:r>
              <a:rPr lang="en-US" sz="3200" b="1">
                <a:solidFill>
                  <a:srgbClr val="C00000"/>
                </a:solidFill>
                <a:latin typeface="Calibri" panose="020F0502020204030204" pitchFamily="34" charset="0"/>
                <a:cs typeface="Calibri" panose="020F0502020204030204" pitchFamily="34" charset="0"/>
                <a:sym typeface="Wingdings"/>
              </a:rPr>
              <a:t></a:t>
            </a:r>
            <a:r>
              <a:rPr lang="en-US" sz="2400">
                <a:solidFill>
                  <a:srgbClr val="000000"/>
                </a:solidFill>
                <a:latin typeface="Calibri" panose="020F0502020204030204" pitchFamily="34" charset="0"/>
                <a:cs typeface="Calibri" panose="020F0502020204030204" pitchFamily="34" charset="0"/>
                <a:sym typeface="Wingdings"/>
              </a:rPr>
              <a:t>  </a:t>
            </a:r>
            <a:r>
              <a:rPr lang="en-AU" sz="2400" b="1">
                <a:solidFill>
                  <a:srgbClr val="0F4BEB">
                    <a:lumMod val="75000"/>
                  </a:srgbClr>
                </a:solidFill>
                <a:latin typeface="Calibri" panose="020F0502020204030204" pitchFamily="34" charset="0"/>
                <a:cs typeface="Calibri" panose="020F0502020204030204" pitchFamily="34" charset="0"/>
              </a:rPr>
              <a:t>www.helps.uts.edu.au</a:t>
            </a:r>
            <a:endParaRPr lang="en-US" sz="2400" b="1">
              <a:solidFill>
                <a:srgbClr val="0F4BEB">
                  <a:lumMod val="75000"/>
                </a:srgbClr>
              </a:solidFill>
              <a:latin typeface="Calibri" panose="020F0502020204030204" pitchFamily="34" charset="0"/>
              <a:cs typeface="Calibri" panose="020F0502020204030204" pitchFamily="34" charset="0"/>
            </a:endParaRPr>
          </a:p>
          <a:p>
            <a:endParaRPr lang="en-AU">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220549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1E3738-8D8E-43BA-8445-E091FF3BBE39}"/>
              </a:ext>
            </a:extLst>
          </p:cNvPr>
          <p:cNvSpPr>
            <a:spLocks noGrp="1"/>
          </p:cNvSpPr>
          <p:nvPr>
            <p:ph type="title"/>
          </p:nvPr>
        </p:nvSpPr>
        <p:spPr>
          <a:xfrm>
            <a:off x="2825082" y="2795665"/>
            <a:ext cx="10326658" cy="1000685"/>
          </a:xfrm>
        </p:spPr>
        <p:txBody>
          <a:bodyPr/>
          <a:lstStyle/>
          <a:p>
            <a:r>
              <a:rPr lang="en-AU" sz="8800" dirty="0"/>
              <a:t>Thank you</a:t>
            </a:r>
          </a:p>
        </p:txBody>
      </p:sp>
    </p:spTree>
    <p:extLst>
      <p:ext uri="{BB962C8B-B14F-4D97-AF65-F5344CB8AC3E}">
        <p14:creationId xmlns:p14="http://schemas.microsoft.com/office/powerpoint/2010/main" val="414987049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F5CE4E-4C55-46E2-94BB-D5B171AD183F}"/>
              </a:ext>
            </a:extLst>
          </p:cNvPr>
          <p:cNvSpPr>
            <a:spLocks noGrp="1"/>
          </p:cNvSpPr>
          <p:nvPr>
            <p:ph type="title"/>
          </p:nvPr>
        </p:nvSpPr>
        <p:spPr>
          <a:xfrm>
            <a:off x="627854" y="855548"/>
            <a:ext cx="10326658" cy="649868"/>
          </a:xfrm>
        </p:spPr>
        <p:txBody>
          <a:bodyPr/>
          <a:lstStyle/>
          <a:p>
            <a:r>
              <a:rPr lang="en-AU" dirty="0"/>
              <a:t>References</a:t>
            </a:r>
          </a:p>
        </p:txBody>
      </p:sp>
      <p:sp>
        <p:nvSpPr>
          <p:cNvPr id="3" name="Text Placeholder 2">
            <a:extLst>
              <a:ext uri="{FF2B5EF4-FFF2-40B4-BE49-F238E27FC236}">
                <a16:creationId xmlns:a16="http://schemas.microsoft.com/office/drawing/2014/main" id="{3F27A8A4-AB78-4592-B74D-8AE9D70232C0}"/>
              </a:ext>
            </a:extLst>
          </p:cNvPr>
          <p:cNvSpPr>
            <a:spLocks noGrp="1"/>
          </p:cNvSpPr>
          <p:nvPr>
            <p:ph type="body" idx="12"/>
          </p:nvPr>
        </p:nvSpPr>
        <p:spPr>
          <a:xfrm>
            <a:off x="627854" y="1505416"/>
            <a:ext cx="10957594" cy="4613923"/>
          </a:xfrm>
        </p:spPr>
        <p:txBody>
          <a:bodyPr/>
          <a:lstStyle/>
          <a:p>
            <a:pPr marL="0" indent="0">
              <a:buNone/>
            </a:pPr>
            <a:r>
              <a:rPr lang="en-AU" dirty="0"/>
              <a:t>Brian, A. J. (n.d.). [Hour glass and calendar concept for time slipping away] [Stock Image]. 	</a:t>
            </a:r>
            <a:r>
              <a:rPr lang="en-AU" dirty="0" err="1"/>
              <a:t>Depositphotos</a:t>
            </a:r>
            <a:r>
              <a:rPr lang="en-AU" dirty="0"/>
              <a:t>. https://depositphotos.com/stock-photos/blue-hour.html</a:t>
            </a:r>
          </a:p>
          <a:p>
            <a:pPr marL="0" indent="0">
              <a:buNone/>
            </a:pPr>
            <a:r>
              <a:rPr lang="en-AU" dirty="0"/>
              <a:t>Chan, C. (2019, May 03). [</a:t>
            </a:r>
            <a:r>
              <a:rPr lang="en-US" dirty="0"/>
              <a:t>Let Us Discuss Speech Bubble Isolated On Blue Background 	stock photo] [Stock Image]. https://www.istockphoto.com/photo/let-us-discuss-	speech-bubble-isolated-on-blue-background-gm1146135500-308738241</a:t>
            </a:r>
            <a:endParaRPr lang="en-AU" dirty="0"/>
          </a:p>
          <a:p>
            <a:pPr marL="0" indent="0">
              <a:buNone/>
            </a:pPr>
            <a:endParaRPr lang="en-AU" dirty="0"/>
          </a:p>
        </p:txBody>
      </p:sp>
    </p:spTree>
    <p:extLst>
      <p:ext uri="{BB962C8B-B14F-4D97-AF65-F5344CB8AC3E}">
        <p14:creationId xmlns:p14="http://schemas.microsoft.com/office/powerpoint/2010/main" val="311580084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78E0F-CC51-1D4D-A1E9-D61F556F79B8}"/>
              </a:ext>
            </a:extLst>
          </p:cNvPr>
          <p:cNvSpPr>
            <a:spLocks noGrp="1"/>
          </p:cNvSpPr>
          <p:nvPr>
            <p:ph type="ctrTitle"/>
          </p:nvPr>
        </p:nvSpPr>
        <p:spPr>
          <a:xfrm>
            <a:off x="6781518" y="2029436"/>
            <a:ext cx="3870006" cy="750585"/>
          </a:xfrm>
        </p:spPr>
        <p:txBody>
          <a:bodyPr/>
          <a:lstStyle/>
          <a:p>
            <a:r>
              <a:rPr lang="en-US" sz="4800"/>
              <a:t>UTS HELPS</a:t>
            </a:r>
          </a:p>
        </p:txBody>
      </p:sp>
      <p:sp>
        <p:nvSpPr>
          <p:cNvPr id="3" name="Subtitle 2">
            <a:extLst>
              <a:ext uri="{FF2B5EF4-FFF2-40B4-BE49-F238E27FC236}">
                <a16:creationId xmlns:a16="http://schemas.microsoft.com/office/drawing/2014/main" id="{260E0EF8-701F-F941-B8C7-65189F0BA3C1}"/>
              </a:ext>
            </a:extLst>
          </p:cNvPr>
          <p:cNvSpPr>
            <a:spLocks noGrp="1"/>
          </p:cNvSpPr>
          <p:nvPr>
            <p:ph type="subTitle" idx="1"/>
          </p:nvPr>
        </p:nvSpPr>
        <p:spPr>
          <a:xfrm>
            <a:off x="6203092" y="3064226"/>
            <a:ext cx="5666910" cy="1927904"/>
          </a:xfrm>
        </p:spPr>
        <p:txBody>
          <a:bodyPr/>
          <a:lstStyle/>
          <a:p>
            <a:pPr defTabSz="609585" fontAlgn="base">
              <a:lnSpc>
                <a:spcPct val="100000"/>
              </a:lnSpc>
              <a:spcBef>
                <a:spcPct val="0"/>
              </a:spcBef>
              <a:spcAft>
                <a:spcPct val="0"/>
              </a:spcAft>
            </a:pPr>
            <a:r>
              <a:rPr lang="en-US" sz="3800" b="1">
                <a:latin typeface="Calibri"/>
                <a:ea typeface="ＭＳ Ｐゴシック" charset="0"/>
                <a:cs typeface="Calibri"/>
                <a:sym typeface="Wingdings"/>
              </a:rPr>
              <a:t></a:t>
            </a:r>
            <a:r>
              <a:rPr lang="en-US" sz="3800">
                <a:latin typeface="Calibri"/>
                <a:ea typeface="ＭＳ Ｐゴシック" charset="0"/>
                <a:cs typeface="Calibri"/>
              </a:rPr>
              <a:t>  </a:t>
            </a:r>
            <a:r>
              <a:rPr lang="en-US" sz="3800" b="1">
                <a:latin typeface="Calibri"/>
                <a:ea typeface="ＭＳ Ｐゴシック" charset="0"/>
                <a:cs typeface="Calibri"/>
              </a:rPr>
              <a:t>9514 9733</a:t>
            </a:r>
          </a:p>
          <a:p>
            <a:pPr defTabSz="609585" fontAlgn="base">
              <a:lnSpc>
                <a:spcPct val="100000"/>
              </a:lnSpc>
              <a:spcBef>
                <a:spcPct val="0"/>
              </a:spcBef>
              <a:spcAft>
                <a:spcPct val="0"/>
              </a:spcAft>
            </a:pPr>
            <a:r>
              <a:rPr lang="en-US" sz="3800" b="1">
                <a:latin typeface="Calibri"/>
                <a:ea typeface="ＭＳ Ｐゴシック" charset="0"/>
                <a:cs typeface="Calibri"/>
                <a:sym typeface="Wingdings"/>
              </a:rPr>
              <a:t> </a:t>
            </a:r>
            <a:r>
              <a:rPr lang="en-US" sz="3800">
                <a:latin typeface="Calibri"/>
                <a:ea typeface="ＭＳ Ｐゴシック" charset="0"/>
                <a:cs typeface="Calibri"/>
                <a:sym typeface="Wingdings"/>
              </a:rPr>
              <a:t>  </a:t>
            </a:r>
            <a:r>
              <a:rPr lang="en-US" sz="3800" b="1">
                <a:latin typeface="Calibri"/>
                <a:ea typeface="ＭＳ Ｐゴシック" charset="0"/>
                <a:cs typeface="Calibri"/>
              </a:rPr>
              <a:t>helps@uts.edu.au</a:t>
            </a:r>
            <a:endParaRPr lang="en-AU" sz="3800" b="1">
              <a:latin typeface="Calibri"/>
              <a:ea typeface="ＭＳ Ｐゴシック" charset="0"/>
            </a:endParaRPr>
          </a:p>
          <a:p>
            <a:pPr defTabSz="609585" fontAlgn="base">
              <a:lnSpc>
                <a:spcPct val="100000"/>
              </a:lnSpc>
              <a:spcBef>
                <a:spcPct val="0"/>
              </a:spcBef>
              <a:spcAft>
                <a:spcPct val="0"/>
              </a:spcAft>
            </a:pPr>
            <a:r>
              <a:rPr lang="en-US" sz="3800" b="1">
                <a:latin typeface="Calibri"/>
                <a:ea typeface="ＭＳ Ｐゴシック" charset="0"/>
                <a:cs typeface="Calibri"/>
                <a:sym typeface="Wingdings"/>
              </a:rPr>
              <a:t></a:t>
            </a:r>
            <a:r>
              <a:rPr lang="en-US" sz="3800">
                <a:latin typeface="Calibri"/>
                <a:ea typeface="ＭＳ Ｐゴシック" charset="0"/>
                <a:cs typeface="Calibri"/>
                <a:sym typeface="Wingdings"/>
              </a:rPr>
              <a:t>  </a:t>
            </a:r>
            <a:r>
              <a:rPr lang="en-AU" sz="3800" b="1">
                <a:latin typeface="Calibri"/>
                <a:ea typeface="ＭＳ Ｐゴシック" charset="0"/>
              </a:rPr>
              <a:t>www.helps.uts.edu.au</a:t>
            </a:r>
            <a:endParaRPr lang="en-US" sz="3800" b="1">
              <a:latin typeface="Calibri"/>
              <a:ea typeface="ＭＳ Ｐゴシック" charset="0"/>
            </a:endParaRPr>
          </a:p>
          <a:p>
            <a:r>
              <a:rPr lang="en-AU"/>
              <a:t>.</a:t>
            </a:r>
          </a:p>
        </p:txBody>
      </p:sp>
    </p:spTree>
    <p:extLst>
      <p:ext uri="{BB962C8B-B14F-4D97-AF65-F5344CB8AC3E}">
        <p14:creationId xmlns:p14="http://schemas.microsoft.com/office/powerpoint/2010/main" val="25974337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869609" y="1068745"/>
            <a:ext cx="10326658" cy="1000685"/>
          </a:xfrm>
        </p:spPr>
        <p:txBody>
          <a:bodyPr/>
          <a:lstStyle/>
          <a:p>
            <a:pPr algn="ctr"/>
            <a:r>
              <a:rPr lang="en-AU" b="1">
                <a:solidFill>
                  <a:schemeClr val="accent1"/>
                </a:solidFill>
                <a:latin typeface="Calibri" panose="020F0502020204030204" pitchFamily="34" charset="0"/>
                <a:cs typeface="Calibri" panose="020F0502020204030204" pitchFamily="34" charset="0"/>
              </a:rPr>
              <a:t>Why</a:t>
            </a:r>
            <a:r>
              <a:rPr lang="en-AU" b="1">
                <a:solidFill>
                  <a:schemeClr val="accent1">
                    <a:lumMod val="75000"/>
                  </a:schemeClr>
                </a:solidFill>
                <a:latin typeface="Calibri" panose="020F0502020204030204" pitchFamily="34" charset="0"/>
                <a:cs typeface="Calibri" panose="020F0502020204030204" pitchFamily="34" charset="0"/>
              </a:rPr>
              <a:t> </a:t>
            </a:r>
            <a:r>
              <a:rPr lang="en-AU" b="1">
                <a:solidFill>
                  <a:schemeClr val="tx1"/>
                </a:solidFill>
                <a:latin typeface="Calibri" panose="020F0502020204030204" pitchFamily="34" charset="0"/>
                <a:cs typeface="Calibri" panose="020F0502020204030204" pitchFamily="34" charset="0"/>
              </a:rPr>
              <a:t>should you analyse + plan assignment questions?</a:t>
            </a:r>
          </a:p>
        </p:txBody>
      </p:sp>
      <p:sp>
        <p:nvSpPr>
          <p:cNvPr id="3" name="Text Placeholder 2"/>
          <p:cNvSpPr>
            <a:spLocks noGrp="1"/>
          </p:cNvSpPr>
          <p:nvPr>
            <p:ph type="body" idx="12"/>
          </p:nvPr>
        </p:nvSpPr>
        <p:spPr>
          <a:xfrm>
            <a:off x="1082112" y="2575932"/>
            <a:ext cx="10114155" cy="2408663"/>
          </a:xfrm>
          <a:ln>
            <a:solidFill>
              <a:schemeClr val="accent1">
                <a:lumMod val="75000"/>
              </a:schemeClr>
            </a:solidFill>
          </a:ln>
        </p:spPr>
        <p:txBody>
          <a:bodyPr/>
          <a:lstStyle/>
          <a:p>
            <a:pPr>
              <a:lnSpc>
                <a:spcPct val="150000"/>
              </a:lnSpc>
            </a:pPr>
            <a:r>
              <a:rPr lang="en-AU" sz="3600" dirty="0">
                <a:latin typeface="Calibri" panose="020F0502020204030204" pitchFamily="34" charset="0"/>
                <a:cs typeface="Calibri" panose="020F0502020204030204" pitchFamily="34" charset="0"/>
              </a:rPr>
              <a:t>It saves time </a:t>
            </a:r>
          </a:p>
          <a:p>
            <a:pPr>
              <a:lnSpc>
                <a:spcPct val="150000"/>
              </a:lnSpc>
            </a:pPr>
            <a:r>
              <a:rPr lang="en-AU" sz="3600" dirty="0">
                <a:latin typeface="Calibri" panose="020F0502020204030204" pitchFamily="34" charset="0"/>
                <a:cs typeface="Calibri" panose="020F0502020204030204" pitchFamily="34" charset="0"/>
              </a:rPr>
              <a:t>It increases your chance of a better result or grade </a:t>
            </a:r>
          </a:p>
        </p:txBody>
      </p:sp>
    </p:spTree>
    <p:extLst>
      <p:ext uri="{BB962C8B-B14F-4D97-AF65-F5344CB8AC3E}">
        <p14:creationId xmlns:p14="http://schemas.microsoft.com/office/powerpoint/2010/main" val="1272745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BDCF3EAA-8E22-AC40-BA0C-3611C237D62A}"/>
              </a:ext>
            </a:extLst>
          </p:cNvPr>
          <p:cNvSpPr>
            <a:spLocks noGrp="1"/>
          </p:cNvSpPr>
          <p:nvPr>
            <p:ph type="ftr" sz="quarter" idx="11"/>
          </p:nvPr>
        </p:nvSpPr>
        <p:spPr/>
        <p:txBody>
          <a:bodyPr/>
          <a:lstStyle/>
          <a:p>
            <a:r>
              <a:rPr lang="en-US">
                <a:latin typeface="Calibri" panose="020F0502020204030204" pitchFamily="34" charset="0"/>
                <a:cs typeface="Calibri" panose="020F0502020204030204" pitchFamily="34" charset="0"/>
              </a:rPr>
              <a:t>UTS HELPS</a:t>
            </a:r>
          </a:p>
        </p:txBody>
      </p:sp>
      <p:sp>
        <p:nvSpPr>
          <p:cNvPr id="10" name="Round Diagonal Corner Rectangle 9"/>
          <p:cNvSpPr/>
          <p:nvPr/>
        </p:nvSpPr>
        <p:spPr>
          <a:xfrm>
            <a:off x="224590" y="1796715"/>
            <a:ext cx="3721769" cy="3561349"/>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b="1">
                <a:solidFill>
                  <a:schemeClr val="tx1"/>
                </a:solidFill>
                <a:latin typeface="Calibri" panose="020F0502020204030204" pitchFamily="34" charset="0"/>
                <a:cs typeface="Calibri" panose="020F0502020204030204" pitchFamily="34" charset="0"/>
              </a:rPr>
              <a:t>PREPARATION</a:t>
            </a:r>
          </a:p>
          <a:p>
            <a:pPr marL="285750" indent="-285750">
              <a:buFont typeface="Arial" panose="020B0604020202020204" pitchFamily="34" charset="0"/>
              <a:buChar char="•"/>
            </a:pPr>
            <a:r>
              <a:rPr lang="en-AU">
                <a:solidFill>
                  <a:schemeClr val="tx1"/>
                </a:solidFill>
                <a:latin typeface="Calibri" panose="020F0502020204030204" pitchFamily="34" charset="0"/>
                <a:cs typeface="Calibri" panose="020F0502020204030204" pitchFamily="34" charset="0"/>
              </a:rPr>
              <a:t>Unpack and analyse the assessment task</a:t>
            </a:r>
          </a:p>
          <a:p>
            <a:pPr marL="285750" indent="-285750">
              <a:buFont typeface="Arial" panose="020B0604020202020204" pitchFamily="34" charset="0"/>
              <a:buChar char="•"/>
            </a:pPr>
            <a:r>
              <a:rPr lang="en-AU">
                <a:solidFill>
                  <a:schemeClr val="tx1"/>
                </a:solidFill>
                <a:latin typeface="Calibri" panose="020F0502020204030204" pitchFamily="34" charset="0"/>
                <a:cs typeface="Calibri" panose="020F0502020204030204" pitchFamily="34" charset="0"/>
              </a:rPr>
              <a:t>Assignment type </a:t>
            </a:r>
          </a:p>
          <a:p>
            <a:pPr marL="285750" indent="-285750">
              <a:buFont typeface="Arial" panose="020B0604020202020204" pitchFamily="34" charset="0"/>
              <a:buChar char="•"/>
            </a:pPr>
            <a:r>
              <a:rPr lang="en-AU">
                <a:solidFill>
                  <a:schemeClr val="tx1"/>
                </a:solidFill>
                <a:latin typeface="Calibri" panose="020F0502020204030204" pitchFamily="34" charset="0"/>
                <a:cs typeface="Calibri" panose="020F0502020204030204" pitchFamily="34" charset="0"/>
              </a:rPr>
              <a:t>Familiarise yourself with the marking criteria </a:t>
            </a:r>
          </a:p>
          <a:p>
            <a:pPr marL="285750" indent="-285750">
              <a:buFont typeface="Arial" panose="020B0604020202020204" pitchFamily="34" charset="0"/>
              <a:buChar char="•"/>
            </a:pPr>
            <a:endParaRPr lang="en-AU">
              <a:solidFill>
                <a:schemeClr val="tx1"/>
              </a:solidFill>
              <a:latin typeface="Calibri" panose="020F0502020204030204" pitchFamily="34" charset="0"/>
              <a:cs typeface="Calibri" panose="020F0502020204030204" pitchFamily="34" charset="0"/>
            </a:endParaRPr>
          </a:p>
          <a:p>
            <a:pPr marL="285750" indent="-285750">
              <a:buFont typeface="Wingdings" panose="05000000000000000000" pitchFamily="2" charset="2"/>
              <a:buChar char="Ø"/>
            </a:pPr>
            <a:r>
              <a:rPr lang="en-AU">
                <a:solidFill>
                  <a:schemeClr val="tx1"/>
                </a:solidFill>
                <a:latin typeface="Calibri" panose="020F0502020204030204" pitchFamily="34" charset="0"/>
                <a:cs typeface="Calibri" panose="020F0502020204030204" pitchFamily="34" charset="0"/>
              </a:rPr>
              <a:t>HELPS drop-ins</a:t>
            </a:r>
          </a:p>
          <a:p>
            <a:pPr marL="285750" indent="-285750">
              <a:buFont typeface="Wingdings" panose="05000000000000000000" pitchFamily="2" charset="2"/>
              <a:buChar char="Ø"/>
            </a:pPr>
            <a:r>
              <a:rPr lang="en-AU">
                <a:solidFill>
                  <a:schemeClr val="tx1"/>
                </a:solidFill>
                <a:latin typeface="Calibri" panose="020F0502020204030204" pitchFamily="34" charset="0"/>
                <a:cs typeface="Calibri" panose="020F0502020204030204" pitchFamily="34" charset="0"/>
              </a:rPr>
              <a:t>Request for a 30-min appointment</a:t>
            </a:r>
          </a:p>
        </p:txBody>
      </p:sp>
      <p:sp>
        <p:nvSpPr>
          <p:cNvPr id="11" name="Round Diagonal Corner Rectangle 10"/>
          <p:cNvSpPr/>
          <p:nvPr/>
        </p:nvSpPr>
        <p:spPr>
          <a:xfrm>
            <a:off x="4219074" y="1788692"/>
            <a:ext cx="3721769" cy="3569372"/>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b="1" dirty="0">
                <a:solidFill>
                  <a:schemeClr val="tx1"/>
                </a:solidFill>
                <a:latin typeface="Calibri" panose="020F0502020204030204" pitchFamily="34" charset="0"/>
                <a:cs typeface="Calibri" panose="020F0502020204030204" pitchFamily="34" charset="0"/>
              </a:rPr>
              <a:t>RESEARCH &amp; READING</a:t>
            </a:r>
          </a:p>
          <a:p>
            <a:pPr marL="285750" indent="-285750">
              <a:buFont typeface="Arial" panose="020B0604020202020204" pitchFamily="34" charset="0"/>
              <a:buChar char="•"/>
            </a:pPr>
            <a:r>
              <a:rPr lang="en-AU" dirty="0">
                <a:solidFill>
                  <a:schemeClr val="tx1"/>
                </a:solidFill>
                <a:latin typeface="Calibri" panose="020F0502020204030204" pitchFamily="34" charset="0"/>
                <a:cs typeface="Calibri" panose="020F0502020204030204" pitchFamily="34" charset="0"/>
              </a:rPr>
              <a:t>Search engines? Library databases? Google Scholar? </a:t>
            </a:r>
          </a:p>
          <a:p>
            <a:pPr marL="285750" indent="-285750">
              <a:buFont typeface="Arial" panose="020B0604020202020204" pitchFamily="34" charset="0"/>
              <a:buChar char="•"/>
            </a:pPr>
            <a:r>
              <a:rPr lang="en-AU" dirty="0">
                <a:solidFill>
                  <a:schemeClr val="tx1"/>
                </a:solidFill>
                <a:latin typeface="Calibri" panose="020F0502020204030204" pitchFamily="34" charset="0"/>
                <a:cs typeface="Calibri" panose="020F0502020204030204" pitchFamily="34" charset="0"/>
              </a:rPr>
              <a:t>Types of sources? Books? Journal articles? Grey literature?</a:t>
            </a:r>
          </a:p>
          <a:p>
            <a:pPr marL="285750" indent="-285750">
              <a:buFont typeface="Arial" panose="020B0604020202020204" pitchFamily="34" charset="0"/>
              <a:buChar char="•"/>
            </a:pPr>
            <a:r>
              <a:rPr lang="en-AU" dirty="0">
                <a:solidFill>
                  <a:schemeClr val="tx1"/>
                </a:solidFill>
                <a:latin typeface="Calibri" panose="020F0502020204030204" pitchFamily="34" charset="0"/>
                <a:cs typeface="Calibri" panose="020F0502020204030204" pitchFamily="34" charset="0"/>
              </a:rPr>
              <a:t>Number of sources?</a:t>
            </a:r>
          </a:p>
          <a:p>
            <a:pPr marL="285750" indent="-285750">
              <a:buFont typeface="Arial" panose="020B0604020202020204" pitchFamily="34" charset="0"/>
              <a:buChar char="•"/>
            </a:pPr>
            <a:r>
              <a:rPr lang="en-AU" dirty="0">
                <a:solidFill>
                  <a:schemeClr val="tx1"/>
                </a:solidFill>
                <a:latin typeface="Calibri" panose="020F0502020204030204" pitchFamily="34" charset="0"/>
                <a:cs typeface="Calibri" panose="020F0502020204030204" pitchFamily="34" charset="0"/>
              </a:rPr>
              <a:t>Read and make notes</a:t>
            </a:r>
          </a:p>
          <a:p>
            <a:pPr marL="285750" indent="-285750">
              <a:buFont typeface="Arial" panose="020B0604020202020204" pitchFamily="34" charset="0"/>
              <a:buChar char="•"/>
            </a:pPr>
            <a:endParaRPr lang="en-AU" dirty="0">
              <a:solidFill>
                <a:schemeClr val="tx1"/>
              </a:solidFill>
              <a:latin typeface="Calibri" panose="020F0502020204030204" pitchFamily="34" charset="0"/>
              <a:cs typeface="Calibri" panose="020F0502020204030204" pitchFamily="34" charset="0"/>
            </a:endParaRPr>
          </a:p>
          <a:p>
            <a:pPr marL="285750" indent="-285750">
              <a:buFont typeface="Wingdings" panose="05000000000000000000" pitchFamily="2" charset="2"/>
              <a:buChar char="Ø"/>
            </a:pPr>
            <a:r>
              <a:rPr lang="en-AU" dirty="0">
                <a:solidFill>
                  <a:schemeClr val="tx1"/>
                </a:solidFill>
                <a:latin typeface="Calibri" panose="020F0502020204030204" pitchFamily="34" charset="0"/>
                <a:cs typeface="Calibri" panose="020F0502020204030204" pitchFamily="34" charset="0"/>
              </a:rPr>
              <a:t>HELPS drop-ins</a:t>
            </a:r>
          </a:p>
          <a:p>
            <a:pPr marL="285750" indent="-285750">
              <a:buFont typeface="Wingdings" panose="05000000000000000000" pitchFamily="2" charset="2"/>
              <a:buChar char="Ø"/>
            </a:pPr>
            <a:r>
              <a:rPr lang="en-AU" dirty="0">
                <a:solidFill>
                  <a:schemeClr val="tx1"/>
                </a:solidFill>
                <a:latin typeface="Calibri" panose="020F0502020204030204" pitchFamily="34" charset="0"/>
                <a:cs typeface="Calibri" panose="020F0502020204030204" pitchFamily="34" charset="0"/>
              </a:rPr>
              <a:t>Library website</a:t>
            </a:r>
          </a:p>
        </p:txBody>
      </p:sp>
      <p:sp>
        <p:nvSpPr>
          <p:cNvPr id="12" name="Round Diagonal Corner Rectangle 11"/>
          <p:cNvSpPr/>
          <p:nvPr/>
        </p:nvSpPr>
        <p:spPr>
          <a:xfrm>
            <a:off x="8213558" y="1796715"/>
            <a:ext cx="3721769" cy="3569372"/>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b="1">
                <a:solidFill>
                  <a:schemeClr val="tx1"/>
                </a:solidFill>
                <a:latin typeface="Calibri" panose="020F0502020204030204" pitchFamily="34" charset="0"/>
                <a:cs typeface="Calibri" panose="020F0502020204030204" pitchFamily="34" charset="0"/>
              </a:rPr>
              <a:t>WRITING</a:t>
            </a:r>
          </a:p>
          <a:p>
            <a:pPr marL="285750" indent="-285750">
              <a:buFont typeface="Arial" panose="020B0604020202020204" pitchFamily="34" charset="0"/>
              <a:buChar char="•"/>
            </a:pPr>
            <a:r>
              <a:rPr lang="en-AU">
                <a:solidFill>
                  <a:schemeClr val="tx1"/>
                </a:solidFill>
                <a:latin typeface="Calibri" panose="020F0502020204030204" pitchFamily="34" charset="0"/>
                <a:cs typeface="Calibri" panose="020F0502020204030204" pitchFamily="34" charset="0"/>
              </a:rPr>
              <a:t>Make a skeleton plan</a:t>
            </a:r>
          </a:p>
          <a:p>
            <a:pPr marL="285750" indent="-285750">
              <a:buFont typeface="Arial" panose="020B0604020202020204" pitchFamily="34" charset="0"/>
              <a:buChar char="•"/>
            </a:pPr>
            <a:r>
              <a:rPr lang="en-AU">
                <a:solidFill>
                  <a:schemeClr val="tx1"/>
                </a:solidFill>
                <a:latin typeface="Calibri" panose="020F0502020204030204" pitchFamily="34" charset="0"/>
                <a:cs typeface="Calibri" panose="020F0502020204030204" pitchFamily="34" charset="0"/>
              </a:rPr>
              <a:t>1</a:t>
            </a:r>
            <a:r>
              <a:rPr lang="en-AU" baseline="30000">
                <a:solidFill>
                  <a:schemeClr val="tx1"/>
                </a:solidFill>
                <a:latin typeface="Calibri" panose="020F0502020204030204" pitchFamily="34" charset="0"/>
                <a:cs typeface="Calibri" panose="020F0502020204030204" pitchFamily="34" charset="0"/>
              </a:rPr>
              <a:t>st</a:t>
            </a:r>
            <a:r>
              <a:rPr lang="en-AU">
                <a:solidFill>
                  <a:schemeClr val="tx1"/>
                </a:solidFill>
                <a:latin typeface="Calibri" panose="020F0502020204030204" pitchFamily="34" charset="0"/>
                <a:cs typeface="Calibri" panose="020F0502020204030204" pitchFamily="34" charset="0"/>
              </a:rPr>
              <a:t> draft </a:t>
            </a:r>
          </a:p>
          <a:p>
            <a:pPr marL="285750" indent="-285750">
              <a:buFont typeface="Arial" panose="020B0604020202020204" pitchFamily="34" charset="0"/>
              <a:buChar char="•"/>
            </a:pPr>
            <a:r>
              <a:rPr lang="en-AU">
                <a:solidFill>
                  <a:schemeClr val="tx1"/>
                </a:solidFill>
                <a:latin typeface="Calibri" panose="020F0502020204030204" pitchFamily="34" charset="0"/>
                <a:cs typeface="Calibri" panose="020F0502020204030204" pitchFamily="34" charset="0"/>
              </a:rPr>
              <a:t>2</a:t>
            </a:r>
            <a:r>
              <a:rPr lang="en-AU" baseline="30000">
                <a:solidFill>
                  <a:schemeClr val="tx1"/>
                </a:solidFill>
                <a:latin typeface="Calibri" panose="020F0502020204030204" pitchFamily="34" charset="0"/>
                <a:cs typeface="Calibri" panose="020F0502020204030204" pitchFamily="34" charset="0"/>
              </a:rPr>
              <a:t>nd</a:t>
            </a:r>
            <a:r>
              <a:rPr lang="en-AU">
                <a:solidFill>
                  <a:schemeClr val="tx1"/>
                </a:solidFill>
                <a:latin typeface="Calibri" panose="020F0502020204030204" pitchFamily="34" charset="0"/>
                <a:cs typeface="Calibri" panose="020F0502020204030204" pitchFamily="34" charset="0"/>
              </a:rPr>
              <a:t> draft </a:t>
            </a:r>
          </a:p>
          <a:p>
            <a:pPr marL="285750" indent="-285750">
              <a:buFont typeface="Arial" panose="020B0604020202020204" pitchFamily="34" charset="0"/>
              <a:buChar char="•"/>
            </a:pPr>
            <a:r>
              <a:rPr lang="en-AU">
                <a:solidFill>
                  <a:schemeClr val="tx1"/>
                </a:solidFill>
                <a:latin typeface="Calibri" panose="020F0502020204030204" pitchFamily="34" charset="0"/>
                <a:cs typeface="Calibri" panose="020F0502020204030204" pitchFamily="34" charset="0"/>
              </a:rPr>
              <a:t>3</a:t>
            </a:r>
            <a:r>
              <a:rPr lang="en-AU" baseline="30000">
                <a:solidFill>
                  <a:schemeClr val="tx1"/>
                </a:solidFill>
                <a:latin typeface="Calibri" panose="020F0502020204030204" pitchFamily="34" charset="0"/>
                <a:cs typeface="Calibri" panose="020F0502020204030204" pitchFamily="34" charset="0"/>
              </a:rPr>
              <a:t>rd</a:t>
            </a:r>
            <a:r>
              <a:rPr lang="en-AU">
                <a:solidFill>
                  <a:schemeClr val="tx1"/>
                </a:solidFill>
                <a:latin typeface="Calibri" panose="020F0502020204030204" pitchFamily="34" charset="0"/>
                <a:cs typeface="Calibri" panose="020F0502020204030204" pitchFamily="34" charset="0"/>
              </a:rPr>
              <a:t> draft </a:t>
            </a:r>
          </a:p>
          <a:p>
            <a:pPr marL="285750" indent="-285750">
              <a:buFont typeface="Arial" panose="020B0604020202020204" pitchFamily="34" charset="0"/>
              <a:buChar char="•"/>
            </a:pPr>
            <a:r>
              <a:rPr lang="en-AU">
                <a:solidFill>
                  <a:schemeClr val="tx1"/>
                </a:solidFill>
                <a:latin typeface="Calibri" panose="020F0502020204030204" pitchFamily="34" charset="0"/>
                <a:cs typeface="Calibri" panose="020F0502020204030204" pitchFamily="34" charset="0"/>
              </a:rPr>
              <a:t>4</a:t>
            </a:r>
            <a:r>
              <a:rPr lang="en-AU" baseline="30000">
                <a:solidFill>
                  <a:schemeClr val="tx1"/>
                </a:solidFill>
                <a:latin typeface="Calibri" panose="020F0502020204030204" pitchFamily="34" charset="0"/>
                <a:cs typeface="Calibri" panose="020F0502020204030204" pitchFamily="34" charset="0"/>
              </a:rPr>
              <a:t>th</a:t>
            </a:r>
            <a:r>
              <a:rPr lang="en-AU">
                <a:solidFill>
                  <a:schemeClr val="tx1"/>
                </a:solidFill>
                <a:latin typeface="Calibri" panose="020F0502020204030204" pitchFamily="34" charset="0"/>
                <a:cs typeface="Calibri" panose="020F0502020204030204" pitchFamily="34" charset="0"/>
              </a:rPr>
              <a:t> draft </a:t>
            </a:r>
          </a:p>
          <a:p>
            <a:pPr marL="285750" indent="-285750">
              <a:buFont typeface="Arial" panose="020B0604020202020204" pitchFamily="34" charset="0"/>
              <a:buChar char="•"/>
            </a:pPr>
            <a:r>
              <a:rPr lang="en-AU">
                <a:solidFill>
                  <a:schemeClr val="tx1"/>
                </a:solidFill>
                <a:latin typeface="Calibri" panose="020F0502020204030204" pitchFamily="34" charset="0"/>
                <a:cs typeface="Calibri" panose="020F0502020204030204" pitchFamily="34" charset="0"/>
              </a:rPr>
              <a:t>... </a:t>
            </a:r>
          </a:p>
          <a:p>
            <a:pPr marL="285750" indent="-285750">
              <a:buFont typeface="Arial" panose="020B0604020202020204" pitchFamily="34" charset="0"/>
              <a:buChar char="•"/>
            </a:pPr>
            <a:r>
              <a:rPr lang="en-AU">
                <a:solidFill>
                  <a:schemeClr val="tx1"/>
                </a:solidFill>
                <a:latin typeface="Calibri" panose="020F0502020204030204" pitchFamily="34" charset="0"/>
                <a:cs typeface="Calibri" panose="020F0502020204030204" pitchFamily="34" charset="0"/>
              </a:rPr>
              <a:t>Edit and proofread</a:t>
            </a:r>
          </a:p>
          <a:p>
            <a:pPr marL="285750" indent="-285750">
              <a:buFont typeface="Arial" panose="020B0604020202020204" pitchFamily="34" charset="0"/>
              <a:buChar char="•"/>
            </a:pPr>
            <a:endParaRPr lang="en-AU">
              <a:solidFill>
                <a:schemeClr val="tx1"/>
              </a:solidFill>
              <a:latin typeface="Calibri" panose="020F0502020204030204" pitchFamily="34" charset="0"/>
              <a:cs typeface="Calibri" panose="020F0502020204030204" pitchFamily="34" charset="0"/>
            </a:endParaRPr>
          </a:p>
          <a:p>
            <a:pPr marL="285750" indent="-285750">
              <a:buFont typeface="Wingdings" panose="05000000000000000000" pitchFamily="2" charset="2"/>
              <a:buChar char="Ø"/>
            </a:pPr>
            <a:r>
              <a:rPr lang="en-AU">
                <a:solidFill>
                  <a:schemeClr val="tx1"/>
                </a:solidFill>
                <a:latin typeface="Calibri" panose="020F0502020204030204" pitchFamily="34" charset="0"/>
                <a:cs typeface="Calibri" panose="020F0502020204030204" pitchFamily="34" charset="0"/>
              </a:rPr>
              <a:t>HELPS 30-min appointment</a:t>
            </a:r>
          </a:p>
          <a:p>
            <a:pPr marL="285750" indent="-285750">
              <a:buFont typeface="Wingdings" panose="05000000000000000000" pitchFamily="2" charset="2"/>
              <a:buChar char="Ø"/>
            </a:pPr>
            <a:r>
              <a:rPr lang="en-AU">
                <a:solidFill>
                  <a:schemeClr val="tx1"/>
                </a:solidFill>
                <a:latin typeface="Calibri" panose="020F0502020204030204" pitchFamily="34" charset="0"/>
                <a:cs typeface="Calibri" panose="020F0502020204030204" pitchFamily="34" charset="0"/>
              </a:rPr>
              <a:t>Online feedback</a:t>
            </a:r>
          </a:p>
        </p:txBody>
      </p:sp>
      <p:sp>
        <p:nvSpPr>
          <p:cNvPr id="13" name="Right Arrow 12"/>
          <p:cNvSpPr/>
          <p:nvPr/>
        </p:nvSpPr>
        <p:spPr>
          <a:xfrm>
            <a:off x="481263" y="5502442"/>
            <a:ext cx="11284017" cy="561474"/>
          </a:xfrm>
          <a:prstGeom prst="right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b="1">
                <a:solidFill>
                  <a:schemeClr val="tx1"/>
                </a:solidFill>
                <a:latin typeface="Calibri" panose="020F0502020204030204" pitchFamily="34" charset="0"/>
                <a:cs typeface="Calibri" panose="020F0502020204030204" pitchFamily="34" charset="0"/>
              </a:rPr>
              <a:t>14 DAYS</a:t>
            </a:r>
          </a:p>
        </p:txBody>
      </p:sp>
      <p:sp>
        <p:nvSpPr>
          <p:cNvPr id="15" name="Oval Callout 14"/>
          <p:cNvSpPr/>
          <p:nvPr/>
        </p:nvSpPr>
        <p:spPr>
          <a:xfrm>
            <a:off x="1427747" y="593559"/>
            <a:ext cx="1668379" cy="914400"/>
          </a:xfrm>
          <a:prstGeom prst="wedgeEllipseCallou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b="1">
                <a:solidFill>
                  <a:schemeClr val="tx1"/>
                </a:solidFill>
                <a:latin typeface="Calibri" panose="020F0502020204030204" pitchFamily="34" charset="0"/>
                <a:cs typeface="Calibri" panose="020F0502020204030204" pitchFamily="34" charset="0"/>
              </a:rPr>
              <a:t>2 DAYS?</a:t>
            </a:r>
          </a:p>
        </p:txBody>
      </p:sp>
      <p:sp>
        <p:nvSpPr>
          <p:cNvPr id="16" name="Oval Callout 15"/>
          <p:cNvSpPr/>
          <p:nvPr/>
        </p:nvSpPr>
        <p:spPr>
          <a:xfrm>
            <a:off x="5289081" y="593559"/>
            <a:ext cx="1668379" cy="914400"/>
          </a:xfrm>
          <a:prstGeom prst="wedgeEllipseCallou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b="1">
                <a:solidFill>
                  <a:schemeClr val="tx1"/>
                </a:solidFill>
                <a:latin typeface="Calibri" panose="020F0502020204030204" pitchFamily="34" charset="0"/>
                <a:cs typeface="Calibri" panose="020F0502020204030204" pitchFamily="34" charset="0"/>
              </a:rPr>
              <a:t>6 DAYS?</a:t>
            </a:r>
          </a:p>
        </p:txBody>
      </p:sp>
      <p:sp>
        <p:nvSpPr>
          <p:cNvPr id="17" name="Oval Callout 16"/>
          <p:cNvSpPr/>
          <p:nvPr/>
        </p:nvSpPr>
        <p:spPr>
          <a:xfrm>
            <a:off x="9240252" y="593559"/>
            <a:ext cx="1668379" cy="914400"/>
          </a:xfrm>
          <a:prstGeom prst="wedgeEllipseCallou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b="1">
                <a:solidFill>
                  <a:schemeClr val="tx1"/>
                </a:solidFill>
                <a:latin typeface="Calibri" panose="020F0502020204030204" pitchFamily="34" charset="0"/>
                <a:cs typeface="Calibri" panose="020F0502020204030204" pitchFamily="34" charset="0"/>
              </a:rPr>
              <a:t>6 DAYS?</a:t>
            </a:r>
          </a:p>
        </p:txBody>
      </p:sp>
    </p:spTree>
    <p:extLst>
      <p:ext uri="{BB962C8B-B14F-4D97-AF65-F5344CB8AC3E}">
        <p14:creationId xmlns:p14="http://schemas.microsoft.com/office/powerpoint/2010/main" val="3949312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5" grpId="0" animBg="1"/>
      <p:bldP spid="16" grpId="0" animBg="1"/>
      <p:bldP spid="1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B6D38-604A-4401-BF9B-45BFF294E910}"/>
              </a:ext>
            </a:extLst>
          </p:cNvPr>
          <p:cNvSpPr>
            <a:spLocks noGrp="1"/>
          </p:cNvSpPr>
          <p:nvPr>
            <p:ph type="title"/>
          </p:nvPr>
        </p:nvSpPr>
        <p:spPr>
          <a:xfrm>
            <a:off x="749791" y="831144"/>
            <a:ext cx="10326658" cy="1000685"/>
          </a:xfrm>
        </p:spPr>
        <p:txBody>
          <a:bodyPr/>
          <a:lstStyle/>
          <a:p>
            <a:pPr algn="ctr"/>
            <a:r>
              <a:rPr lang="en-AU" dirty="0"/>
              <a:t>Typical academic writing process</a:t>
            </a:r>
          </a:p>
        </p:txBody>
      </p:sp>
      <p:sp>
        <p:nvSpPr>
          <p:cNvPr id="4" name="Rectangle: Rounded Corners 3">
            <a:extLst>
              <a:ext uri="{FF2B5EF4-FFF2-40B4-BE49-F238E27FC236}">
                <a16:creationId xmlns:a16="http://schemas.microsoft.com/office/drawing/2014/main" id="{2229A863-BD22-45EF-8C5D-2920954C52C2}"/>
              </a:ext>
            </a:extLst>
          </p:cNvPr>
          <p:cNvSpPr/>
          <p:nvPr/>
        </p:nvSpPr>
        <p:spPr>
          <a:xfrm>
            <a:off x="628153" y="2453923"/>
            <a:ext cx="3482670" cy="287837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AU" sz="2800" b="1" dirty="0"/>
              <a:t>Preparation </a:t>
            </a:r>
          </a:p>
        </p:txBody>
      </p:sp>
      <p:sp>
        <p:nvSpPr>
          <p:cNvPr id="7" name="Rectangle: Rounded Corners 6">
            <a:extLst>
              <a:ext uri="{FF2B5EF4-FFF2-40B4-BE49-F238E27FC236}">
                <a16:creationId xmlns:a16="http://schemas.microsoft.com/office/drawing/2014/main" id="{90A10EC7-73D2-45DD-8FB3-65E79078C4E1}"/>
              </a:ext>
            </a:extLst>
          </p:cNvPr>
          <p:cNvSpPr/>
          <p:nvPr/>
        </p:nvSpPr>
        <p:spPr>
          <a:xfrm>
            <a:off x="7776659" y="2453923"/>
            <a:ext cx="3482670" cy="287837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AU" sz="2800" b="1" dirty="0"/>
              <a:t>Writing</a:t>
            </a:r>
          </a:p>
        </p:txBody>
      </p:sp>
      <p:sp>
        <p:nvSpPr>
          <p:cNvPr id="8" name="Rectangle: Rounded Corners 7">
            <a:extLst>
              <a:ext uri="{FF2B5EF4-FFF2-40B4-BE49-F238E27FC236}">
                <a16:creationId xmlns:a16="http://schemas.microsoft.com/office/drawing/2014/main" id="{5A5C3921-48C7-48F3-94B6-B9E0277AE214}"/>
              </a:ext>
            </a:extLst>
          </p:cNvPr>
          <p:cNvSpPr/>
          <p:nvPr/>
        </p:nvSpPr>
        <p:spPr>
          <a:xfrm>
            <a:off x="4202406" y="2453923"/>
            <a:ext cx="3482670" cy="287837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AU" sz="2800" b="1" dirty="0"/>
              <a:t>Research </a:t>
            </a:r>
          </a:p>
          <a:p>
            <a:pPr algn="ctr"/>
            <a:r>
              <a:rPr lang="en-AU" sz="2800" b="1" dirty="0"/>
              <a:t>&amp; </a:t>
            </a:r>
          </a:p>
          <a:p>
            <a:pPr algn="ctr"/>
            <a:r>
              <a:rPr lang="en-AU" sz="2800" b="1" dirty="0"/>
              <a:t>Reading</a:t>
            </a:r>
          </a:p>
        </p:txBody>
      </p:sp>
    </p:spTree>
    <p:extLst>
      <p:ext uri="{BB962C8B-B14F-4D97-AF65-F5344CB8AC3E}">
        <p14:creationId xmlns:p14="http://schemas.microsoft.com/office/powerpoint/2010/main" val="532766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50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100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8" grpId="0" animBg="1"/>
    </p:bldLst>
  </p:timing>
</p:sld>
</file>

<file path=ppt/theme/theme1.xml><?xml version="1.0" encoding="utf-8"?>
<a:theme xmlns:a="http://schemas.openxmlformats.org/drawingml/2006/main" name="Office Theme">
  <a:themeElements>
    <a:clrScheme name="211">
      <a:dk1>
        <a:srgbClr val="000000"/>
      </a:dk1>
      <a:lt1>
        <a:srgbClr val="FFFFFF"/>
      </a:lt1>
      <a:dk2>
        <a:srgbClr val="323232"/>
      </a:dk2>
      <a:lt2>
        <a:srgbClr val="B2B2B2"/>
      </a:lt2>
      <a:accent1>
        <a:srgbClr val="0F4BEB"/>
      </a:accent1>
      <a:accent2>
        <a:srgbClr val="FF2305"/>
      </a:accent2>
      <a:accent3>
        <a:srgbClr val="000000"/>
      </a:accent3>
      <a:accent4>
        <a:srgbClr val="FAF528"/>
      </a:accent4>
      <a:accent5>
        <a:srgbClr val="09D369"/>
      </a:accent5>
      <a:accent6>
        <a:srgbClr val="FF9600"/>
      </a:accent6>
      <a:hlink>
        <a:srgbClr val="00B7E0"/>
      </a:hlink>
      <a:folHlink>
        <a:srgbClr val="00B7E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2500 UTS Additional Branded Templates PPT 16x9_Bv2" id="{EB039CC6-8CB9-C24A-A749-50853131CC6F}" vid="{C4909B0C-217E-B842-A58C-94EA4BEBE0D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74BE6E496BC844FBBE6530EC51A1A1C" ma:contentTypeVersion="12" ma:contentTypeDescription="Create a new document." ma:contentTypeScope="" ma:versionID="c5bfd6b6944418cb2b3fc47847a249dc">
  <xsd:schema xmlns:xsd="http://www.w3.org/2001/XMLSchema" xmlns:xs="http://www.w3.org/2001/XMLSchema" xmlns:p="http://schemas.microsoft.com/office/2006/metadata/properties" xmlns:ns2="cff5b4fd-eec2-4aff-a7f6-43c4ba3f6121" xmlns:ns3="ea32d570-4c40-4a20-9a55-39b056d39524" targetNamespace="http://schemas.microsoft.com/office/2006/metadata/properties" ma:root="true" ma:fieldsID="842062f123dde5e5bc6301ef76ad1566" ns2:_="" ns3:_="">
    <xsd:import namespace="cff5b4fd-eec2-4aff-a7f6-43c4ba3f6121"/>
    <xsd:import namespace="ea32d570-4c40-4a20-9a55-39b056d3952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ff5b4fd-eec2-4aff-a7f6-43c4ba3f612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a32d570-4c40-4a20-9a55-39b056d3952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EB6AE57-8182-48DD-81B7-45622A95D1B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ff5b4fd-eec2-4aff-a7f6-43c4ba3f6121"/>
    <ds:schemaRef ds:uri="ea32d570-4c40-4a20-9a55-39b056d3952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141D6B6-D9EA-40A6-B54B-73C659546414}">
  <ds:schemaRefs>
    <ds:schemaRef ds:uri="http://schemas.openxmlformats.org/package/2006/metadata/core-properties"/>
    <ds:schemaRef ds:uri="http://schemas.microsoft.com/office/2006/documentManagement/types"/>
    <ds:schemaRef ds:uri="http://purl.org/dc/terms/"/>
    <ds:schemaRef ds:uri="http://schemas.microsoft.com/office/2006/metadata/properties"/>
    <ds:schemaRef ds:uri="http://schemas.microsoft.com/office/infopath/2007/PartnerControls"/>
    <ds:schemaRef ds:uri="http://purl.org/dc/elements/1.1/"/>
    <ds:schemaRef ds:uri="ea32d570-4c40-4a20-9a55-39b056d39524"/>
    <ds:schemaRef ds:uri="cff5b4fd-eec2-4aff-a7f6-43c4ba3f6121"/>
    <ds:schemaRef ds:uri="http://www.w3.org/XML/1998/namespace"/>
    <ds:schemaRef ds:uri="http://purl.org/dc/dcmitype/"/>
  </ds:schemaRefs>
</ds:datastoreItem>
</file>

<file path=customXml/itemProps3.xml><?xml version="1.0" encoding="utf-8"?>
<ds:datastoreItem xmlns:ds="http://schemas.openxmlformats.org/officeDocument/2006/customXml" ds:itemID="{5B9A4257-1155-497F-B3C5-B1C0698C7A9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UTS Branded Templates PPT 16x9_B_FA</Template>
  <TotalTime>353</TotalTime>
  <Words>3380</Words>
  <Application>Microsoft Office PowerPoint</Application>
  <PresentationFormat>Widescreen</PresentationFormat>
  <Paragraphs>487</Paragraphs>
  <Slides>64</Slides>
  <Notes>46</Notes>
  <HiddenSlides>19</HiddenSlides>
  <MMClips>0</MMClips>
  <ScaleCrop>false</ScaleCrop>
  <HeadingPairs>
    <vt:vector size="4" baseType="variant">
      <vt:variant>
        <vt:lpstr>Theme</vt:lpstr>
      </vt:variant>
      <vt:variant>
        <vt:i4>1</vt:i4>
      </vt:variant>
      <vt:variant>
        <vt:lpstr>Slide Titles</vt:lpstr>
      </vt:variant>
      <vt:variant>
        <vt:i4>64</vt:i4>
      </vt:variant>
    </vt:vector>
  </HeadingPairs>
  <TitlesOfParts>
    <vt:vector size="65" baseType="lpstr">
      <vt:lpstr>Office Theme</vt:lpstr>
      <vt:lpstr>UTS HELPS</vt:lpstr>
      <vt:lpstr>Workshop Objectives  </vt:lpstr>
      <vt:lpstr>Types of Assignments:</vt:lpstr>
      <vt:lpstr>PowerPoint Presentation</vt:lpstr>
      <vt:lpstr>Typical Academic Writing Process</vt:lpstr>
      <vt:lpstr>What lecturers really want...</vt:lpstr>
      <vt:lpstr>Why should you analyse + plan assignment questions?</vt:lpstr>
      <vt:lpstr>PowerPoint Presentation</vt:lpstr>
      <vt:lpstr>Typical academic writing process</vt:lpstr>
      <vt:lpstr>How much time should I spend on one assignment?</vt:lpstr>
      <vt:lpstr>If you had two weeks, how many days would you spend on each phase?</vt:lpstr>
      <vt:lpstr>How many days would you spend on each of the following assignment phases if you had two weeks? </vt:lpstr>
      <vt:lpstr>Preparation</vt:lpstr>
      <vt:lpstr>Research &amp; Reading</vt:lpstr>
      <vt:lpstr>Be a Master of Time Management! </vt:lpstr>
      <vt:lpstr>Analysing the assignment question</vt:lpstr>
      <vt:lpstr>PowerPoint Presentation</vt:lpstr>
      <vt:lpstr>Unpacking the assignment question</vt:lpstr>
      <vt:lpstr>Unpacking the assignment question</vt:lpstr>
      <vt:lpstr>Unpacking the instruction words</vt:lpstr>
      <vt:lpstr>Unpacking the content words</vt:lpstr>
      <vt:lpstr>Unpacking the content words</vt:lpstr>
      <vt:lpstr>Unpacking the content words</vt:lpstr>
      <vt:lpstr>Unpacking the content words</vt:lpstr>
      <vt:lpstr>Unpacking the limiting words</vt:lpstr>
      <vt:lpstr>Unpacking the limiting words</vt:lpstr>
      <vt:lpstr>Unpacking the limiting words</vt:lpstr>
      <vt:lpstr>Planning </vt:lpstr>
      <vt:lpstr>Mind mapping</vt:lpstr>
      <vt:lpstr>Mind mapping</vt:lpstr>
      <vt:lpstr>Mind mapping</vt:lpstr>
      <vt:lpstr>Planning Sheet</vt:lpstr>
      <vt:lpstr>Stage 1: Prepare to write</vt:lpstr>
      <vt:lpstr>Stage 2: Research</vt:lpstr>
      <vt:lpstr>Do the Research</vt:lpstr>
      <vt:lpstr>How to Research:</vt:lpstr>
      <vt:lpstr>Use Boolean Operators</vt:lpstr>
      <vt:lpstr>How to use Boolean Operators</vt:lpstr>
      <vt:lpstr>How to use Boolean Operators</vt:lpstr>
      <vt:lpstr>How to use Boolean Operators</vt:lpstr>
      <vt:lpstr>How to use Boolean Operators</vt:lpstr>
      <vt:lpstr>Consider narrowing down your search </vt:lpstr>
      <vt:lpstr>How to limit publication date</vt:lpstr>
      <vt:lpstr>Create a shortlist</vt:lpstr>
      <vt:lpstr>Create a shortlist</vt:lpstr>
      <vt:lpstr>Access your shortlist here </vt:lpstr>
      <vt:lpstr>Your shortlist</vt:lpstr>
      <vt:lpstr>Your shortlist</vt:lpstr>
      <vt:lpstr>Planning your research</vt:lpstr>
      <vt:lpstr>Reflect on your research</vt:lpstr>
      <vt:lpstr>Start Writing</vt:lpstr>
      <vt:lpstr>Stage 3: Writing</vt:lpstr>
      <vt:lpstr>Extra Activity</vt:lpstr>
      <vt:lpstr>Activity: What do these task words really mean?</vt:lpstr>
      <vt:lpstr>What do these task words really mean? ANSWERS</vt:lpstr>
      <vt:lpstr>What do these task words really mean? ANSWERS</vt:lpstr>
      <vt:lpstr>Clarify the Assignment Type</vt:lpstr>
      <vt:lpstr>Conducting Research</vt:lpstr>
      <vt:lpstr>Easy steps to writing an assignment</vt:lpstr>
      <vt:lpstr>What can you do if you don’t understand what the assignment question is asking you?</vt:lpstr>
      <vt:lpstr>Discover these!</vt:lpstr>
      <vt:lpstr>Thank you</vt:lpstr>
      <vt:lpstr>References</vt:lpstr>
      <vt:lpstr>UTS HELPS</vt:lpstr>
    </vt:vector>
  </TitlesOfParts>
  <Company>University of Technology Sydney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Heading</dc:title>
  <dc:creator>Joshua Dymock</dc:creator>
  <cp:lastModifiedBy>Simon Au</cp:lastModifiedBy>
  <cp:revision>40</cp:revision>
  <dcterms:created xsi:type="dcterms:W3CDTF">2020-06-09T03:36:46Z</dcterms:created>
  <dcterms:modified xsi:type="dcterms:W3CDTF">2022-01-31T02:41:12Z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1a6c3db-1667-4f49-995a-8b9973972958_Enabled">
    <vt:lpwstr>true</vt:lpwstr>
  </property>
  <property fmtid="{D5CDD505-2E9C-101B-9397-08002B2CF9AE}" pid="3" name="MSIP_Label_51a6c3db-1667-4f49-995a-8b9973972958_SetDate">
    <vt:lpwstr>2021-02-23T05:11:22Z</vt:lpwstr>
  </property>
  <property fmtid="{D5CDD505-2E9C-101B-9397-08002B2CF9AE}" pid="4" name="MSIP_Label_51a6c3db-1667-4f49-995a-8b9973972958_Method">
    <vt:lpwstr>Standard</vt:lpwstr>
  </property>
  <property fmtid="{D5CDD505-2E9C-101B-9397-08002B2CF9AE}" pid="5" name="MSIP_Label_51a6c3db-1667-4f49-995a-8b9973972958_Name">
    <vt:lpwstr>UTS-Internal</vt:lpwstr>
  </property>
  <property fmtid="{D5CDD505-2E9C-101B-9397-08002B2CF9AE}" pid="6" name="MSIP_Label_51a6c3db-1667-4f49-995a-8b9973972958_SiteId">
    <vt:lpwstr>e8911c26-cf9f-4a9c-878e-527807be8791</vt:lpwstr>
  </property>
  <property fmtid="{D5CDD505-2E9C-101B-9397-08002B2CF9AE}" pid="7" name="MSIP_Label_51a6c3db-1667-4f49-995a-8b9973972958_ActionId">
    <vt:lpwstr>b271a4d1-ce0d-4ff4-8e32-b31b4189366f</vt:lpwstr>
  </property>
  <property fmtid="{D5CDD505-2E9C-101B-9397-08002B2CF9AE}" pid="8" name="MSIP_Label_51a6c3db-1667-4f49-995a-8b9973972958_ContentBits">
    <vt:lpwstr>0</vt:lpwstr>
  </property>
  <property fmtid="{D5CDD505-2E9C-101B-9397-08002B2CF9AE}" pid="9" name="ContentTypeId">
    <vt:lpwstr>0x010100374BE6E496BC844FBBE6530EC51A1A1C</vt:lpwstr>
  </property>
</Properties>
</file>