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86" r:id="rId5"/>
    <p:sldId id="257" r:id="rId6"/>
    <p:sldId id="288" r:id="rId7"/>
    <p:sldId id="275" r:id="rId8"/>
    <p:sldId id="313" r:id="rId9"/>
    <p:sldId id="291" r:id="rId10"/>
    <p:sldId id="310" r:id="rId11"/>
    <p:sldId id="309" r:id="rId12"/>
    <p:sldId id="301" r:id="rId13"/>
    <p:sldId id="302" r:id="rId14"/>
    <p:sldId id="303" r:id="rId15"/>
    <p:sldId id="306" r:id="rId16"/>
    <p:sldId id="304" r:id="rId17"/>
    <p:sldId id="305" r:id="rId18"/>
    <p:sldId id="308" r:id="rId19"/>
    <p:sldId id="307" r:id="rId20"/>
    <p:sldId id="311" r:id="rId21"/>
    <p:sldId id="314" r:id="rId22"/>
    <p:sldId id="294" r:id="rId23"/>
    <p:sldId id="300"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288"/>
            <p14:sldId id="275"/>
            <p14:sldId id="313"/>
            <p14:sldId id="291"/>
            <p14:sldId id="310"/>
            <p14:sldId id="309"/>
            <p14:sldId id="301"/>
            <p14:sldId id="302"/>
            <p14:sldId id="303"/>
            <p14:sldId id="306"/>
            <p14:sldId id="304"/>
            <p14:sldId id="305"/>
            <p14:sldId id="308"/>
            <p14:sldId id="307"/>
            <p14:sldId id="311"/>
            <p14:sldId id="314"/>
            <p14:sldId id="294"/>
            <p14:sldId id="300"/>
            <p14:sldId id="2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otir" initials="DS" lastIdx="14" clrIdx="0">
    <p:extLst>
      <p:ext uri="{19B8F6BF-5375-455C-9EA6-DF929625EA0E}">
        <p15:presenceInfo xmlns:p15="http://schemas.microsoft.com/office/powerpoint/2012/main" userId="S-1-5-21-3588706629-3798168970-822321252-343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FA0FB-A739-83A2-CDCF-ECB09197E318}" v="24" dt="2022-01-14T01:35:33.526"/>
    <p1510:client id="{FC2E7EA5-D7D9-8520-2EE8-529CD76BDDB6}" v="1" dt="2022-01-17T23:31:37.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69" autoAdjust="0"/>
    <p:restoredTop sz="67277" autoAdjust="0"/>
  </p:normalViewPr>
  <p:slideViewPr>
    <p:cSldViewPr snapToGrid="0" snapToObjects="1">
      <p:cViewPr varScale="1">
        <p:scale>
          <a:sx n="50" d="100"/>
          <a:sy n="50" d="100"/>
        </p:scale>
        <p:origin x="787" y="6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18T14:22:38.429" idx="9">
    <p:pos x="10" y="10"/>
    <p:text>Inconsistent use of capitalisation</p:text>
    <p:extLst>
      <p:ext uri="{C676402C-5697-4E1C-873F-D02D1690AC5C}">
        <p15:threadingInfo xmlns:p15="http://schemas.microsoft.com/office/powerpoint/2012/main" timeZoneBias="-6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a:t>
            </a:fld>
            <a:endParaRPr lang="en-US"/>
          </a:p>
        </p:txBody>
      </p:sp>
    </p:spTree>
    <p:extLst>
      <p:ext uri="{BB962C8B-B14F-4D97-AF65-F5344CB8AC3E}">
        <p14:creationId xmlns:p14="http://schemas.microsoft.com/office/powerpoint/2010/main" val="3527041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200000"/>
              </a:lnSpc>
              <a:buNone/>
            </a:pPr>
            <a:r>
              <a:rPr lang="en-AU" sz="1200" dirty="0">
                <a:latin typeface="Calibri" panose="020F0502020204030204" pitchFamily="34" charset="0"/>
                <a:cs typeface="Calibri" panose="020F0502020204030204" pitchFamily="34" charset="0"/>
              </a:rPr>
              <a:t>Buying or acquiring an assignment written by someone else on your behalf.</a:t>
            </a:r>
          </a:p>
          <a:p>
            <a:pPr marL="0" indent="0">
              <a:lnSpc>
                <a:spcPct val="200000"/>
              </a:lnSpc>
              <a:buNone/>
            </a:pPr>
            <a:r>
              <a:rPr lang="en-AU" sz="1200" b="1" i="1" dirty="0">
                <a:solidFill>
                  <a:schemeClr val="accent1">
                    <a:lumMod val="75000"/>
                  </a:schemeClr>
                </a:solidFill>
                <a:latin typeface="Calibri" panose="020F0502020204030204" pitchFamily="34" charset="0"/>
                <a:cs typeface="Calibri" panose="020F0502020204030204" pitchFamily="34" charset="0"/>
              </a:rPr>
              <a:t>Yes. </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dirty="0"/>
          </a:p>
        </p:txBody>
      </p:sp>
    </p:spTree>
    <p:extLst>
      <p:ext uri="{BB962C8B-B14F-4D97-AF65-F5344CB8AC3E}">
        <p14:creationId xmlns:p14="http://schemas.microsoft.com/office/powerpoint/2010/main" val="2186157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200000"/>
              </a:lnSpc>
              <a:buNone/>
            </a:pPr>
            <a:r>
              <a:rPr lang="en-AU" sz="1200" dirty="0">
                <a:latin typeface="Calibri" panose="020F0502020204030204" pitchFamily="34" charset="0"/>
                <a:cs typeface="Calibri" panose="020F0502020204030204" pitchFamily="34" charset="0"/>
              </a:rPr>
              <a:t>Brainstorming ideas with classmates.</a:t>
            </a:r>
          </a:p>
          <a:p>
            <a:pPr marL="0" indent="0">
              <a:lnSpc>
                <a:spcPct val="200000"/>
              </a:lnSpc>
              <a:buNone/>
            </a:pPr>
            <a:r>
              <a:rPr lang="en-AU" sz="1200" b="1" i="1" dirty="0">
                <a:solidFill>
                  <a:schemeClr val="accent1">
                    <a:lumMod val="75000"/>
                  </a:schemeClr>
                </a:solidFill>
                <a:latin typeface="Calibri" panose="020F0502020204030204" pitchFamily="34" charset="0"/>
                <a:cs typeface="Calibri" panose="020F0502020204030204" pitchFamily="34" charset="0"/>
              </a:rPr>
              <a:t>No.</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12</a:t>
            </a:fld>
            <a:endParaRPr lang="en-US" dirty="0"/>
          </a:p>
        </p:txBody>
      </p:sp>
    </p:spTree>
    <p:extLst>
      <p:ext uri="{BB962C8B-B14F-4D97-AF65-F5344CB8AC3E}">
        <p14:creationId xmlns:p14="http://schemas.microsoft.com/office/powerpoint/2010/main" val="4113315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AU" sz="1200" dirty="0">
                <a:latin typeface="Calibri" panose="020F0502020204030204" pitchFamily="34" charset="0"/>
                <a:cs typeface="Calibri" panose="020F0502020204030204" pitchFamily="34" charset="0"/>
              </a:rPr>
              <a:t>Working together with another student on an assignment intended for individual submission, and then submitting work which is similar in content and language. </a:t>
            </a:r>
          </a:p>
          <a:p>
            <a:pPr marL="0" indent="0">
              <a:lnSpc>
                <a:spcPct val="200000"/>
              </a:lnSpc>
              <a:buNone/>
            </a:pPr>
            <a:r>
              <a:rPr lang="en-AU" sz="1200" b="1" i="1" dirty="0">
                <a:solidFill>
                  <a:schemeClr val="accent1">
                    <a:lumMod val="75000"/>
                  </a:schemeClr>
                </a:solidFill>
                <a:latin typeface="Calibri" panose="020F0502020204030204" pitchFamily="34" charset="0"/>
                <a:cs typeface="Calibri" panose="020F0502020204030204" pitchFamily="34" charset="0"/>
              </a:rPr>
              <a:t>Yes. </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13</a:t>
            </a:fld>
            <a:endParaRPr lang="en-US" dirty="0"/>
          </a:p>
        </p:txBody>
      </p:sp>
    </p:spTree>
    <p:extLst>
      <p:ext uri="{BB962C8B-B14F-4D97-AF65-F5344CB8AC3E}">
        <p14:creationId xmlns:p14="http://schemas.microsoft.com/office/powerpoint/2010/main" val="1268210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200000"/>
              </a:lnSpc>
              <a:buNone/>
            </a:pPr>
            <a:r>
              <a:rPr lang="en-AU" sz="1200" dirty="0">
                <a:latin typeface="Calibri" panose="020F0502020204030204" pitchFamily="34" charset="0"/>
                <a:cs typeface="Calibri" panose="020F0502020204030204" pitchFamily="34" charset="0"/>
              </a:rPr>
              <a:t>Allowing another person to submit your work as their own.</a:t>
            </a:r>
          </a:p>
          <a:p>
            <a:pPr marL="0" indent="0">
              <a:lnSpc>
                <a:spcPct val="200000"/>
              </a:lnSpc>
              <a:buNone/>
            </a:pPr>
            <a:r>
              <a:rPr lang="en-AU" sz="1200" b="1" i="1" dirty="0">
                <a:solidFill>
                  <a:schemeClr val="accent1">
                    <a:lumMod val="75000"/>
                  </a:schemeClr>
                </a:solidFill>
                <a:latin typeface="Calibri" panose="020F0502020204030204" pitchFamily="34" charset="0"/>
                <a:cs typeface="Calibri" panose="020F0502020204030204" pitchFamily="34" charset="0"/>
              </a:rPr>
              <a:t>Yes. </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14</a:t>
            </a:fld>
            <a:endParaRPr lang="en-US" dirty="0"/>
          </a:p>
        </p:txBody>
      </p:sp>
    </p:spTree>
    <p:extLst>
      <p:ext uri="{BB962C8B-B14F-4D97-AF65-F5344CB8AC3E}">
        <p14:creationId xmlns:p14="http://schemas.microsoft.com/office/powerpoint/2010/main" val="2646021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AU" sz="1200" dirty="0">
                <a:latin typeface="Calibri" panose="020F0502020204030204" pitchFamily="34" charset="0"/>
                <a:cs typeface="Calibri" panose="020F0502020204030204" pitchFamily="34" charset="0"/>
              </a:rPr>
              <a:t>If your classmate is caught for plagiarism because they’ve submitted your assignment, only your classmate will be punished.</a:t>
            </a:r>
          </a:p>
          <a:p>
            <a:pPr marL="0" indent="0">
              <a:lnSpc>
                <a:spcPct val="200000"/>
              </a:lnSpc>
              <a:buNone/>
            </a:pPr>
            <a:endParaRPr lang="en-AU" sz="1200" dirty="0">
              <a:latin typeface="Calibri" panose="020F0502020204030204" pitchFamily="34" charset="0"/>
              <a:cs typeface="Calibri" panose="020F0502020204030204" pitchFamily="34" charset="0"/>
            </a:endParaRPr>
          </a:p>
          <a:p>
            <a:pPr marL="0" indent="0">
              <a:lnSpc>
                <a:spcPct val="200000"/>
              </a:lnSpc>
              <a:buNone/>
            </a:pPr>
            <a:r>
              <a:rPr lang="en-AU" sz="1200" b="1" i="1" dirty="0">
                <a:solidFill>
                  <a:schemeClr val="accent1">
                    <a:lumMod val="75000"/>
                  </a:schemeClr>
                </a:solidFill>
                <a:latin typeface="Calibri" panose="020F0502020204030204" pitchFamily="34" charset="0"/>
                <a:cs typeface="Calibri" panose="020F0502020204030204" pitchFamily="34" charset="0"/>
              </a:rPr>
              <a:t>False. Both of you will be punished.	</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dirty="0"/>
          </a:p>
        </p:txBody>
      </p:sp>
    </p:spTree>
    <p:extLst>
      <p:ext uri="{BB962C8B-B14F-4D97-AF65-F5344CB8AC3E}">
        <p14:creationId xmlns:p14="http://schemas.microsoft.com/office/powerpoint/2010/main" val="126269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200000"/>
              </a:lnSpc>
              <a:buNone/>
            </a:pPr>
            <a:r>
              <a:rPr lang="en-AU" sz="1200" dirty="0">
                <a:latin typeface="Calibri" panose="020F0502020204030204" pitchFamily="34" charset="0"/>
                <a:cs typeface="Calibri" panose="020F0502020204030204" pitchFamily="34" charset="0"/>
              </a:rPr>
              <a:t>Asking a trusted classmate to read your assignment to see if it ‘makes sense’.</a:t>
            </a:r>
          </a:p>
          <a:p>
            <a:pPr marL="0" indent="0">
              <a:lnSpc>
                <a:spcPct val="200000"/>
              </a:lnSpc>
              <a:buNone/>
            </a:pPr>
            <a:r>
              <a:rPr lang="en-AU" sz="1200" b="1" i="1" dirty="0">
                <a:solidFill>
                  <a:schemeClr val="accent1">
                    <a:lumMod val="75000"/>
                  </a:schemeClr>
                </a:solidFill>
                <a:latin typeface="Calibri" panose="020F0502020204030204" pitchFamily="34" charset="0"/>
                <a:cs typeface="Calibri" panose="020F0502020204030204" pitchFamily="34" charset="0"/>
              </a:rPr>
              <a:t>No.</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16</a:t>
            </a:fld>
            <a:endParaRPr lang="en-US" dirty="0"/>
          </a:p>
        </p:txBody>
      </p:sp>
    </p:spTree>
    <p:extLst>
      <p:ext uri="{BB962C8B-B14F-4D97-AF65-F5344CB8AC3E}">
        <p14:creationId xmlns:p14="http://schemas.microsoft.com/office/powerpoint/2010/main" val="1051774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1" dirty="0">
                <a:solidFill>
                  <a:schemeClr val="bg1"/>
                </a:solidFill>
              </a:rPr>
              <a:t>No! Refer them to your tutor for assistance, or HELPS.</a:t>
            </a:r>
          </a:p>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17</a:t>
            </a:fld>
            <a:endParaRPr lang="en-US"/>
          </a:p>
        </p:txBody>
      </p:sp>
    </p:spTree>
    <p:extLst>
      <p:ext uri="{BB962C8B-B14F-4D97-AF65-F5344CB8AC3E}">
        <p14:creationId xmlns:p14="http://schemas.microsoft.com/office/powerpoint/2010/main" val="2082728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18</a:t>
            </a:fld>
            <a:endParaRPr lang="en-US" dirty="0"/>
          </a:p>
        </p:txBody>
      </p:sp>
    </p:spTree>
    <p:extLst>
      <p:ext uri="{BB962C8B-B14F-4D97-AF65-F5344CB8AC3E}">
        <p14:creationId xmlns:p14="http://schemas.microsoft.com/office/powerpoint/2010/main" val="870863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332177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1731955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p>
          <a:p>
            <a:pPr marL="0" indent="0"/>
            <a:r>
              <a:rPr lang="en-AU" sz="1200" dirty="0">
                <a:solidFill>
                  <a:srgbClr val="0070C0"/>
                </a:solidFill>
                <a:latin typeface="+mn-lt"/>
                <a:sym typeface="Wingdings"/>
              </a:rPr>
              <a:t>	</a:t>
            </a:r>
            <a:r>
              <a:rPr lang="en-AU" sz="1200" dirty="0">
                <a:latin typeface="+mn-lt"/>
                <a:sym typeface="Wingdings"/>
              </a:rPr>
              <a:t>involves trust between students, academic staff and examiners</a:t>
            </a:r>
            <a:endParaRPr lang="en-AU" sz="500" dirty="0">
              <a:latin typeface="+mn-lt"/>
              <a:sym typeface="Wingdings"/>
            </a:endParaRPr>
          </a:p>
          <a:p>
            <a:pPr>
              <a:buFont typeface="Wingdings"/>
              <a:buChar char="è"/>
            </a:pPr>
            <a:endParaRPr lang="en-AU" sz="500" dirty="0">
              <a:latin typeface="+mn-lt"/>
            </a:endParaRPr>
          </a:p>
          <a:p>
            <a:pPr marL="0" indent="0"/>
            <a:r>
              <a:rPr lang="en-AU" sz="1200" dirty="0">
                <a:solidFill>
                  <a:srgbClr val="0070C0"/>
                </a:solidFill>
                <a:sym typeface="Wingdings"/>
              </a:rPr>
              <a:t> 	</a:t>
            </a:r>
            <a:r>
              <a:rPr lang="en-AU" sz="1200" dirty="0">
                <a:latin typeface="+mn-lt"/>
                <a:sym typeface="Wingdings"/>
              </a:rPr>
              <a:t>helps to continue the value of an institution’s reputation and the value of a degree or credentials</a:t>
            </a:r>
            <a:endParaRPr lang="en-AU" sz="500" dirty="0">
              <a:latin typeface="+mn-lt"/>
              <a:sym typeface="Wingdings"/>
            </a:endParaRPr>
          </a:p>
          <a:p>
            <a:pPr>
              <a:buFont typeface="Wingdings"/>
              <a:buChar char="è"/>
            </a:pPr>
            <a:endParaRPr lang="en-AU" sz="500" dirty="0">
              <a:latin typeface="+mn-lt"/>
              <a:sym typeface="Wingdings"/>
            </a:endParaRPr>
          </a:p>
          <a:p>
            <a:pPr marL="0" indent="0"/>
            <a:r>
              <a:rPr lang="en-AU" sz="1200" dirty="0">
                <a:solidFill>
                  <a:srgbClr val="0070C0"/>
                </a:solidFill>
                <a:sym typeface="Wingdings"/>
              </a:rPr>
              <a:t> 	</a:t>
            </a:r>
            <a:r>
              <a:rPr lang="en-AU" sz="1200" dirty="0">
                <a:latin typeface="+mn-lt"/>
                <a:sym typeface="Wingdings"/>
              </a:rPr>
              <a:t>demands personal integrity and respect for scholarship</a:t>
            </a:r>
            <a:endParaRPr lang="en-AU" sz="500" dirty="0">
              <a:latin typeface="+mn-lt"/>
              <a:sym typeface="Wingdings"/>
            </a:endParaRPr>
          </a:p>
          <a:p>
            <a:endParaRPr lang="en-AU" sz="500" dirty="0">
              <a:latin typeface="+mn-lt"/>
            </a:endParaRPr>
          </a:p>
          <a:p>
            <a:r>
              <a:rPr lang="en-AU" sz="1200" dirty="0">
                <a:solidFill>
                  <a:srgbClr val="0070C0"/>
                </a:solidFill>
                <a:sym typeface="Wingdings"/>
              </a:rPr>
              <a:t> 	</a:t>
            </a:r>
            <a:r>
              <a:rPr lang="en-AU" sz="1200" b="1" dirty="0">
                <a:solidFill>
                  <a:srgbClr val="FF0000"/>
                </a:solidFill>
                <a:latin typeface="+mn-lt"/>
                <a:sym typeface="Wingdings"/>
              </a:rPr>
              <a:t>requires c</a:t>
            </a:r>
            <a:r>
              <a:rPr lang="en-AU" sz="1200" b="1" dirty="0">
                <a:solidFill>
                  <a:srgbClr val="FF0000"/>
                </a:solidFill>
                <a:latin typeface="+mn-lt"/>
              </a:rPr>
              <a:t>orrect referencing techniques to acknowledge the original source of your information</a:t>
            </a:r>
          </a:p>
          <a:p>
            <a:endParaRPr lang="en-US"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a:t>
            </a:fld>
            <a:endParaRPr lang="en-US" dirty="0"/>
          </a:p>
        </p:txBody>
      </p:sp>
    </p:spTree>
    <p:extLst>
      <p:ext uri="{BB962C8B-B14F-4D97-AF65-F5344CB8AC3E}">
        <p14:creationId xmlns:p14="http://schemas.microsoft.com/office/powerpoint/2010/main" val="3870530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21</a:t>
            </a:fld>
            <a:endParaRPr lang="en-US"/>
          </a:p>
        </p:txBody>
      </p:sp>
    </p:spTree>
    <p:extLst>
      <p:ext uri="{BB962C8B-B14F-4D97-AF65-F5344CB8AC3E}">
        <p14:creationId xmlns:p14="http://schemas.microsoft.com/office/powerpoint/2010/main" val="2835373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en-AU" sz="1200" b="0" i="0" u="none" strike="noStrike" kern="1200" cap="none" spc="0" normalizeH="0" baseline="0" noProof="0" dirty="0">
                <a:ln>
                  <a:noFill/>
                </a:ln>
                <a:solidFill>
                  <a:srgbClr val="0070C0"/>
                </a:solidFill>
                <a:effectLst/>
                <a:uLnTx/>
                <a:uFillTx/>
                <a:latin typeface="Arial"/>
                <a:ea typeface="ＭＳ Ｐゴシック" pitchFamily="-109" charset="-128"/>
                <a:cs typeface="Arial"/>
                <a:sym typeface="Wingdings"/>
              </a:rPr>
              <a:t>	</a:t>
            </a:r>
            <a:r>
              <a:rPr kumimoji="0" lang="en-AU" sz="1200" b="0" i="0" u="none" strike="noStrike" kern="1200" cap="none" spc="0" normalizeH="0" baseline="0" noProof="0" dirty="0">
                <a:ln>
                  <a:noFill/>
                </a:ln>
                <a:solidFill>
                  <a:prstClr val="black"/>
                </a:solidFill>
                <a:effectLst/>
                <a:uLnTx/>
                <a:uFillTx/>
                <a:latin typeface="+mn-lt"/>
                <a:ea typeface="ＭＳ Ｐゴシック" pitchFamily="-109" charset="-128"/>
                <a:cs typeface="Arial"/>
                <a:sym typeface="Wingdings"/>
              </a:rPr>
              <a:t>p</a:t>
            </a:r>
            <a:r>
              <a:rPr kumimoji="0" lang="en-AU" sz="1200" b="0" i="0" u="none" strike="noStrike" kern="1200" cap="none" spc="0" normalizeH="0" baseline="0" noProof="0" dirty="0">
                <a:ln>
                  <a:noFill/>
                </a:ln>
                <a:solidFill>
                  <a:prstClr val="black"/>
                </a:solidFill>
                <a:effectLst/>
                <a:uLnTx/>
                <a:uFillTx/>
                <a:latin typeface="+mn-lt"/>
                <a:ea typeface="ＭＳ Ｐゴシック" pitchFamily="-109" charset="-128"/>
                <a:cs typeface="Arial"/>
              </a:rPr>
              <a:t>resenting someone else’s work in any format as your own original work without appropriate acknowledgement of the author or its source</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AU" sz="1200" b="0" i="0" u="none" strike="noStrike" kern="1200" cap="none" spc="0" normalizeH="0" baseline="0" noProof="0" dirty="0">
              <a:ln>
                <a:noFill/>
              </a:ln>
              <a:solidFill>
                <a:prstClr val="black"/>
              </a:solidFill>
              <a:effectLst/>
              <a:uLnTx/>
              <a:uFillTx/>
              <a:latin typeface="+mn-lt"/>
              <a:ea typeface="ＭＳ Ｐゴシック" pitchFamily="-109" charset="-128"/>
              <a:cs typeface="Arial"/>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en-AU" sz="1200" b="0" i="0" u="none" strike="noStrike" kern="1200" cap="none" spc="0" normalizeH="0" baseline="0" noProof="0" dirty="0">
                <a:ln>
                  <a:noFill/>
                </a:ln>
                <a:solidFill>
                  <a:srgbClr val="0070C0"/>
                </a:solidFill>
                <a:effectLst/>
                <a:uLnTx/>
                <a:uFillTx/>
                <a:latin typeface="Arial"/>
                <a:ea typeface="ＭＳ Ｐゴシック" pitchFamily="-109" charset="-128"/>
                <a:cs typeface="Arial"/>
                <a:sym typeface="Wingdings"/>
              </a:rPr>
              <a:t></a:t>
            </a:r>
            <a:r>
              <a:rPr kumimoji="0" lang="en-AU" sz="1200" b="0" i="0" u="none" strike="noStrike" kern="1200" cap="none" spc="0" normalizeH="0" baseline="0" noProof="0" dirty="0">
                <a:ln>
                  <a:noFill/>
                </a:ln>
                <a:solidFill>
                  <a:prstClr val="black"/>
                </a:solidFill>
                <a:effectLst/>
                <a:uLnTx/>
                <a:uFillTx/>
                <a:latin typeface="+mn-lt"/>
                <a:ea typeface="ＭＳ Ｐゴシック" pitchFamily="-109" charset="-128"/>
                <a:cs typeface="Arial"/>
                <a:sym typeface="Wingdings"/>
              </a:rPr>
              <a:t> 	</a:t>
            </a:r>
            <a:r>
              <a:rPr kumimoji="0" lang="en-AU" sz="1200" b="0" i="0" u="none" strike="noStrike" kern="1200" cap="none" spc="0" normalizeH="0" baseline="0" noProof="0" dirty="0">
                <a:ln>
                  <a:noFill/>
                </a:ln>
                <a:solidFill>
                  <a:prstClr val="black"/>
                </a:solidFill>
                <a:effectLst/>
                <a:uLnTx/>
                <a:uFillTx/>
                <a:latin typeface="+mn-lt"/>
                <a:ea typeface="ＭＳ Ｐゴシック" pitchFamily="-109" charset="-128"/>
                <a:cs typeface="Arial"/>
              </a:rPr>
              <a:t>can also be deliberate cheating or copying and pasting from sources without correct acknowledgement</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AU" sz="1200" b="0" i="0" u="none" strike="noStrike" kern="1200" cap="none" spc="0" normalizeH="0" baseline="0" noProof="0" dirty="0">
              <a:ln>
                <a:noFill/>
              </a:ln>
              <a:solidFill>
                <a:prstClr val="black"/>
              </a:solidFill>
              <a:effectLst/>
              <a:uLnTx/>
              <a:uFillTx/>
              <a:latin typeface="+mn-lt"/>
              <a:ea typeface="ＭＳ Ｐゴシック" pitchFamily="-109" charset="-128"/>
              <a:cs typeface="Arial"/>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en-AU" sz="1200" b="0" i="0" u="none" strike="noStrike" kern="1200" cap="none" spc="0" normalizeH="0" baseline="0" noProof="0" dirty="0">
                <a:ln>
                  <a:noFill/>
                </a:ln>
                <a:solidFill>
                  <a:srgbClr val="0070C0"/>
                </a:solidFill>
                <a:effectLst/>
                <a:uLnTx/>
                <a:uFillTx/>
                <a:latin typeface="Arial"/>
                <a:ea typeface="ＭＳ Ｐゴシック" pitchFamily="-109" charset="-128"/>
                <a:cs typeface="Arial"/>
                <a:sym typeface="Wingdings"/>
              </a:rPr>
              <a:t></a:t>
            </a:r>
            <a:r>
              <a:rPr kumimoji="0" lang="en-AU" sz="1200" b="0" i="0" u="none" strike="noStrike" kern="1200" cap="none" spc="0" normalizeH="0" baseline="0" noProof="0" dirty="0">
                <a:ln>
                  <a:noFill/>
                </a:ln>
                <a:solidFill>
                  <a:prstClr val="black"/>
                </a:solidFill>
                <a:effectLst/>
                <a:uLnTx/>
                <a:uFillTx/>
                <a:latin typeface="Arial"/>
                <a:ea typeface="ＭＳ Ｐゴシック" pitchFamily="-109" charset="-128"/>
                <a:cs typeface="Arial"/>
                <a:sym typeface="Wingdings"/>
              </a:rPr>
              <a:t> 	</a:t>
            </a:r>
            <a:r>
              <a:rPr kumimoji="0" lang="en-AU" sz="1200" b="0" i="0" u="none" strike="noStrike" kern="1200" cap="none" spc="0" normalizeH="0" baseline="0" noProof="0" dirty="0">
                <a:ln>
                  <a:noFill/>
                </a:ln>
                <a:solidFill>
                  <a:prstClr val="black"/>
                </a:solidFill>
                <a:effectLst/>
                <a:uLnTx/>
                <a:uFillTx/>
                <a:latin typeface="+mn-lt"/>
                <a:ea typeface="ＭＳ Ｐゴシック" pitchFamily="-109" charset="-128"/>
                <a:cs typeface="Arial"/>
              </a:rPr>
              <a:t>is a type of student misconduct and a breach of academic integrity</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AU" sz="1200" b="0" i="0" u="none" strike="noStrike" kern="1200" cap="none" spc="0" normalizeH="0" baseline="0" noProof="0" dirty="0">
              <a:ln>
                <a:noFill/>
              </a:ln>
              <a:solidFill>
                <a:prstClr val="black"/>
              </a:solidFill>
              <a:effectLst/>
              <a:uLnTx/>
              <a:uFillTx/>
              <a:latin typeface="+mn-lt"/>
              <a:ea typeface="ＭＳ Ｐゴシック" pitchFamily="-109" charset="-128"/>
              <a:cs typeface="Arial"/>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en-AU" sz="1200" b="0" i="0" u="none" strike="noStrike" kern="1200" cap="none" spc="0" normalizeH="0" baseline="0" noProof="0" dirty="0">
                <a:ln>
                  <a:noFill/>
                </a:ln>
                <a:solidFill>
                  <a:srgbClr val="0070C0"/>
                </a:solidFill>
                <a:effectLst/>
                <a:uLnTx/>
                <a:uFillTx/>
                <a:latin typeface="Arial"/>
                <a:ea typeface="ＭＳ Ｐゴシック" pitchFamily="-109" charset="-128"/>
                <a:cs typeface="Arial"/>
                <a:sym typeface="Wingdings"/>
              </a:rPr>
              <a:t></a:t>
            </a:r>
            <a:r>
              <a:rPr kumimoji="0" lang="en-AU" sz="1200" b="0" i="0" u="none" strike="noStrike" kern="1200" cap="none" spc="0" normalizeH="0" baseline="0" noProof="0" dirty="0">
                <a:ln>
                  <a:noFill/>
                </a:ln>
                <a:solidFill>
                  <a:prstClr val="black"/>
                </a:solidFill>
                <a:effectLst/>
                <a:uLnTx/>
                <a:uFillTx/>
                <a:latin typeface="Arial"/>
                <a:ea typeface="ＭＳ Ｐゴシック" pitchFamily="-109" charset="-128"/>
                <a:cs typeface="Arial"/>
                <a:sym typeface="Wingdings"/>
              </a:rPr>
              <a:t> 	</a:t>
            </a:r>
            <a:r>
              <a:rPr kumimoji="0" lang="en-AU" sz="1200" b="0" i="0" u="none" strike="noStrike" kern="1200" cap="none" spc="0" normalizeH="0" baseline="0" noProof="0" dirty="0">
                <a:ln>
                  <a:noFill/>
                </a:ln>
                <a:solidFill>
                  <a:prstClr val="black"/>
                </a:solidFill>
                <a:effectLst/>
                <a:uLnTx/>
                <a:uFillTx/>
                <a:latin typeface="+mn-lt"/>
                <a:ea typeface="ＭＳ Ｐゴシック" pitchFamily="-109" charset="-128"/>
                <a:cs typeface="Arial"/>
              </a:rPr>
              <a:t>can result in failing the assessment task, failing the subject and/or being excluded from the university</a:t>
            </a:r>
          </a:p>
          <a:p>
            <a:endParaRPr lang="en-US"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a:t>
            </a:fld>
            <a:endParaRPr lang="en-US" dirty="0"/>
          </a:p>
        </p:txBody>
      </p:sp>
    </p:spTree>
    <p:extLst>
      <p:ext uri="{BB962C8B-B14F-4D97-AF65-F5344CB8AC3E}">
        <p14:creationId xmlns:p14="http://schemas.microsoft.com/office/powerpoint/2010/main" val="2019993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You’d rather not be one of the students at the centre of these headlines!</a:t>
            </a:r>
          </a:p>
        </p:txBody>
      </p:sp>
      <p:sp>
        <p:nvSpPr>
          <p:cNvPr id="4" name="Slide Number Placeholder 3"/>
          <p:cNvSpPr>
            <a:spLocks noGrp="1"/>
          </p:cNvSpPr>
          <p:nvPr>
            <p:ph type="sldNum" sz="quarter" idx="5"/>
          </p:nvPr>
        </p:nvSpPr>
        <p:spPr/>
        <p:txBody>
          <a:bodyPr/>
          <a:lstStyle/>
          <a:p>
            <a:fld id="{11364B19-607B-B942-B14B-DB932692D378}" type="slidenum">
              <a:rPr lang="en-US" smtClean="0"/>
              <a:t>5</a:t>
            </a:fld>
            <a:endParaRPr lang="en-US"/>
          </a:p>
        </p:txBody>
      </p:sp>
    </p:spTree>
    <p:extLst>
      <p:ext uri="{BB962C8B-B14F-4D97-AF65-F5344CB8AC3E}">
        <p14:creationId xmlns:p14="http://schemas.microsoft.com/office/powerpoint/2010/main" val="398985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Click on the image on the slide to go to the webpage.</a:t>
            </a:r>
          </a:p>
          <a:p>
            <a:endParaRPr lang="en-AU" dirty="0"/>
          </a:p>
          <a:p>
            <a:r>
              <a:rPr lang="en-AU" b="1" dirty="0"/>
              <a:t>https://avoidingplagiarism.uts.edu.au</a:t>
            </a:r>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6</a:t>
            </a:fld>
            <a:endParaRPr lang="en-US" dirty="0"/>
          </a:p>
        </p:txBody>
      </p:sp>
    </p:spTree>
    <p:extLst>
      <p:ext uri="{BB962C8B-B14F-4D97-AF65-F5344CB8AC3E}">
        <p14:creationId xmlns:p14="http://schemas.microsoft.com/office/powerpoint/2010/main" val="212575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defTabSz="457200" fontAlgn="base">
              <a:spcBef>
                <a:spcPct val="20000"/>
              </a:spcBef>
              <a:spcAft>
                <a:spcPct val="0"/>
              </a:spcAft>
              <a:defRPr/>
            </a:pPr>
            <a:r>
              <a:rPr lang="en-AU" dirty="0">
                <a:cs typeface="Calibri"/>
              </a:rPr>
              <a:t>HELPS offers workshops on paraphrasing and summarising, has a range of online resources around avoiding plagiarism, and offers consultations where you can get feedback on aspects of your draft such as citation and referencing, use of evidence to support your argument, and effectiveness of paraphrasing and summarising.</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dirty="0"/>
          </a:p>
        </p:txBody>
      </p:sp>
    </p:spTree>
    <p:extLst>
      <p:ext uri="{BB962C8B-B14F-4D97-AF65-F5344CB8AC3E}">
        <p14:creationId xmlns:p14="http://schemas.microsoft.com/office/powerpoint/2010/main" val="1125575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8</a:t>
            </a:fld>
            <a:endParaRPr lang="en-US" dirty="0"/>
          </a:p>
        </p:txBody>
      </p:sp>
    </p:spTree>
    <p:extLst>
      <p:ext uri="{BB962C8B-B14F-4D97-AF65-F5344CB8AC3E}">
        <p14:creationId xmlns:p14="http://schemas.microsoft.com/office/powerpoint/2010/main" val="58004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Alternatively, you could go straight to the Avoiding Plagiarism tutorial and use some example scenarios from there: https://avoidingplagiarism.uts.edu.au/#</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9</a:t>
            </a:fld>
            <a:endParaRPr lang="en-US"/>
          </a:p>
        </p:txBody>
      </p:sp>
    </p:spTree>
    <p:extLst>
      <p:ext uri="{BB962C8B-B14F-4D97-AF65-F5344CB8AC3E}">
        <p14:creationId xmlns:p14="http://schemas.microsoft.com/office/powerpoint/2010/main" val="2769329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AU" sz="1200" dirty="0">
                <a:latin typeface="Calibri" panose="020F0502020204030204" pitchFamily="34" charset="0"/>
                <a:cs typeface="Calibri" panose="020F0502020204030204" pitchFamily="34" charset="0"/>
              </a:rPr>
              <a:t>Directly or indirectly copying out part(s) of any document without acknowledging the source. </a:t>
            </a:r>
          </a:p>
          <a:p>
            <a:pPr marL="0" indent="0">
              <a:lnSpc>
                <a:spcPct val="200000"/>
              </a:lnSpc>
              <a:buNone/>
            </a:pPr>
            <a:r>
              <a:rPr lang="en-AU" sz="1200" b="1" i="1" dirty="0">
                <a:solidFill>
                  <a:schemeClr val="accent1">
                    <a:lumMod val="75000"/>
                  </a:schemeClr>
                </a:solidFill>
                <a:latin typeface="Calibri" panose="020F0502020204030204" pitchFamily="34" charset="0"/>
                <a:cs typeface="Calibri" panose="020F0502020204030204" pitchFamily="34" charset="0"/>
              </a:rPr>
              <a:t>Yes. </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dirty="0"/>
          </a:p>
        </p:txBody>
      </p:sp>
    </p:spTree>
    <p:extLst>
      <p:ext uri="{BB962C8B-B14F-4D97-AF65-F5344CB8AC3E}">
        <p14:creationId xmlns:p14="http://schemas.microsoft.com/office/powerpoint/2010/main" val="1348647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1/28/2022</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hyperlink" Target="http://www.uts.edu.au/current-students/support/helps/self-help-resources/referencing-and-plagiarism/what-plagiarism"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hyperlink" Target="http://www.gsu.uts.edu.au/policies/academicpractice.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hyperlink" Target="https://avoidingplagiarism.uts.edu.au/"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3" y="4186092"/>
            <a:ext cx="8740735" cy="1848130"/>
          </a:xfrm>
        </p:spPr>
        <p:txBody>
          <a:bodyPr/>
          <a:lstStyle/>
          <a:p>
            <a:pPr>
              <a:lnSpc>
                <a:spcPct val="100000"/>
              </a:lnSpc>
            </a:pPr>
            <a:r>
              <a:rPr lang="en-AU" sz="5400" b="1" dirty="0"/>
              <a:t>Avoiding Plagiarism</a:t>
            </a:r>
            <a:endParaRPr lang="en-AU" sz="5400" dirty="0"/>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36882"/>
            <a:ext cx="10326658" cy="1000685"/>
          </a:xfrm>
        </p:spPr>
        <p:txBody>
          <a:bodyPr/>
          <a:lstStyle/>
          <a:p>
            <a:pPr marL="342900" indent="-342900" algn="ctr"/>
            <a:r>
              <a:rPr lang="en-AU" b="1" dirty="0">
                <a:solidFill>
                  <a:schemeClr val="accent1">
                    <a:lumMod val="75000"/>
                  </a:schemeClr>
                </a:solidFill>
                <a:latin typeface="Calibri" panose="020F0502020204030204" pitchFamily="34" charset="0"/>
                <a:cs typeface="Calibri" panose="020F0502020204030204" pitchFamily="34" charset="0"/>
              </a:rPr>
              <a:t>Is this an example of plagiarism? </a:t>
            </a:r>
            <a:br>
              <a:rPr lang="en-AU" b="1" dirty="0">
                <a:solidFill>
                  <a:schemeClr val="accent1">
                    <a:lumMod val="75000"/>
                  </a:schemeClr>
                </a:solidFill>
                <a:latin typeface="Calibri" panose="020F0502020204030204" pitchFamily="34" charset="0"/>
                <a:cs typeface="Calibri" panose="020F0502020204030204" pitchFamily="34" charset="0"/>
              </a:rPr>
            </a:b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517525" y="1219369"/>
            <a:ext cx="11247755" cy="4824970"/>
          </a:xfrm>
        </p:spPr>
        <p:txBody>
          <a:bodyPr/>
          <a:lstStyle/>
          <a:p>
            <a:pPr marL="0" indent="0">
              <a:lnSpc>
                <a:spcPct val="150000"/>
              </a:lnSpc>
              <a:buNone/>
            </a:pPr>
            <a:r>
              <a:rPr lang="en-AU" sz="2800" dirty="0">
                <a:latin typeface="Calibri" panose="020F0502020204030204" pitchFamily="34" charset="0"/>
                <a:cs typeface="Calibri" panose="020F0502020204030204" pitchFamily="34" charset="0"/>
              </a:rPr>
              <a:t>Directly or indirectly copying out part(s) of any document without acknowledging the source. </a:t>
            </a:r>
          </a:p>
          <a:p>
            <a:pPr marL="0" indent="0">
              <a:lnSpc>
                <a:spcPct val="200000"/>
              </a:lnSpc>
              <a:buNone/>
            </a:pPr>
            <a:r>
              <a:rPr lang="en-AU" sz="2800" b="1" i="1" dirty="0">
                <a:solidFill>
                  <a:schemeClr val="accent1">
                    <a:lumMod val="75000"/>
                  </a:schemeClr>
                </a:solidFill>
                <a:latin typeface="Calibri" panose="020F0502020204030204" pitchFamily="34" charset="0"/>
                <a:cs typeface="Calibri" panose="020F0502020204030204" pitchFamily="34" charset="0"/>
              </a:rPr>
              <a:t>Yes. </a:t>
            </a:r>
          </a:p>
          <a:p>
            <a:pPr marL="0" indent="0">
              <a:lnSpc>
                <a:spcPct val="200000"/>
              </a:lnSpc>
              <a:buNone/>
            </a:pPr>
            <a:r>
              <a:rPr lang="en-AU" sz="2800" b="1" i="1" dirty="0">
                <a:solidFill>
                  <a:schemeClr val="accent1">
                    <a:lumMod val="75000"/>
                  </a:schemeClr>
                </a:solidFill>
                <a:latin typeface="Calibri" panose="020F0502020204030204" pitchFamily="34" charset="0"/>
                <a:cs typeface="Calibri" panose="020F0502020204030204" pitchFamily="34" charset="0"/>
              </a:rPr>
              <a:t>Q: How can plagiarism be avoided?</a:t>
            </a:r>
          </a:p>
          <a:p>
            <a:pPr marL="0" indent="0">
              <a:lnSpc>
                <a:spcPct val="200000"/>
              </a:lnSpc>
              <a:buNone/>
            </a:pPr>
            <a:r>
              <a:rPr lang="en-AU" sz="2800" b="1" i="1" dirty="0">
                <a:solidFill>
                  <a:schemeClr val="accent1">
                    <a:lumMod val="75000"/>
                  </a:schemeClr>
                </a:solidFill>
                <a:latin typeface="Calibri" panose="020F0502020204030204" pitchFamily="34" charset="0"/>
                <a:cs typeface="Calibri" panose="020F0502020204030204" pitchFamily="34" charset="0"/>
              </a:rPr>
              <a:t>A: Acknowledge the source/s and paraphrase/summarise the information.			</a:t>
            </a:r>
            <a:endParaRPr lang="en-AU" sz="28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AutoShape 2" descr="data:image/jpg;base64,%20/9j/4AAQSkZJRgABAQEAYABgAAD/2wBDAAUDBAQEAwUEBAQFBQUGBwwIBwcHBw8LCwkMEQ8SEhEPERETFhwXExQaFRERGCEYGh0dHx8fExciJCIeJBweHx7/2wBDAQUFBQcGBw4ICA4eFBEUHh4eHh4eHh4eHh4eHh4eHh4eHh4eHh4eHh4eHh4eHh4eHh4eHh4eHh4eHh4eHh4eHh7/wAARCABgAK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Z9+EPw38U/CHRte8QeG/tuo3HnebN9rlTdtlZRwrADgCu3PwJ+DoOP+ELz/ANxCf/4qnfsp/wDJA/DvoDcf+j3ruPO1K4v7m20/T1uTBt3EyhfvD3r369ep7WfNNpXfVnDrokjgZfgb8HUBP/CE5/7iE/8A8VVab4MfB6MD/ihwef8AoJT/APxVdh4l1i80LyP7ZsBbRzE7WWXeeMdgPcUrXEdwiyQSB4znBFXSlKavzv72RKUo7o8+u/hT8H4X2jwAG/7ic4/9mrNn+HnwfjI/4t1nP/UVn/xrsr+R2LM3J4rFv/4PxrupUnJayf3s5Z4ia2Nbwt8C/g9reh2+p/8ACF+R5275P7QnbGGI67vatT/hnX4Pf9Cl/wCT0/8A8XXYfC7/AJEbT/rJ/wChmunr52vi8RGpKKm9H3Z6tKMZQTaPKP8AhnX4P/8AQp/+T0//AMXR/wAM6/B//oUv/J6f/wCLr1ejPvWX13E/zv72X7OPY8o/4Z1+D/8A0KX/AJPT/wDxdH/DOvwe/wChT/8AJ6f/AOLr1eij67if5397D2cex5R/wzr8Hv8AoU//ACen/wDi6P8AhnX4P/8AQpf+T0//AMXXq9FH13E/zv72Hs49jyj/AIZ1+D//AEKX/k9P/wDF0f8ADOvwe/6FP/yen/8Ai69Xoo+u4n+d/ew9nHseUf8ADOvwe/6FP/yen/8Ai6P+Gdfg9/0Kf/k9P/8AF16vRR9dxP8AO/vYezj2PKP+Gdfg9/0Kf/k9P/8AF0yf9nb4PrDIw8JchGI/02fqB/v161TLj/US/wDXNv5GnHG4i/xv72Hs49j8pblmW4lVThQ5AHtmiku/+PqX/fb+dFfpkZaI8trU+9v2U/8Akgfh763P/o967bR7xYNT8Rs9w1osX2fEqpvPI/u1xP7Kf/JA/D31uP8A0e9Jrnjax8K+J/EltqOpXlhJd/Z/skkNk8+Nq5boCO+OfWvgcWr1J+v6nVHc0/Ferafql/p5/t24nltjIBG9kVEgfAOTjjArY0r4b2miacLPS9Z+xwoCwjEYY8kt3bPUmvKbj4g2+pTJBF4m1K8YuMRzaWYlbn+8VGK9V8YtcWesyXtr4V0++Yov+kSakImb5QPuZ49Kq1uVUpb37frYne7mjyz/AISkLqEdrqCpHDdsws59+TLt+9lR93Hv1rQv+kdcD8V9J0xPD+o6i3hi10m9jeIo8N6Zs5dQe+Bx/Ou+vP8AVw/Qfyr6JNaWR5tSPKet/C7/AJEbT/rJ/wChmunrmPhb/wAiNYfWT/0Nq6evicT/ABpep7lD+HE828X+Jda8R+JbzwD4FvmsL+yKf2zrARWfSdyiSLbE42zeYAVOD8uc0/wd4M+IuleIba+174uXmv6fHu83T30iCBZsqQMupyMEg8elYnh7/ikf2hfF1zr6/ZoPGX2T+xpB8yS/ZoMS7yOI8ZGN2M9q9Wa9spoZY4b22kkaNsKkysx+U9gaxNThPFPxt+HXhnxBPoOrareLfQFRIsGnTTJ8wBGHRSp4I6GtLx/8UfBXgVdMbxHqkkQ1MObQ29tJP5mzG77gOMbhXGfspXFra/s76LDfXFvBcr9t3RzOquMzyYyDz0ry34Qn7Ld/AP7aRAFl1/d53y4+ZsZz+FAH0P4A+J3g3x19sHhvUbiZrMKZhcWklucHONocAt905xnFbPg/xRoni7w1B4k0G6e50yfzPLlaJkJ2MVbgjPVTXmnxNeG7/aJ+ErWskdxCn9qiZoWDKoNuANxHTv1rlvEkPjLwPc6/8PPBUv8AZa600I8CWiMjKAmJL/LtnZncx/eHnPFAHuvgzxNo3jDw5beIfD9y9zp1yXEUjRshO1ip+VuRyDWxWT4P8O6T4V8O2uhaHYrY2FuCUgViwVmO5uSSeWJNa1ABRRRQAUy4/wBRL/1zb+Rp9MuP9RL/ANc2/kacdwPyku/+PqX/AH2/nRRd/wDH1L/vt/Oiv1KOyPJe597fsq/8kD8PfW4/9HvXor/eNedfsq/8kC8PfW4/9HvXor/eNfFVP40/VmzOT+JlhqGq+Ebqx0tFe7kZPLUsFHDgnk8dBXmvi2x8ba5rc2pXnw/0wzShQ3/E3B+6oA/lXts65U1l3ajaj9znNdFGXLayMGmz5313w/4yvNFudMj8JWFkk7IXePUg5wrZHB616NeDCRA+n9K6HUo0WVlUcVgahxs/GvSpT5kc09j1n4Xf8iNp/wBZP/Q2rp65j4Xf8iNp/wBZP/QzXT18bif40vU9uh/DieR/F4/EPXJNT8L2/wAKNF8T+F5vLxLc679mafG1uVHK4YevOK8/8I+B/F3hXxDa67oP7OfhjT9QtyRFcR+KmZkDAq3DEg8E9q+nBRWJqcD4m+Dnw18Va9N4g8QeE7W91W4CGadppQWKqAOFYDgADp2rD+MnwzHj34h+ApNS0e31HwzpYvF1KOSbZjfGoiAAIY/MvavWqQigDlvAXw78GeA/tn/CI6FDpP2zb9p8uR38zbnbncx6ZPSsTR/C2s3vxk1rxL4ngS60zTvJ/wCEUkaVd1rvi23OFXB+Y4+/n2r0XtSYoAXtRRRQAUUUUAFMuP8AUS/9c3/kafTLj/US/wDXNv5GmtwPyku/+PqX/fb+dFF3/wAfUv8Avt/Oiv1KOyPJe597fsqf8kC8PfW4/wDR716K/wB4151+yp/yQLw99bj/ANHvXX3N7qtxqd1ZaTY29y1rtMxll8vG4ZGPXvXweMxFPD1JzqOyuzpjBydkXJzhTWbe/dUfpWDNrV1dPqralNLpkOlGIF7AfaBP5np64Pp61yl1401Ox8WTeGxFBeyAL5U9zL5ZYbdxz2GK4YZ/g1NwcvmaLA1mtEdVqbL555H1rnNQ/g/Gk0vXF1O4v7CWNY72x8v7QsZ3IN4JXDd+Pyovv4Pxr6fA1qdelGpTd0zysRCVObjLc9b+F3/Ij6f9ZP8A0M109cx8Lv8AkRtP+sn/AKG1dPXyuJ/jS9T2aH8OIUVRutZ0a1na3utY063mXG6OW6RGH1BORVm1ube6gW4tbiG4hbO2SJw6nHXBHBrE1JaKKKACiopLi3jnit5LiFJpc+VGzgM+Ou0Hk49qloAKKKKACiiigAplx/qJf+ubfyNPplx/qJf+ubfyNOO4H5SXf/H1N/vt/Oii7/4+pf8Afb+dFfqUdkeS9z72/ZT/AOSB+Hfrcf8Ao9663QbhY/E3iXeSvy24HHP3DXJfsqf8kC8O/wC9cf8Ao96lkvzbeNvFXmSBVT7NtJPTKV+TcX1fY4StPs/1PXy6n7Suo9zl/EWl6r4b05ItL8U6lHaLnfGqIAMnjj6muE1bwtqGpamNTv7nW7qYcnzLI+mOw9K7Xxpqnm2xV5gF3Ln5htHK969N8Xa00GqSxw+INag+RP3UMAMQ+UdDjvXyvDGGeaYeVeo2ndrTtY9jMZ/UpqEEu54l8MriOTxD4lYh4TJ9m2RTL5chwrZ+U8119/0T8a4X4gDW5/E2qeJdMsIN+omP7LfSOVntRGoV8DoN3I56iui8N6tLrvhuy1SaFIZJt+URiQMMR1P0r9UyiNPD044WCfunyOO5qknWl1Pc/hd/yI2n/WT/ANDNdPXMfC7/AJEbT/rJ/wChmunrwcT/ABpep6FD+HE+brXwt8OvEv7R3xR/4T6w0a6+z/2b9k/tC4Ee3Nv8+3LDPQZrsPgif7P+IXj/AMO6J8nhHTFsv7Dt4Tm1iLxs0vlvyDlz82Ceaw9F+HPhnxf+0L8Trnxj4Tg1SCP+zvsMt3C2zmDD7G4B6DOK73x94T1TTPhBd+GfhVFBod5Fs+xJDJ5aRKZQ0uCc4yu7jvmsTU4s/GDxfoM39peOtJ8HWfh2Ftt1PpOti8ul3HamyEHLZYqD6DJ7V0Hi34k6/N4wuPCfw60nRtX1fTlQ6lBqt6bTaJEDxeT/AM9Pl3FsdOK8B+LjfBvUvAN7Y+CPhhrVn4meSH7Pc/2DPGFIlUudxJAyobt3r0v4t6l8N7HxVfeXo/ifR/HCRwAeItJ0SSeSMmNMBX+6cp8h44BNAFb4rah8Qv8AhZPwf1D/AIRvRv8AhMM6rjTftx+y/wCrA/1uM/c5+vFd94m+I/iDw54d0Wx1nSNGtPHWted9ksHvSLD902X33BwF/dnI9TxXD3Gi+OfDlv8ADTx349luNXl8KnUDrMluftNy4uPkg2Ioy/BXOOmKsfF2DQ/Hi+B/iTqXh691LwVpP23+07G5s3F23mYjjxb/AHmw4z9OaAOq8A/FHV7rxZZ+GfHFhoFhqOq7/wCyl0XURfLJ5alpfNIP7vA24z159K9YrwL4U2Pw+1Px5p+p/DX4YQaVBp/mHUtQ1Cyls7i33owj8hWJEmTuDegI9a98FAC0UUUAFMuP+PeX/rm38jT6Zcf8e8v/AFzb+Rpx3A/KS7/4+pf99v50UXf/AB9S/wC+386K/Uo7I8l7n3t+yn/yQPw7/wBvH/o961fGvgW38QTTyxatd6VLcY897VVJkxjGd3pj9a4D9nD4j+ANC+DGiaVrXjHRtOv4TOJbe4uNrpmZyMj6EGu8b4r/AAuY/wDJQvDf/gYP8K+ExmFhXnOFWF1d9DshKpB80HZnBeKvg3ff2LMumeKNS1C6ypS3vPLSFyGBO4gZHHNLrdr8YLy+eYxaVbKygCKPUGKrgY4yuecV20vxU+F7DA+IXhv/AMDB/hVOf4lfDV1AX4heGeM/8vo/wpYfB0qMeWlHlXkiZ1a03ebu/M81vtL+JckDw3MWnPG2Nym8Jz+lanhHS7zR/Ctjpt95YuIS+/y23LyxIwe/Brob3x38PppdyfELwvj3vv8A61Y934q8CybdnxB8Kcf9P/8A9avTw8IQlzu9/R/5HJV9rOPLynt3wu/5EfT/AKyf+htXT15P4I+K3ww0jwza6defELw2J4i+7ZeAjliRzj3ra/4XP8J/+ih+Hv8AwKFeBWoVJVJNRe/ZnpUtIJMr+Mvhz4k1/wARXOq2Pxa8W6DbzbdlhZeX5MWFAO3IzyRn6mjwd8OfEmheIrXVb/4s+LNet4N26wvRH5MuVIG7AzwTke4qx/wuj4T/APRQ/D//AIFf/Wo/4XP8J/8Aoofh/wD8Cqz+rVf5X9z/AMjS67noG98ffb86AzYxub868/8A+F0fCb/oofh//wACv/rUf8Lo+E2f+SheH/8AwKFH1ar/ACv7n/kF13O/BIOec0bm3Z3HP1rgP+Fz/Cf/AKKH4e/8ChQfjP8ACf8A6KF4f/8AAoUvq1X+V/c/8g5l3O/LFupJ+ppK4H/hdHwn/wCih+H/APwK/wDrUf8AC5/hP/0UPw//AOBVP6tV/lf3P/ILrud9RXA/8Ln+E/8A0UPw9/4FCj/hdHwm/wCih+H/APwKo+rVf5X9z/yC67nfUy4/1Ev/AFzb+RrhP+F0fCb/AKKH4f8A/Ar/AOtTJvjN8J2glA+IXh8kowA+1DrihYarf4X9z/yE2u5+cV3/AMfUv++386KZdSxm5lKsCC5wR35or9OjB2R5b9D/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38355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36882"/>
            <a:ext cx="10326658" cy="1000685"/>
          </a:xfrm>
        </p:spPr>
        <p:txBody>
          <a:bodyPr/>
          <a:lstStyle/>
          <a:p>
            <a:pPr marL="342900" indent="-342900" algn="ctr"/>
            <a:r>
              <a:rPr lang="en-AU" b="1" dirty="0">
                <a:solidFill>
                  <a:schemeClr val="accent1">
                    <a:lumMod val="75000"/>
                  </a:schemeClr>
                </a:solidFill>
                <a:latin typeface="Calibri" panose="020F0502020204030204" pitchFamily="34" charset="0"/>
                <a:cs typeface="Calibri" panose="020F0502020204030204" pitchFamily="34" charset="0"/>
              </a:rPr>
              <a:t>Is this an example of plagiarism? </a:t>
            </a:r>
            <a:br>
              <a:rPr lang="en-AU" b="1" dirty="0">
                <a:solidFill>
                  <a:schemeClr val="accent1">
                    <a:lumMod val="75000"/>
                  </a:schemeClr>
                </a:solidFill>
                <a:latin typeface="Calibri" panose="020F0502020204030204" pitchFamily="34" charset="0"/>
                <a:cs typeface="Calibri" panose="020F0502020204030204" pitchFamily="34" charset="0"/>
              </a:rPr>
            </a:b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517525" y="1219369"/>
            <a:ext cx="11247755" cy="4824970"/>
          </a:xfrm>
        </p:spPr>
        <p:txBody>
          <a:bodyPr/>
          <a:lstStyle/>
          <a:p>
            <a:pPr marL="0" indent="0">
              <a:lnSpc>
                <a:spcPct val="200000"/>
              </a:lnSpc>
              <a:buNone/>
            </a:pPr>
            <a:r>
              <a:rPr lang="en-AU" sz="2800" dirty="0">
                <a:latin typeface="Calibri" panose="020F0502020204030204" pitchFamily="34" charset="0"/>
                <a:cs typeface="Calibri" panose="020F0502020204030204" pitchFamily="34" charset="0"/>
              </a:rPr>
              <a:t>Buying or acquiring an assignment written by someone else on your behalf.</a:t>
            </a:r>
          </a:p>
          <a:p>
            <a:pPr marL="0" indent="0">
              <a:lnSpc>
                <a:spcPct val="200000"/>
              </a:lnSpc>
              <a:buNone/>
            </a:pPr>
            <a:r>
              <a:rPr lang="en-AU" sz="2800" b="1" i="1" dirty="0">
                <a:solidFill>
                  <a:schemeClr val="accent1">
                    <a:lumMod val="75000"/>
                  </a:schemeClr>
                </a:solidFill>
                <a:latin typeface="Calibri" panose="020F0502020204030204" pitchFamily="34" charset="0"/>
                <a:cs typeface="Calibri" panose="020F0502020204030204" pitchFamily="34" charset="0"/>
              </a:rPr>
              <a:t>Yes. </a:t>
            </a:r>
          </a:p>
          <a:p>
            <a:pPr marL="0" indent="0">
              <a:lnSpc>
                <a:spcPct val="200000"/>
              </a:lnSpc>
              <a:buNone/>
            </a:pPr>
            <a:r>
              <a:rPr lang="en-AU" sz="2800" b="1" i="1" dirty="0">
                <a:solidFill>
                  <a:schemeClr val="accent1">
                    <a:lumMod val="75000"/>
                  </a:schemeClr>
                </a:solidFill>
                <a:latin typeface="Calibri" panose="020F0502020204030204" pitchFamily="34" charset="0"/>
                <a:cs typeface="Calibri" panose="020F0502020204030204" pitchFamily="34" charset="0"/>
              </a:rPr>
              <a:t>Q: How can plagiarism be avoided?</a:t>
            </a:r>
          </a:p>
          <a:p>
            <a:pPr marL="0" indent="0">
              <a:lnSpc>
                <a:spcPct val="200000"/>
              </a:lnSpc>
              <a:buNone/>
            </a:pPr>
            <a:r>
              <a:rPr lang="en-AU" sz="2800" b="1" i="1" dirty="0">
                <a:solidFill>
                  <a:schemeClr val="accent1">
                    <a:lumMod val="75000"/>
                  </a:schemeClr>
                </a:solidFill>
                <a:latin typeface="Calibri" panose="020F0502020204030204" pitchFamily="34" charset="0"/>
                <a:cs typeface="Calibri" panose="020F0502020204030204" pitchFamily="34" charset="0"/>
              </a:rPr>
              <a:t>A: The student needs to write the assignment themselves. 			</a:t>
            </a:r>
            <a:endParaRPr lang="en-AU" sz="28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AutoShape 2" descr="data:image/jpg;base64,%20/9j/4AAQSkZJRgABAQEAYABgAAD/2wBDAAUDBAQEAwUEBAQFBQUGBwwIBwcHBw8LCwkMEQ8SEhEPERETFhwXExQaFRERGCEYGh0dHx8fExciJCIeJBweHx7/2wBDAQUFBQcGBw4ICA4eFBEUHh4eHh4eHh4eHh4eHh4eHh4eHh4eHh4eHh4eHh4eHh4eHh4eHh4eHh4eHh4eHh4eHh7/wAARCABgAK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Z9+EPw38U/CHRte8QeG/tuo3HnebN9rlTdtlZRwrADgCu3PwJ+DoOP+ELz/ANxCf/4qnfsp/wDJA/DvoDcf+j3ruPO1K4v7m20/T1uTBt3EyhfvD3r369ep7WfNNpXfVnDrokjgZfgb8HUBP/CE5/7iE/8A8VVab4MfB6MD/ihwef8AoJT/APxVdh4l1i80LyP7ZsBbRzE7WWXeeMdgPcUrXEdwiyQSB4znBFXSlKavzv72RKUo7o8+u/hT8H4X2jwAG/7ic4/9mrNn+HnwfjI/4t1nP/UVn/xrsr+R2LM3J4rFv/4PxrupUnJayf3s5Z4ia2Nbwt8C/g9reh2+p/8ACF+R5275P7QnbGGI67vatT/hnX4Pf9Cl/wCT0/8A8XXYfC7/AJEbT/rJ/wChmunr52vi8RGpKKm9H3Z6tKMZQTaPKP8AhnX4P/8AQp/+T0//AMXR/wAM6/B//oUv/J6f/wCLr1ejPvWX13E/zv72X7OPY8o/4Z1+D/8A0KX/AJPT/wDxdH/DOvwe/wChT/8AJ6f/AOLr1eij67if5397D2cex5R/wzr8Hv8AoU//ACen/wDi6P8AhnX4P/8AQpf+T0//AMXXq9FH13E/zv72Hs49jyj/AIZ1+D//AEKX/k9P/wDF0f8ADOvwe/6FP/yen/8Ai69Xoo+u4n+d/ew9nHseUf8ADOvwe/6FP/yen/8Ai6P+Gdfg9/0Kf/k9P/8AF16vRR9dxP8AO/vYezj2PKP+Gdfg9/0Kf/k9P/8AF0yf9nb4PrDIw8JchGI/02fqB/v161TLj/US/wDXNv5GnHG4i/xv72Hs49j8pblmW4lVThQ5AHtmiku/+PqX/fb+dFfpkZaI8trU+9v2U/8Akgfh763P/o967bR7xYNT8Rs9w1osX2fEqpvPI/u1xP7Kf/JA/D31uP8A0e9Jrnjax8K+J/EltqOpXlhJd/Z/skkNk8+Nq5boCO+OfWvgcWr1J+v6nVHc0/Ferafql/p5/t24nltjIBG9kVEgfAOTjjArY0r4b2miacLPS9Z+xwoCwjEYY8kt3bPUmvKbj4g2+pTJBF4m1K8YuMRzaWYlbn+8VGK9V8YtcWesyXtr4V0++Yov+kSakImb5QPuZ49Kq1uVUpb37frYne7mjyz/AISkLqEdrqCpHDdsws59+TLt+9lR93Hv1rQv+kdcD8V9J0xPD+o6i3hi10m9jeIo8N6Zs5dQe+Bx/Ou+vP8AVw/Qfyr6JNaWR5tSPKet/C7/AJEbT/rJ/wChmunrmPhb/wAiNYfWT/0Nq6evicT/ABpep7lD+HE828X+Jda8R+JbzwD4FvmsL+yKf2zrARWfSdyiSLbE42zeYAVOD8uc0/wd4M+IuleIba+174uXmv6fHu83T30iCBZsqQMupyMEg8elYnh7/ikf2hfF1zr6/ZoPGX2T+xpB8yS/ZoMS7yOI8ZGN2M9q9Wa9spoZY4b22kkaNsKkysx+U9gaxNThPFPxt+HXhnxBPoOrareLfQFRIsGnTTJ8wBGHRSp4I6GtLx/8UfBXgVdMbxHqkkQ1MObQ29tJP5mzG77gOMbhXGfspXFra/s76LDfXFvBcr9t3RzOquMzyYyDz0ry34Qn7Ld/AP7aRAFl1/d53y4+ZsZz+FAH0P4A+J3g3x19sHhvUbiZrMKZhcWklucHONocAt905xnFbPg/xRoni7w1B4k0G6e50yfzPLlaJkJ2MVbgjPVTXmnxNeG7/aJ+ErWskdxCn9qiZoWDKoNuANxHTv1rlvEkPjLwPc6/8PPBUv8AZa600I8CWiMjKAmJL/LtnZncx/eHnPFAHuvgzxNo3jDw5beIfD9y9zp1yXEUjRshO1ip+VuRyDWxWT4P8O6T4V8O2uhaHYrY2FuCUgViwVmO5uSSeWJNa1ABRRRQAUy4/wBRL/1zb+Rp9MuP9RL/ANc2/kacdwPyku/+PqX/AH2/nRRd/wDH1L/vt/Oiv1KOyPJe597fsq/8kD8PfW4/9HvXor/eNedfsq/8kC8PfW4/9HvXor/eNfFVP40/VmzOT+JlhqGq+Ebqx0tFe7kZPLUsFHDgnk8dBXmvi2x8ba5rc2pXnw/0wzShQ3/E3B+6oA/lXts65U1l3ajaj9znNdFGXLayMGmz5313w/4yvNFudMj8JWFkk7IXePUg5wrZHB616NeDCRA+n9K6HUo0WVlUcVgahxs/GvSpT5kc09j1n4Xf8iNp/wBZP/Q2rp65j4Xf8iNp/wBZP/QzXT18bif40vU9uh/DieR/F4/EPXJNT8L2/wAKNF8T+F5vLxLc679mafG1uVHK4YevOK8/8I+B/F3hXxDa67oP7OfhjT9QtyRFcR+KmZkDAq3DEg8E9q+nBRWJqcD4m+Dnw18Va9N4g8QeE7W91W4CGadppQWKqAOFYDgADp2rD+MnwzHj34h+ApNS0e31HwzpYvF1KOSbZjfGoiAAIY/MvavWqQigDlvAXw78GeA/tn/CI6FDpP2zb9p8uR38zbnbncx6ZPSsTR/C2s3vxk1rxL4ngS60zTvJ/wCEUkaVd1rvi23OFXB+Y4+/n2r0XtSYoAXtRRRQAUUUUAFMuP8AUS/9c3/kafTLj/US/wDXNv5GmtwPyku/+PqX/fb+dFF3/wAfUv8Avt/Oiv1KOyPJe597fsqf8kC8PfW4/wDR716K/wB4151+yp/yQLw99bj/ANHvXX3N7qtxqd1ZaTY29y1rtMxll8vG4ZGPXvXweMxFPD1JzqOyuzpjBydkXJzhTWbe/dUfpWDNrV1dPqralNLpkOlGIF7AfaBP5np64Pp61yl1401Ox8WTeGxFBeyAL5U9zL5ZYbdxz2GK4YZ/g1NwcvmaLA1mtEdVqbL555H1rnNQ/g/Gk0vXF1O4v7CWNY72x8v7QsZ3IN4JXDd+Pyovv4Pxr6fA1qdelGpTd0zysRCVObjLc9b+F3/Ij6f9ZP8A0M109cx8Lv8AkRtP+sn/AKG1dPXyuJ/jS9T2aH8OIUVRutZ0a1na3utY063mXG6OW6RGH1BORVm1ube6gW4tbiG4hbO2SJw6nHXBHBrE1JaKKKACiopLi3jnit5LiFJpc+VGzgM+Ou0Hk49qloAKKKKACiiigAplx/qJf+ubfyNPplx/qJf+ubfyNOO4H5SXf/H1N/vt/Oii7/4+pf8Afb+dFfqUdkeS9z72/ZT/AOSB+Hfrcf8Ao9663QbhY/E3iXeSvy24HHP3DXJfsqf8kC8O/wC9cf8Ao96lkvzbeNvFXmSBVT7NtJPTKV+TcX1fY4StPs/1PXy6n7Suo9zl/EWl6r4b05ItL8U6lHaLnfGqIAMnjj6muE1bwtqGpamNTv7nW7qYcnzLI+mOw9K7Xxpqnm2xV5gF3Ln5htHK969N8Xa00GqSxw+INag+RP3UMAMQ+UdDjvXyvDGGeaYeVeo2ndrTtY9jMZ/UpqEEu54l8MriOTxD4lYh4TJ9m2RTL5chwrZ+U8119/0T8a4X4gDW5/E2qeJdMsIN+omP7LfSOVntRGoV8DoN3I56iui8N6tLrvhuy1SaFIZJt+URiQMMR1P0r9UyiNPD044WCfunyOO5qknWl1Pc/hd/yI2n/WT/ANDNdPXMfC7/AJEbT/rJ/wChmunrwcT/ABpep6FD+HE+brXwt8OvEv7R3xR/4T6w0a6+z/2b9k/tC4Ee3Nv8+3LDPQZrsPgif7P+IXj/AMO6J8nhHTFsv7Dt4Tm1iLxs0vlvyDlz82Ceaw9F+HPhnxf+0L8Trnxj4Tg1SCP+zvsMt3C2zmDD7G4B6DOK73x94T1TTPhBd+GfhVFBod5Fs+xJDJ5aRKZQ0uCc4yu7jvmsTU4s/GDxfoM39peOtJ8HWfh2Ftt1PpOti8ul3HamyEHLZYqD6DJ7V0Hi34k6/N4wuPCfw60nRtX1fTlQ6lBqt6bTaJEDxeT/AM9Pl3FsdOK8B+LjfBvUvAN7Y+CPhhrVn4meSH7Pc/2DPGFIlUudxJAyobt3r0v4t6l8N7HxVfeXo/ifR/HCRwAeItJ0SSeSMmNMBX+6cp8h44BNAFb4rah8Qv8AhZPwf1D/AIRvRv8AhMM6rjTftx+y/wCrA/1uM/c5+vFd94m+I/iDw54d0Wx1nSNGtPHWted9ksHvSLD902X33BwF/dnI9TxXD3Gi+OfDlv8ADTx349luNXl8KnUDrMluftNy4uPkg2Ioy/BXOOmKsfF2DQ/Hi+B/iTqXh691LwVpP23+07G5s3F23mYjjxb/AHmw4z9OaAOq8A/FHV7rxZZ+GfHFhoFhqOq7/wCyl0XURfLJ5alpfNIP7vA24z159K9YrwL4U2Pw+1Px5p+p/DX4YQaVBp/mHUtQ1Cyls7i33owj8hWJEmTuDegI9a98FAC0UUUAFMuP+PeX/rm38jT6Zcf8e8v/AFzb+Rpx3A/KS7/4+pf99v50UXf/AB9S/wC+386K/Uo7I8l7n3t+yn/yQPw7/wBvH/o961fGvgW38QTTyxatd6VLcY897VVJkxjGd3pj9a4D9nD4j+ANC+DGiaVrXjHRtOv4TOJbe4uNrpmZyMj6EGu8b4r/AAuY/wDJQvDf/gYP8K+ExmFhXnOFWF1d9DshKpB80HZnBeKvg3ff2LMumeKNS1C6ypS3vPLSFyGBO4gZHHNLrdr8YLy+eYxaVbKygCKPUGKrgY4yuecV20vxU+F7DA+IXhv/AMDB/hVOf4lfDV1AX4heGeM/8vo/wpYfB0qMeWlHlXkiZ1a03ebu/M81vtL+JckDw3MWnPG2Nym8Jz+lanhHS7zR/Ctjpt95YuIS+/y23LyxIwe/Brob3x38PppdyfELwvj3vv8A61Y934q8CybdnxB8Kcf9P/8A9avTw8IQlzu9/R/5HJV9rOPLynt3wu/5EfT/AKyf+htXT15P4I+K3ww0jwza6defELw2J4i+7ZeAjliRzj3ra/4XP8J/+ih+Hv8AwKFeBWoVJVJNRe/ZnpUtIJMr+Mvhz4k1/wARXOq2Pxa8W6DbzbdlhZeX5MWFAO3IzyRn6mjwd8OfEmheIrXVb/4s+LNet4N26wvRH5MuVIG7AzwTke4qx/wuj4T/APRQ/D//AIFf/Wo/4XP8J/8Aoofh/wD8Cqz+rVf5X9z/AMjS67noG98ffb86AzYxub868/8A+F0fCb/oofh//wACv/rUf8Lo+E2f+SheH/8AwKFH1ar/ACv7n/kF13O/BIOec0bm3Z3HP1rgP+Fz/Cf/AKKH4e/8ChQfjP8ACf8A6KF4f/8AAoUvq1X+V/c/8g5l3O/LFupJ+ppK4H/hdHwn/wCih+H/APwK/wDrUf8AC5/hP/0UPw//AOBVP6tV/lf3P/ILrud9RXA/8Ln+E/8A0UPw9/4FCj/hdHwm/wCih+H/APwKo+rVf5X9z/yC67nfUy4/1Ev/AFzb+RrhP+F0fCb/AKKH4f8A/Ar/AOtTJvjN8J2glA+IXh8kowA+1DrihYarf4X9z/yE2u5+cV3/AMfUv++386KZdSxm5lKsCC5wR35or9OjB2R5b9D/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226798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36882"/>
            <a:ext cx="10326658" cy="1000685"/>
          </a:xfrm>
        </p:spPr>
        <p:txBody>
          <a:bodyPr/>
          <a:lstStyle/>
          <a:p>
            <a:pPr marL="342900" indent="-342900" algn="ctr"/>
            <a:r>
              <a:rPr lang="en-AU" b="1" dirty="0">
                <a:solidFill>
                  <a:schemeClr val="accent1">
                    <a:lumMod val="75000"/>
                  </a:schemeClr>
                </a:solidFill>
                <a:latin typeface="Calibri" panose="020F0502020204030204" pitchFamily="34" charset="0"/>
                <a:cs typeface="Calibri" panose="020F0502020204030204" pitchFamily="34" charset="0"/>
              </a:rPr>
              <a:t>Is this an example of plagiarism? </a:t>
            </a:r>
            <a:br>
              <a:rPr lang="en-AU" b="1" dirty="0">
                <a:solidFill>
                  <a:schemeClr val="accent1">
                    <a:lumMod val="75000"/>
                  </a:schemeClr>
                </a:solidFill>
                <a:latin typeface="Calibri" panose="020F0502020204030204" pitchFamily="34" charset="0"/>
                <a:cs typeface="Calibri" panose="020F0502020204030204" pitchFamily="34" charset="0"/>
              </a:rPr>
            </a:b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517525" y="1219369"/>
            <a:ext cx="11431668" cy="4824970"/>
          </a:xfrm>
        </p:spPr>
        <p:txBody>
          <a:bodyPr/>
          <a:lstStyle/>
          <a:p>
            <a:pPr marL="0" indent="0">
              <a:lnSpc>
                <a:spcPct val="200000"/>
              </a:lnSpc>
              <a:buNone/>
            </a:pPr>
            <a:r>
              <a:rPr lang="en-AU" sz="2800" dirty="0">
                <a:latin typeface="Calibri" panose="020F0502020204030204" pitchFamily="34" charset="0"/>
                <a:cs typeface="Calibri" panose="020F0502020204030204" pitchFamily="34" charset="0"/>
              </a:rPr>
              <a:t>Discussing an assignment with classmates.</a:t>
            </a:r>
          </a:p>
          <a:p>
            <a:pPr marL="0" indent="0">
              <a:lnSpc>
                <a:spcPct val="200000"/>
              </a:lnSpc>
              <a:buNone/>
            </a:pPr>
            <a:r>
              <a:rPr lang="en-AU" sz="2600" b="1" i="1" dirty="0">
                <a:solidFill>
                  <a:schemeClr val="accent1">
                    <a:lumMod val="75000"/>
                  </a:schemeClr>
                </a:solidFill>
                <a:latin typeface="Calibri" panose="020F0502020204030204" pitchFamily="34" charset="0"/>
                <a:cs typeface="Calibri" panose="020F0502020204030204" pitchFamily="34" charset="0"/>
              </a:rPr>
              <a:t>No.</a:t>
            </a:r>
          </a:p>
          <a:p>
            <a:pPr marL="0" indent="0">
              <a:lnSpc>
                <a:spcPct val="200000"/>
              </a:lnSpc>
              <a:buNone/>
            </a:pPr>
            <a:r>
              <a:rPr lang="en-AU" sz="2600" b="1" i="1" dirty="0">
                <a:solidFill>
                  <a:schemeClr val="accent1">
                    <a:lumMod val="75000"/>
                  </a:schemeClr>
                </a:solidFill>
                <a:latin typeface="Calibri" panose="020F0502020204030204" pitchFamily="34" charset="0"/>
                <a:cs typeface="Calibri" panose="020F0502020204030204" pitchFamily="34" charset="0"/>
              </a:rPr>
              <a:t>Q: What needs to be done to make sure that plagiarism still doesn’t happen?</a:t>
            </a:r>
          </a:p>
          <a:p>
            <a:pPr marL="0" indent="0">
              <a:lnSpc>
                <a:spcPct val="200000"/>
              </a:lnSpc>
              <a:buNone/>
            </a:pPr>
            <a:r>
              <a:rPr lang="en-AU" sz="2600" b="1" i="1" dirty="0">
                <a:solidFill>
                  <a:schemeClr val="accent1">
                    <a:lumMod val="75000"/>
                  </a:schemeClr>
                </a:solidFill>
                <a:latin typeface="Calibri" panose="020F0502020204030204" pitchFamily="34" charset="0"/>
                <a:cs typeface="Calibri" panose="020F0502020204030204" pitchFamily="34" charset="0"/>
              </a:rPr>
              <a:t>A: Each student should write their assignment separately after the brainstorming stage.			</a:t>
            </a:r>
            <a:endParaRPr lang="en-AU" sz="26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AutoShape 2" descr="data:image/jpg;base64,%20/9j/4AAQSkZJRgABAQEAYABgAAD/2wBDAAUDBAQEAwUEBAQFBQUGBwwIBwcHBw8LCwkMEQ8SEhEPERETFhwXExQaFRERGCEYGh0dHx8fExciJCIeJBweHx7/2wBDAQUFBQcGBw4ICA4eFBEUHh4eHh4eHh4eHh4eHh4eHh4eHh4eHh4eHh4eHh4eHh4eHh4eHh4eHh4eHh4eHh4eHh7/wAARCABgAK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Z9+EPw38U/CHRte8QeG/tuo3HnebN9rlTdtlZRwrADgCu3PwJ+DoOP+ELz/ANxCf/4qnfsp/wDJA/DvoDcf+j3ruPO1K4v7m20/T1uTBt3EyhfvD3r369ep7WfNNpXfVnDrokjgZfgb8HUBP/CE5/7iE/8A8VVab4MfB6MD/ihwef8AoJT/APxVdh4l1i80LyP7ZsBbRzE7WWXeeMdgPcUrXEdwiyQSB4znBFXSlKavzv72RKUo7o8+u/hT8H4X2jwAG/7ic4/9mrNn+HnwfjI/4t1nP/UVn/xrsr+R2LM3J4rFv/4PxrupUnJayf3s5Z4ia2Nbwt8C/g9reh2+p/8ACF+R5275P7QnbGGI67vatT/hnX4Pf9Cl/wCT0/8A8XXYfC7/AJEbT/rJ/wChmunr52vi8RGpKKm9H3Z6tKMZQTaPKP8AhnX4P/8AQp/+T0//AMXR/wAM6/B//oUv/J6f/wCLr1ejPvWX13E/zv72X7OPY8o/4Z1+D/8A0KX/AJPT/wDxdH/DOvwe/wChT/8AJ6f/AOLr1eij67if5397D2cex5R/wzr8Hv8AoU//ACen/wDi6P8AhnX4P/8AQpf+T0//AMXXq9FH13E/zv72Hs49jyj/AIZ1+D//AEKX/k9P/wDF0f8ADOvwe/6FP/yen/8Ai69Xoo+u4n+d/ew9nHseUf8ADOvwe/6FP/yen/8Ai6P+Gdfg9/0Kf/k9P/8AF16vRR9dxP8AO/vYezj2PKP+Gdfg9/0Kf/k9P/8AF0yf9nb4PrDIw8JchGI/02fqB/v161TLj/US/wDXNv5GnHG4i/xv72Hs49j8pblmW4lVThQ5AHtmiku/+PqX/fb+dFfpkZaI8trU+9v2U/8Akgfh763P/o967bR7xYNT8Rs9w1osX2fEqpvPI/u1xP7Kf/JA/D31uP8A0e9Jrnjax8K+J/EltqOpXlhJd/Z/skkNk8+Nq5boCO+OfWvgcWr1J+v6nVHc0/Ferafql/p5/t24nltjIBG9kVEgfAOTjjArY0r4b2miacLPS9Z+xwoCwjEYY8kt3bPUmvKbj4g2+pTJBF4m1K8YuMRzaWYlbn+8VGK9V8YtcWesyXtr4V0++Yov+kSakImb5QPuZ49Kq1uVUpb37frYne7mjyz/AISkLqEdrqCpHDdsws59+TLt+9lR93Hv1rQv+kdcD8V9J0xPD+o6i3hi10m9jeIo8N6Zs5dQe+Bx/Ou+vP8AVw/Qfyr6JNaWR5tSPKet/C7/AJEbT/rJ/wChmunrmPhb/wAiNYfWT/0Nq6evicT/ABpep7lD+HE828X+Jda8R+JbzwD4FvmsL+yKf2zrARWfSdyiSLbE42zeYAVOD8uc0/wd4M+IuleIba+174uXmv6fHu83T30iCBZsqQMupyMEg8elYnh7/ikf2hfF1zr6/ZoPGX2T+xpB8yS/ZoMS7yOI8ZGN2M9q9Wa9spoZY4b22kkaNsKkysx+U9gaxNThPFPxt+HXhnxBPoOrareLfQFRIsGnTTJ8wBGHRSp4I6GtLx/8UfBXgVdMbxHqkkQ1MObQ29tJP5mzG77gOMbhXGfspXFra/s76LDfXFvBcr9t3RzOquMzyYyDz0ry34Qn7Ld/AP7aRAFl1/d53y4+ZsZz+FAH0P4A+J3g3x19sHhvUbiZrMKZhcWklucHONocAt905xnFbPg/xRoni7w1B4k0G6e50yfzPLlaJkJ2MVbgjPVTXmnxNeG7/aJ+ErWskdxCn9qiZoWDKoNuANxHTv1rlvEkPjLwPc6/8PPBUv8AZa600I8CWiMjKAmJL/LtnZncx/eHnPFAHuvgzxNo3jDw5beIfD9y9zp1yXEUjRshO1ip+VuRyDWxWT4P8O6T4V8O2uhaHYrY2FuCUgViwVmO5uSSeWJNa1ABRRRQAUy4/wBRL/1zb+Rp9MuP9RL/ANc2/kacdwPyku/+PqX/AH2/nRRd/wDH1L/vt/Oiv1KOyPJe597fsq/8kD8PfW4/9HvXor/eNedfsq/8kC8PfW4/9HvXor/eNfFVP40/VmzOT+JlhqGq+Ebqx0tFe7kZPLUsFHDgnk8dBXmvi2x8ba5rc2pXnw/0wzShQ3/E3B+6oA/lXts65U1l3ajaj9znNdFGXLayMGmz5313w/4yvNFudMj8JWFkk7IXePUg5wrZHB616NeDCRA+n9K6HUo0WVlUcVgahxs/GvSpT5kc09j1n4Xf8iNp/wBZP/Q2rp65j4Xf8iNp/wBZP/QzXT18bif40vU9uh/DieR/F4/EPXJNT8L2/wAKNF8T+F5vLxLc679mafG1uVHK4YevOK8/8I+B/F3hXxDa67oP7OfhjT9QtyRFcR+KmZkDAq3DEg8E9q+nBRWJqcD4m+Dnw18Va9N4g8QeE7W91W4CGadppQWKqAOFYDgADp2rD+MnwzHj34h+ApNS0e31HwzpYvF1KOSbZjfGoiAAIY/MvavWqQigDlvAXw78GeA/tn/CI6FDpP2zb9p8uR38zbnbncx6ZPSsTR/C2s3vxk1rxL4ngS60zTvJ/wCEUkaVd1rvi23OFXB+Y4+/n2r0XtSYoAXtRRRQAUUUUAFMuP8AUS/9c3/kafTLj/US/wDXNv5GmtwPyku/+PqX/fb+dFF3/wAfUv8Avt/Oiv1KOyPJe597fsqf8kC8PfW4/wDR716K/wB4151+yp/yQLw99bj/ANHvXX3N7qtxqd1ZaTY29y1rtMxll8vG4ZGPXvXweMxFPD1JzqOyuzpjBydkXJzhTWbe/dUfpWDNrV1dPqralNLpkOlGIF7AfaBP5np64Pp61yl1401Ox8WTeGxFBeyAL5U9zL5ZYbdxz2GK4YZ/g1NwcvmaLA1mtEdVqbL555H1rnNQ/g/Gk0vXF1O4v7CWNY72x8v7QsZ3IN4JXDd+Pyovv4Pxr6fA1qdelGpTd0zysRCVObjLc9b+F3/Ij6f9ZP8A0M109cx8Lv8AkRtP+sn/AKG1dPXyuJ/jS9T2aH8OIUVRutZ0a1na3utY063mXG6OW6RGH1BORVm1ube6gW4tbiG4hbO2SJw6nHXBHBrE1JaKKKACiopLi3jnit5LiFJpc+VGzgM+Ou0Hk49qloAKKKKACiiigAplx/qJf+ubfyNPplx/qJf+ubfyNOO4H5SXf/H1N/vt/Oii7/4+pf8Afb+dFfqUdkeS9z72/ZT/AOSB+Hfrcf8Ao9663QbhY/E3iXeSvy24HHP3DXJfsqf8kC8O/wC9cf8Ao96lkvzbeNvFXmSBVT7NtJPTKV+TcX1fY4StPs/1PXy6n7Suo9zl/EWl6r4b05ItL8U6lHaLnfGqIAMnjj6muE1bwtqGpamNTv7nW7qYcnzLI+mOw9K7Xxpqnm2xV5gF3Ln5htHK969N8Xa00GqSxw+INag+RP3UMAMQ+UdDjvXyvDGGeaYeVeo2ndrTtY9jMZ/UpqEEu54l8MriOTxD4lYh4TJ9m2RTL5chwrZ+U8119/0T8a4X4gDW5/E2qeJdMsIN+omP7LfSOVntRGoV8DoN3I56iui8N6tLrvhuy1SaFIZJt+URiQMMR1P0r9UyiNPD044WCfunyOO5qknWl1Pc/hd/yI2n/WT/ANDNdPXMfC7/AJEbT/rJ/wChmunrwcT/ABpep6FD+HE+brXwt8OvEv7R3xR/4T6w0a6+z/2b9k/tC4Ee3Nv8+3LDPQZrsPgif7P+IXj/AMO6J8nhHTFsv7Dt4Tm1iLxs0vlvyDlz82Ceaw9F+HPhnxf+0L8Trnxj4Tg1SCP+zvsMt3C2zmDD7G4B6DOK73x94T1TTPhBd+GfhVFBod5Fs+xJDJ5aRKZQ0uCc4yu7jvmsTU4s/GDxfoM39peOtJ8HWfh2Ftt1PpOti8ul3HamyEHLZYqD6DJ7V0Hi34k6/N4wuPCfw60nRtX1fTlQ6lBqt6bTaJEDxeT/AM9Pl3FsdOK8B+LjfBvUvAN7Y+CPhhrVn4meSH7Pc/2DPGFIlUudxJAyobt3r0v4t6l8N7HxVfeXo/ifR/HCRwAeItJ0SSeSMmNMBX+6cp8h44BNAFb4rah8Qv8AhZPwf1D/AIRvRv8AhMM6rjTftx+y/wCrA/1uM/c5+vFd94m+I/iDw54d0Wx1nSNGtPHWted9ksHvSLD902X33BwF/dnI9TxXD3Gi+OfDlv8ADTx349luNXl8KnUDrMluftNy4uPkg2Ioy/BXOOmKsfF2DQ/Hi+B/iTqXh691LwVpP23+07G5s3F23mYjjxb/AHmw4z9OaAOq8A/FHV7rxZZ+GfHFhoFhqOq7/wCyl0XURfLJ5alpfNIP7vA24z159K9YrwL4U2Pw+1Px5p+p/DX4YQaVBp/mHUtQ1Cyls7i33owj8hWJEmTuDegI9a98FAC0UUUAFMuP+PeX/rm38jT6Zcf8e8v/AFzb+Rpx3A/KS7/4+pf99v50UXf/AB9S/wC+386K/Uo7I8l7n3t+yn/yQPw7/wBvH/o961fGvgW38QTTyxatd6VLcY897VVJkxjGd3pj9a4D9nD4j+ANC+DGiaVrXjHRtOv4TOJbe4uNrpmZyMj6EGu8b4r/AAuY/wDJQvDf/gYP8K+ExmFhXnOFWF1d9DshKpB80HZnBeKvg3ff2LMumeKNS1C6ypS3vPLSFyGBO4gZHHNLrdr8YLy+eYxaVbKygCKPUGKrgY4yuecV20vxU+F7DA+IXhv/AMDB/hVOf4lfDV1AX4heGeM/8vo/wpYfB0qMeWlHlXkiZ1a03ebu/M81vtL+JckDw3MWnPG2Nym8Jz+lanhHS7zR/Ctjpt95YuIS+/y23LyxIwe/Brob3x38PppdyfELwvj3vv8A61Y934q8CybdnxB8Kcf9P/8A9avTw8IQlzu9/R/5HJV9rOPLynt3wu/5EfT/AKyf+htXT15P4I+K3ww0jwza6defELw2J4i+7ZeAjliRzj3ra/4XP8J/+ih+Hv8AwKFeBWoVJVJNRe/ZnpUtIJMr+Mvhz4k1/wARXOq2Pxa8W6DbzbdlhZeX5MWFAO3IzyRn6mjwd8OfEmheIrXVb/4s+LNet4N26wvRH5MuVIG7AzwTke4qx/wuj4T/APRQ/D//AIFf/Wo/4XP8J/8Aoofh/wD8Cqz+rVf5X9z/AMjS67noG98ffb86AzYxub868/8A+F0fCb/oofh//wACv/rUf8Lo+E2f+SheH/8AwKFH1ar/ACv7n/kF13O/BIOec0bm3Z3HP1rgP+Fz/Cf/AKKH4e/8ChQfjP8ACf8A6KF4f/8AAoUvq1X+V/c/8g5l3O/LFupJ+ppK4H/hdHwn/wCih+H/APwK/wDrUf8AC5/hP/0UPw//AOBVP6tV/lf3P/ILrud9RXA/8Ln+E/8A0UPw9/4FCj/hdHwm/wCih+H/APwKo+rVf5X9z/yC67nfUy4/1Ev/AFzb+RrhP+F0fCb/AKKH4f8A/Ar/AOtTJvjN8J2glA+IXh8kowA+1DrihYarf4X9z/yE2u5+cV3/AMfUv++386KZdSxm5lKsCC5wR35or9OjB2R5b9D/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134201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36882"/>
            <a:ext cx="10326658" cy="1000685"/>
          </a:xfrm>
        </p:spPr>
        <p:txBody>
          <a:bodyPr/>
          <a:lstStyle/>
          <a:p>
            <a:pPr marL="342900" indent="-342900" algn="ctr"/>
            <a:r>
              <a:rPr lang="en-AU" b="1" dirty="0">
                <a:solidFill>
                  <a:schemeClr val="accent1">
                    <a:lumMod val="75000"/>
                  </a:schemeClr>
                </a:solidFill>
                <a:latin typeface="Calibri" panose="020F0502020204030204" pitchFamily="34" charset="0"/>
                <a:cs typeface="Calibri" panose="020F0502020204030204" pitchFamily="34" charset="0"/>
              </a:rPr>
              <a:t>Is this an example of plagiarism? </a:t>
            </a:r>
            <a:br>
              <a:rPr lang="en-AU" b="1" dirty="0">
                <a:solidFill>
                  <a:schemeClr val="accent1">
                    <a:lumMod val="75000"/>
                  </a:schemeClr>
                </a:solidFill>
                <a:latin typeface="Calibri" panose="020F0502020204030204" pitchFamily="34" charset="0"/>
                <a:cs typeface="Calibri" panose="020F0502020204030204" pitchFamily="34" charset="0"/>
              </a:rPr>
            </a:b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517525" y="1219369"/>
            <a:ext cx="11431668" cy="4824970"/>
          </a:xfrm>
        </p:spPr>
        <p:txBody>
          <a:bodyPr/>
          <a:lstStyle/>
          <a:p>
            <a:pPr marL="0" indent="0">
              <a:lnSpc>
                <a:spcPct val="150000"/>
              </a:lnSpc>
              <a:buNone/>
            </a:pPr>
            <a:r>
              <a:rPr lang="en-AU" sz="2600" dirty="0">
                <a:latin typeface="Calibri" panose="020F0502020204030204" pitchFamily="34" charset="0"/>
                <a:cs typeface="Calibri" panose="020F0502020204030204" pitchFamily="34" charset="0"/>
              </a:rPr>
              <a:t>Writing an assignment together with another student on an assignment intended for individual submission.</a:t>
            </a:r>
          </a:p>
          <a:p>
            <a:pPr marL="0" indent="0">
              <a:lnSpc>
                <a:spcPct val="200000"/>
              </a:lnSpc>
              <a:buNone/>
            </a:pPr>
            <a:r>
              <a:rPr lang="en-AU" sz="2600" b="1" i="1" dirty="0">
                <a:solidFill>
                  <a:schemeClr val="accent1">
                    <a:lumMod val="75000"/>
                  </a:schemeClr>
                </a:solidFill>
                <a:latin typeface="Calibri" panose="020F0502020204030204" pitchFamily="34" charset="0"/>
                <a:cs typeface="Calibri" panose="020F0502020204030204" pitchFamily="34" charset="0"/>
              </a:rPr>
              <a:t>Yes. </a:t>
            </a:r>
          </a:p>
          <a:p>
            <a:pPr marL="0" indent="0">
              <a:lnSpc>
                <a:spcPct val="200000"/>
              </a:lnSpc>
              <a:buNone/>
            </a:pPr>
            <a:r>
              <a:rPr lang="en-AU" sz="2600" b="1" i="1" dirty="0">
                <a:solidFill>
                  <a:schemeClr val="accent1">
                    <a:lumMod val="75000"/>
                  </a:schemeClr>
                </a:solidFill>
                <a:latin typeface="Calibri" panose="020F0502020204030204" pitchFamily="34" charset="0"/>
                <a:cs typeface="Calibri" panose="020F0502020204030204" pitchFamily="34" charset="0"/>
              </a:rPr>
              <a:t>Q: How can plagiarism be avoided?</a:t>
            </a:r>
          </a:p>
          <a:p>
            <a:pPr marL="0" indent="0">
              <a:lnSpc>
                <a:spcPct val="200000"/>
              </a:lnSpc>
              <a:buNone/>
            </a:pPr>
            <a:r>
              <a:rPr lang="en-AU" sz="2600" b="1" i="1" dirty="0">
                <a:solidFill>
                  <a:schemeClr val="accent1">
                    <a:lumMod val="75000"/>
                  </a:schemeClr>
                </a:solidFill>
                <a:latin typeface="Calibri" panose="020F0502020204030204" pitchFamily="34" charset="0"/>
                <a:cs typeface="Calibri" panose="020F0502020204030204" pitchFamily="34" charset="0"/>
              </a:rPr>
              <a:t>A: The students can discuss their ideas about the topic but should always write their own assignments separately (unless it’s a group assignment).			</a:t>
            </a:r>
            <a:endParaRPr lang="en-AU" sz="26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AutoShape 2" descr="data:image/jpg;base64,%20/9j/4AAQSkZJRgABAQEAYABgAAD/2wBDAAUDBAQEAwUEBAQFBQUGBwwIBwcHBw8LCwkMEQ8SEhEPERETFhwXExQaFRERGCEYGh0dHx8fExciJCIeJBweHx7/2wBDAQUFBQcGBw4ICA4eFBEUHh4eHh4eHh4eHh4eHh4eHh4eHh4eHh4eHh4eHh4eHh4eHh4eHh4eHh4eHh4eHh4eHh7/wAARCABgAK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Z9+EPw38U/CHRte8QeG/tuo3HnebN9rlTdtlZRwrADgCu3PwJ+DoOP+ELz/ANxCf/4qnfsp/wDJA/DvoDcf+j3ruPO1K4v7m20/T1uTBt3EyhfvD3r369ep7WfNNpXfVnDrokjgZfgb8HUBP/CE5/7iE/8A8VVab4MfB6MD/ihwef8AoJT/APxVdh4l1i80LyP7ZsBbRzE7WWXeeMdgPcUrXEdwiyQSB4znBFXSlKavzv72RKUo7o8+u/hT8H4X2jwAG/7ic4/9mrNn+HnwfjI/4t1nP/UVn/xrsr+R2LM3J4rFv/4PxrupUnJayf3s5Z4ia2Nbwt8C/g9reh2+p/8ACF+R5275P7QnbGGI67vatT/hnX4Pf9Cl/wCT0/8A8XXYfC7/AJEbT/rJ/wChmunr52vi8RGpKKm9H3Z6tKMZQTaPKP8AhnX4P/8AQp/+T0//AMXR/wAM6/B//oUv/J6f/wCLr1ejPvWX13E/zv72X7OPY8o/4Z1+D/8A0KX/AJPT/wDxdH/DOvwe/wChT/8AJ6f/AOLr1eij67if5397D2cex5R/wzr8Hv8AoU//ACen/wDi6P8AhnX4P/8AQpf+T0//AMXXq9FH13E/zv72Hs49jyj/AIZ1+D//AEKX/k9P/wDF0f8ADOvwe/6FP/yen/8Ai69Xoo+u4n+d/ew9nHseUf8ADOvwe/6FP/yen/8Ai6P+Gdfg9/0Kf/k9P/8AF16vRR9dxP8AO/vYezj2PKP+Gdfg9/0Kf/k9P/8AF0yf9nb4PrDIw8JchGI/02fqB/v161TLj/US/wDXNv5GnHG4i/xv72Hs49j8pblmW4lVThQ5AHtmiku/+PqX/fb+dFfpkZaI8trU+9v2U/8Akgfh763P/o967bR7xYNT8Rs9w1osX2fEqpvPI/u1xP7Kf/JA/D31uP8A0e9Jrnjax8K+J/EltqOpXlhJd/Z/skkNk8+Nq5boCO+OfWvgcWr1J+v6nVHc0/Ferafql/p5/t24nltjIBG9kVEgfAOTjjArY0r4b2miacLPS9Z+xwoCwjEYY8kt3bPUmvKbj4g2+pTJBF4m1K8YuMRzaWYlbn+8VGK9V8YtcWesyXtr4V0++Yov+kSakImb5QPuZ49Kq1uVUpb37frYne7mjyz/AISkLqEdrqCpHDdsws59+TLt+9lR93Hv1rQv+kdcD8V9J0xPD+o6i3hi10m9jeIo8N6Zs5dQe+Bx/Ou+vP8AVw/Qfyr6JNaWR5tSPKet/C7/AJEbT/rJ/wChmunrmPhb/wAiNYfWT/0Nq6evicT/ABpep7lD+HE828X+Jda8R+JbzwD4FvmsL+yKf2zrARWfSdyiSLbE42zeYAVOD8uc0/wd4M+IuleIba+174uXmv6fHu83T30iCBZsqQMupyMEg8elYnh7/ikf2hfF1zr6/ZoPGX2T+xpB8yS/ZoMS7yOI8ZGN2M9q9Wa9spoZY4b22kkaNsKkysx+U9gaxNThPFPxt+HXhnxBPoOrareLfQFRIsGnTTJ8wBGHRSp4I6GtLx/8UfBXgVdMbxHqkkQ1MObQ29tJP5mzG77gOMbhXGfspXFra/s76LDfXFvBcr9t3RzOquMzyYyDz0ry34Qn7Ld/AP7aRAFl1/d53y4+ZsZz+FAH0P4A+J3g3x19sHhvUbiZrMKZhcWklucHONocAt905xnFbPg/xRoni7w1B4k0G6e50yfzPLlaJkJ2MVbgjPVTXmnxNeG7/aJ+ErWskdxCn9qiZoWDKoNuANxHTv1rlvEkPjLwPc6/8PPBUv8AZa600I8CWiMjKAmJL/LtnZncx/eHnPFAHuvgzxNo3jDw5beIfD9y9zp1yXEUjRshO1ip+VuRyDWxWT4P8O6T4V8O2uhaHYrY2FuCUgViwVmO5uSSeWJNa1ABRRRQAUy4/wBRL/1zb+Rp9MuP9RL/ANc2/kacdwPyku/+PqX/AH2/nRRd/wDH1L/vt/Oiv1KOyPJe597fsq/8kD8PfW4/9HvXor/eNedfsq/8kC8PfW4/9HvXor/eNfFVP40/VmzOT+JlhqGq+Ebqx0tFe7kZPLUsFHDgnk8dBXmvi2x8ba5rc2pXnw/0wzShQ3/E3B+6oA/lXts65U1l3ajaj9znNdFGXLayMGmz5313w/4yvNFudMj8JWFkk7IXePUg5wrZHB616NeDCRA+n9K6HUo0WVlUcVgahxs/GvSpT5kc09j1n4Xf8iNp/wBZP/Q2rp65j4Xf8iNp/wBZP/QzXT18bif40vU9uh/DieR/F4/EPXJNT8L2/wAKNF8T+F5vLxLc679mafG1uVHK4YevOK8/8I+B/F3hXxDa67oP7OfhjT9QtyRFcR+KmZkDAq3DEg8E9q+nBRWJqcD4m+Dnw18Va9N4g8QeE7W91W4CGadppQWKqAOFYDgADp2rD+MnwzHj34h+ApNS0e31HwzpYvF1KOSbZjfGoiAAIY/MvavWqQigDlvAXw78GeA/tn/CI6FDpP2zb9p8uR38zbnbncx6ZPSsTR/C2s3vxk1rxL4ngS60zTvJ/wCEUkaVd1rvi23OFXB+Y4+/n2r0XtSYoAXtRRRQAUUUUAFMuP8AUS/9c3/kafTLj/US/wDXNv5GmtwPyku/+PqX/fb+dFF3/wAfUv8Avt/Oiv1KOyPJe597fsqf8kC8PfW4/wDR716K/wB4151+yp/yQLw99bj/ANHvXX3N7qtxqd1ZaTY29y1rtMxll8vG4ZGPXvXweMxFPD1JzqOyuzpjBydkXJzhTWbe/dUfpWDNrV1dPqralNLpkOlGIF7AfaBP5np64Pp61yl1401Ox8WTeGxFBeyAL5U9zL5ZYbdxz2GK4YZ/g1NwcvmaLA1mtEdVqbL555H1rnNQ/g/Gk0vXF1O4v7CWNY72x8v7QsZ3IN4JXDd+Pyovv4Pxr6fA1qdelGpTd0zysRCVObjLc9b+F3/Ij6f9ZP8A0M109cx8Lv8AkRtP+sn/AKG1dPXyuJ/jS9T2aH8OIUVRutZ0a1na3utY063mXG6OW6RGH1BORVm1ube6gW4tbiG4hbO2SJw6nHXBHBrE1JaKKKACiopLi3jnit5LiFJpc+VGzgM+Ou0Hk49qloAKKKKACiiigAplx/qJf+ubfyNPplx/qJf+ubfyNOO4H5SXf/H1N/vt/Oii7/4+pf8Afb+dFfqUdkeS9z72/ZT/AOSB+Hfrcf8Ao9663QbhY/E3iXeSvy24HHP3DXJfsqf8kC8O/wC9cf8Ao96lkvzbeNvFXmSBVT7NtJPTKV+TcX1fY4StPs/1PXy6n7Suo9zl/EWl6r4b05ItL8U6lHaLnfGqIAMnjj6muE1bwtqGpamNTv7nW7qYcnzLI+mOw9K7Xxpqnm2xV5gF3Ln5htHK969N8Xa00GqSxw+INag+RP3UMAMQ+UdDjvXyvDGGeaYeVeo2ndrTtY9jMZ/UpqEEu54l8MriOTxD4lYh4TJ9m2RTL5chwrZ+U8119/0T8a4X4gDW5/E2qeJdMsIN+omP7LfSOVntRGoV8DoN3I56iui8N6tLrvhuy1SaFIZJt+URiQMMR1P0r9UyiNPD044WCfunyOO5qknWl1Pc/hd/yI2n/WT/ANDNdPXMfC7/AJEbT/rJ/wChmunrwcT/ABpep6FD+HE+brXwt8OvEv7R3xR/4T6w0a6+z/2b9k/tC4Ee3Nv8+3LDPQZrsPgif7P+IXj/AMO6J8nhHTFsv7Dt4Tm1iLxs0vlvyDlz82Ceaw9F+HPhnxf+0L8Trnxj4Tg1SCP+zvsMt3C2zmDD7G4B6DOK73x94T1TTPhBd+GfhVFBod5Fs+xJDJ5aRKZQ0uCc4yu7jvmsTU4s/GDxfoM39peOtJ8HWfh2Ftt1PpOti8ul3HamyEHLZYqD6DJ7V0Hi34k6/N4wuPCfw60nRtX1fTlQ6lBqt6bTaJEDxeT/AM9Pl3FsdOK8B+LjfBvUvAN7Y+CPhhrVn4meSH7Pc/2DPGFIlUudxJAyobt3r0v4t6l8N7HxVfeXo/ifR/HCRwAeItJ0SSeSMmNMBX+6cp8h44BNAFb4rah8Qv8AhZPwf1D/AIRvRv8AhMM6rjTftx+y/wCrA/1uM/c5+vFd94m+I/iDw54d0Wx1nSNGtPHWted9ksHvSLD902X33BwF/dnI9TxXD3Gi+OfDlv8ADTx349luNXl8KnUDrMluftNy4uPkg2Ioy/BXOOmKsfF2DQ/Hi+B/iTqXh691LwVpP23+07G5s3F23mYjjxb/AHmw4z9OaAOq8A/FHV7rxZZ+GfHFhoFhqOq7/wCyl0XURfLJ5alpfNIP7vA24z159K9YrwL4U2Pw+1Px5p+p/DX4YQaVBp/mHUtQ1Cyls7i33owj8hWJEmTuDegI9a98FAC0UUUAFMuP+PeX/rm38jT6Zcf8e8v/AFzb+Rpx3A/KS7/4+pf99v50UXf/AB9S/wC+386K/Uo7I8l7n3t+yn/yQPw7/wBvH/o961fGvgW38QTTyxatd6VLcY897VVJkxjGd3pj9a4D9nD4j+ANC+DGiaVrXjHRtOv4TOJbe4uNrpmZyMj6EGu8b4r/AAuY/wDJQvDf/gYP8K+ExmFhXnOFWF1d9DshKpB80HZnBeKvg3ff2LMumeKNS1C6ypS3vPLSFyGBO4gZHHNLrdr8YLy+eYxaVbKygCKPUGKrgY4yuecV20vxU+F7DA+IXhv/AMDB/hVOf4lfDV1AX4heGeM/8vo/wpYfB0qMeWlHlXkiZ1a03ebu/M81vtL+JckDw3MWnPG2Nym8Jz+lanhHS7zR/Ctjpt95YuIS+/y23LyxIwe/Brob3x38PppdyfELwvj3vv8A61Y934q8CybdnxB8Kcf9P/8A9avTw8IQlzu9/R/5HJV9rOPLynt3wu/5EfT/AKyf+htXT15P4I+K3ww0jwza6defELw2J4i+7ZeAjliRzj3ra/4XP8J/+ih+Hv8AwKFeBWoVJVJNRe/ZnpUtIJMr+Mvhz4k1/wARXOq2Pxa8W6DbzbdlhZeX5MWFAO3IzyRn6mjwd8OfEmheIrXVb/4s+LNet4N26wvRH5MuVIG7AzwTke4qx/wuj4T/APRQ/D//AIFf/Wo/4XP8J/8Aoofh/wD8Cqz+rVf5X9z/AMjS67noG98ffb86AzYxub868/8A+F0fCb/oofh//wACv/rUf8Lo+E2f+SheH/8AwKFH1ar/ACv7n/kF13O/BIOec0bm3Z3HP1rgP+Fz/Cf/AKKH4e/8ChQfjP8ACf8A6KF4f/8AAoUvq1X+V/c/8g5l3O/LFupJ+ppK4H/hdHwn/wCih+H/APwK/wDrUf8AC5/hP/0UPw//AOBVP6tV/lf3P/ILrud9RXA/8Ln+E/8A0UPw9/4FCj/hdHwm/wCih+H/APwKo+rVf5X9z/yC67nfUy4/1Ev/AFzb+RrhP+F0fCb/AKKH4f8A/Ar/AOtTJvjN8J2glA+IXh8kowA+1DrihYarf4X9z/yE2u5+cV3/AMfUv++386KZdSxm5lKsCC5wR35or9OjB2R5b9D/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318347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36882"/>
            <a:ext cx="10326658" cy="1000685"/>
          </a:xfrm>
        </p:spPr>
        <p:txBody>
          <a:bodyPr/>
          <a:lstStyle/>
          <a:p>
            <a:pPr marL="342900" indent="-342900" algn="ctr"/>
            <a:r>
              <a:rPr lang="en-AU" b="1" dirty="0">
                <a:solidFill>
                  <a:schemeClr val="accent1">
                    <a:lumMod val="75000"/>
                  </a:schemeClr>
                </a:solidFill>
                <a:latin typeface="Calibri" panose="020F0502020204030204" pitchFamily="34" charset="0"/>
                <a:cs typeface="Calibri" panose="020F0502020204030204" pitchFamily="34" charset="0"/>
              </a:rPr>
              <a:t>Is this an example of plagiarism? </a:t>
            </a:r>
            <a:br>
              <a:rPr lang="en-AU" b="1" dirty="0">
                <a:solidFill>
                  <a:schemeClr val="accent1">
                    <a:lumMod val="75000"/>
                  </a:schemeClr>
                </a:solidFill>
                <a:latin typeface="Calibri" panose="020F0502020204030204" pitchFamily="34" charset="0"/>
                <a:cs typeface="Calibri" panose="020F0502020204030204" pitchFamily="34" charset="0"/>
              </a:rPr>
            </a:b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517525" y="1219369"/>
            <a:ext cx="11431668" cy="4824970"/>
          </a:xfrm>
        </p:spPr>
        <p:txBody>
          <a:bodyPr/>
          <a:lstStyle/>
          <a:p>
            <a:pPr marL="0" indent="0">
              <a:lnSpc>
                <a:spcPct val="200000"/>
              </a:lnSpc>
              <a:buNone/>
            </a:pPr>
            <a:r>
              <a:rPr lang="en-AU" sz="2800" dirty="0">
                <a:latin typeface="Calibri" panose="020F0502020204030204" pitchFamily="34" charset="0"/>
                <a:cs typeface="Calibri" panose="020F0502020204030204" pitchFamily="34" charset="0"/>
              </a:rPr>
              <a:t>Allowing another person to submit your work as their own.</a:t>
            </a:r>
          </a:p>
          <a:p>
            <a:pPr marL="0" indent="0">
              <a:lnSpc>
                <a:spcPct val="200000"/>
              </a:lnSpc>
              <a:buNone/>
            </a:pPr>
            <a:r>
              <a:rPr lang="en-AU" sz="2800" b="1" i="1" dirty="0">
                <a:solidFill>
                  <a:schemeClr val="accent1">
                    <a:lumMod val="75000"/>
                  </a:schemeClr>
                </a:solidFill>
                <a:latin typeface="Calibri" panose="020F0502020204030204" pitchFamily="34" charset="0"/>
                <a:cs typeface="Calibri" panose="020F0502020204030204" pitchFamily="34" charset="0"/>
              </a:rPr>
              <a:t>Yes. </a:t>
            </a:r>
          </a:p>
          <a:p>
            <a:pPr marL="0" indent="0">
              <a:lnSpc>
                <a:spcPct val="200000"/>
              </a:lnSpc>
              <a:buNone/>
            </a:pPr>
            <a:r>
              <a:rPr lang="en-AU" sz="2800" b="1" i="1" dirty="0">
                <a:solidFill>
                  <a:schemeClr val="accent1">
                    <a:lumMod val="75000"/>
                  </a:schemeClr>
                </a:solidFill>
                <a:latin typeface="Calibri" panose="020F0502020204030204" pitchFamily="34" charset="0"/>
                <a:cs typeface="Calibri" panose="020F0502020204030204" pitchFamily="34" charset="0"/>
              </a:rPr>
              <a:t>Q: How can plagiarism be avoided?</a:t>
            </a:r>
          </a:p>
          <a:p>
            <a:pPr marL="0" indent="0">
              <a:lnSpc>
                <a:spcPct val="200000"/>
              </a:lnSpc>
              <a:buNone/>
            </a:pPr>
            <a:r>
              <a:rPr lang="en-AU" sz="2800" b="1" i="1" dirty="0">
                <a:solidFill>
                  <a:schemeClr val="accent1">
                    <a:lumMod val="75000"/>
                  </a:schemeClr>
                </a:solidFill>
                <a:latin typeface="Calibri" panose="020F0502020204030204" pitchFamily="34" charset="0"/>
                <a:cs typeface="Calibri" panose="020F0502020204030204" pitchFamily="34" charset="0"/>
              </a:rPr>
              <a:t>A: The student should not give their work to another student for submission.</a:t>
            </a:r>
            <a:r>
              <a:rPr lang="en-AU" sz="2600" b="1" i="1" dirty="0">
                <a:solidFill>
                  <a:schemeClr val="accent1">
                    <a:lumMod val="75000"/>
                  </a:schemeClr>
                </a:solidFill>
                <a:latin typeface="Calibri" panose="020F0502020204030204" pitchFamily="34" charset="0"/>
                <a:cs typeface="Calibri" panose="020F0502020204030204" pitchFamily="34" charset="0"/>
              </a:rPr>
              <a:t>		</a:t>
            </a:r>
            <a:endParaRPr lang="en-AU" sz="26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AutoShape 2" descr="data:image/jpg;base64,%20/9j/4AAQSkZJRgABAQEAYABgAAD/2wBDAAUDBAQEAwUEBAQFBQUGBwwIBwcHBw8LCwkMEQ8SEhEPERETFhwXExQaFRERGCEYGh0dHx8fExciJCIeJBweHx7/2wBDAQUFBQcGBw4ICA4eFBEUHh4eHh4eHh4eHh4eHh4eHh4eHh4eHh4eHh4eHh4eHh4eHh4eHh4eHh4eHh4eHh4eHh7/wAARCABgAK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Z9+EPw38U/CHRte8QeG/tuo3HnebN9rlTdtlZRwrADgCu3PwJ+DoOP+ELz/ANxCf/4qnfsp/wDJA/DvoDcf+j3ruPO1K4v7m20/T1uTBt3EyhfvD3r369ep7WfNNpXfVnDrokjgZfgb8HUBP/CE5/7iE/8A8VVab4MfB6MD/ihwef8AoJT/APxVdh4l1i80LyP7ZsBbRzE7WWXeeMdgPcUrXEdwiyQSB4znBFXSlKavzv72RKUo7o8+u/hT8H4X2jwAG/7ic4/9mrNn+HnwfjI/4t1nP/UVn/xrsr+R2LM3J4rFv/4PxrupUnJayf3s5Z4ia2Nbwt8C/g9reh2+p/8ACF+R5275P7QnbGGI67vatT/hnX4Pf9Cl/wCT0/8A8XXYfC7/AJEbT/rJ/wChmunr52vi8RGpKKm9H3Z6tKMZQTaPKP8AhnX4P/8AQp/+T0//AMXR/wAM6/B//oUv/J6f/wCLr1ejPvWX13E/zv72X7OPY8o/4Z1+D/8A0KX/AJPT/wDxdH/DOvwe/wChT/8AJ6f/AOLr1eij67if5397D2cex5R/wzr8Hv8AoU//ACen/wDi6P8AhnX4P/8AQpf+T0//AMXXq9FH13E/zv72Hs49jyj/AIZ1+D//AEKX/k9P/wDF0f8ADOvwe/6FP/yen/8Ai69Xoo+u4n+d/ew9nHseUf8ADOvwe/6FP/yen/8Ai6P+Gdfg9/0Kf/k9P/8AF16vRR9dxP8AO/vYezj2PKP+Gdfg9/0Kf/k9P/8AF0yf9nb4PrDIw8JchGI/02fqB/v161TLj/US/wDXNv5GnHG4i/xv72Hs49j8pblmW4lVThQ5AHtmiku/+PqX/fb+dFfpkZaI8trU+9v2U/8Akgfh763P/o967bR7xYNT8Rs9w1osX2fEqpvPI/u1xP7Kf/JA/D31uP8A0e9Jrnjax8K+J/EltqOpXlhJd/Z/skkNk8+Nq5boCO+OfWvgcWr1J+v6nVHc0/Ferafql/p5/t24nltjIBG9kVEgfAOTjjArY0r4b2miacLPS9Z+xwoCwjEYY8kt3bPUmvKbj4g2+pTJBF4m1K8YuMRzaWYlbn+8VGK9V8YtcWesyXtr4V0++Yov+kSakImb5QPuZ49Kq1uVUpb37frYne7mjyz/AISkLqEdrqCpHDdsws59+TLt+9lR93Hv1rQv+kdcD8V9J0xPD+o6i3hi10m9jeIo8N6Zs5dQe+Bx/Ou+vP8AVw/Qfyr6JNaWR5tSPKet/C7/AJEbT/rJ/wChmunrmPhb/wAiNYfWT/0Nq6evicT/ABpep7lD+HE828X+Jda8R+JbzwD4FvmsL+yKf2zrARWfSdyiSLbE42zeYAVOD8uc0/wd4M+IuleIba+174uXmv6fHu83T30iCBZsqQMupyMEg8elYnh7/ikf2hfF1zr6/ZoPGX2T+xpB8yS/ZoMS7yOI8ZGN2M9q9Wa9spoZY4b22kkaNsKkysx+U9gaxNThPFPxt+HXhnxBPoOrareLfQFRIsGnTTJ8wBGHRSp4I6GtLx/8UfBXgVdMbxHqkkQ1MObQ29tJP5mzG77gOMbhXGfspXFra/s76LDfXFvBcr9t3RzOquMzyYyDz0ry34Qn7Ld/AP7aRAFl1/d53y4+ZsZz+FAH0P4A+J3g3x19sHhvUbiZrMKZhcWklucHONocAt905xnFbPg/xRoni7w1B4k0G6e50yfzPLlaJkJ2MVbgjPVTXmnxNeG7/aJ+ErWskdxCn9qiZoWDKoNuANxHTv1rlvEkPjLwPc6/8PPBUv8AZa600I8CWiMjKAmJL/LtnZncx/eHnPFAHuvgzxNo3jDw5beIfD9y9zp1yXEUjRshO1ip+VuRyDWxWT4P8O6T4V8O2uhaHYrY2FuCUgViwVmO5uSSeWJNa1ABRRRQAUy4/wBRL/1zb+Rp9MuP9RL/ANc2/kacdwPyku/+PqX/AH2/nRRd/wDH1L/vt/Oiv1KOyPJe597fsq/8kD8PfW4/9HvXor/eNedfsq/8kC8PfW4/9HvXor/eNfFVP40/VmzOT+JlhqGq+Ebqx0tFe7kZPLUsFHDgnk8dBXmvi2x8ba5rc2pXnw/0wzShQ3/E3B+6oA/lXts65U1l3ajaj9znNdFGXLayMGmz5313w/4yvNFudMj8JWFkk7IXePUg5wrZHB616NeDCRA+n9K6HUo0WVlUcVgahxs/GvSpT5kc09j1n4Xf8iNp/wBZP/Q2rp65j4Xf8iNp/wBZP/QzXT18bif40vU9uh/DieR/F4/EPXJNT8L2/wAKNF8T+F5vLxLc679mafG1uVHK4YevOK8/8I+B/F3hXxDa67oP7OfhjT9QtyRFcR+KmZkDAq3DEg8E9q+nBRWJqcD4m+Dnw18Va9N4g8QeE7W91W4CGadppQWKqAOFYDgADp2rD+MnwzHj34h+ApNS0e31HwzpYvF1KOSbZjfGoiAAIY/MvavWqQigDlvAXw78GeA/tn/CI6FDpP2zb9p8uR38zbnbncx6ZPSsTR/C2s3vxk1rxL4ngS60zTvJ/wCEUkaVd1rvi23OFXB+Y4+/n2r0XtSYoAXtRRRQAUUUUAFMuP8AUS/9c3/kafTLj/US/wDXNv5GmtwPyku/+PqX/fb+dFF3/wAfUv8Avt/Oiv1KOyPJe597fsqf8kC8PfW4/wDR716K/wB4151+yp/yQLw99bj/ANHvXX3N7qtxqd1ZaTY29y1rtMxll8vG4ZGPXvXweMxFPD1JzqOyuzpjBydkXJzhTWbe/dUfpWDNrV1dPqralNLpkOlGIF7AfaBP5np64Pp61yl1401Ox8WTeGxFBeyAL5U9zL5ZYbdxz2GK4YZ/g1NwcvmaLA1mtEdVqbL555H1rnNQ/g/Gk0vXF1O4v7CWNY72x8v7QsZ3IN4JXDd+Pyovv4Pxr6fA1qdelGpTd0zysRCVObjLc9b+F3/Ij6f9ZP8A0M109cx8Lv8AkRtP+sn/AKG1dPXyuJ/jS9T2aH8OIUVRutZ0a1na3utY063mXG6OW6RGH1BORVm1ube6gW4tbiG4hbO2SJw6nHXBHBrE1JaKKKACiopLi3jnit5LiFJpc+VGzgM+Ou0Hk49qloAKKKKACiiigAplx/qJf+ubfyNPplx/qJf+ubfyNOO4H5SXf/H1N/vt/Oii7/4+pf8Afb+dFfqUdkeS9z72/ZT/AOSB+Hfrcf8Ao9663QbhY/E3iXeSvy24HHP3DXJfsqf8kC8O/wC9cf8Ao96lkvzbeNvFXmSBVT7NtJPTKV+TcX1fY4StPs/1PXy6n7Suo9zl/EWl6r4b05ItL8U6lHaLnfGqIAMnjj6muE1bwtqGpamNTv7nW7qYcnzLI+mOw9K7Xxpqnm2xV5gF3Ln5htHK969N8Xa00GqSxw+INag+RP3UMAMQ+UdDjvXyvDGGeaYeVeo2ndrTtY9jMZ/UpqEEu54l8MriOTxD4lYh4TJ9m2RTL5chwrZ+U8119/0T8a4X4gDW5/E2qeJdMsIN+omP7LfSOVntRGoV8DoN3I56iui8N6tLrvhuy1SaFIZJt+URiQMMR1P0r9UyiNPD044WCfunyOO5qknWl1Pc/hd/yI2n/WT/ANDNdPXMfC7/AJEbT/rJ/wChmunrwcT/ABpep6FD+HE+brXwt8OvEv7R3xR/4T6w0a6+z/2b9k/tC4Ee3Nv8+3LDPQZrsPgif7P+IXj/AMO6J8nhHTFsv7Dt4Tm1iLxs0vlvyDlz82Ceaw9F+HPhnxf+0L8Trnxj4Tg1SCP+zvsMt3C2zmDD7G4B6DOK73x94T1TTPhBd+GfhVFBod5Fs+xJDJ5aRKZQ0uCc4yu7jvmsTU4s/GDxfoM39peOtJ8HWfh2Ftt1PpOti8ul3HamyEHLZYqD6DJ7V0Hi34k6/N4wuPCfw60nRtX1fTlQ6lBqt6bTaJEDxeT/AM9Pl3FsdOK8B+LjfBvUvAN7Y+CPhhrVn4meSH7Pc/2DPGFIlUudxJAyobt3r0v4t6l8N7HxVfeXo/ifR/HCRwAeItJ0SSeSMmNMBX+6cp8h44BNAFb4rah8Qv8AhZPwf1D/AIRvRv8AhMM6rjTftx+y/wCrA/1uM/c5+vFd94m+I/iDw54d0Wx1nSNGtPHWted9ksHvSLD902X33BwF/dnI9TxXD3Gi+OfDlv8ADTx349luNXl8KnUDrMluftNy4uPkg2Ioy/BXOOmKsfF2DQ/Hi+B/iTqXh691LwVpP23+07G5s3F23mYjjxb/AHmw4z9OaAOq8A/FHV7rxZZ+GfHFhoFhqOq7/wCyl0XURfLJ5alpfNIP7vA24z159K9YrwL4U2Pw+1Px5p+p/DX4YQaVBp/mHUtQ1Cyls7i33owj8hWJEmTuDegI9a98FAC0UUUAFMuP+PeX/rm38jT6Zcf8e8v/AFzb+Rpx3A/KS7/4+pf99v50UXf/AB9S/wC+386K/Uo7I8l7n3t+yn/yQPw7/wBvH/o961fGvgW38QTTyxatd6VLcY897VVJkxjGd3pj9a4D9nD4j+ANC+DGiaVrXjHRtOv4TOJbe4uNrpmZyMj6EGu8b4r/AAuY/wDJQvDf/gYP8K+ExmFhXnOFWF1d9DshKpB80HZnBeKvg3ff2LMumeKNS1C6ypS3vPLSFyGBO4gZHHNLrdr8YLy+eYxaVbKygCKPUGKrgY4yuecV20vxU+F7DA+IXhv/AMDB/hVOf4lfDV1AX4heGeM/8vo/wpYfB0qMeWlHlXkiZ1a03ebu/M81vtL+JckDw3MWnPG2Nym8Jz+lanhHS7zR/Ctjpt95YuIS+/y23LyxIwe/Brob3x38PppdyfELwvj3vv8A61Y934q8CybdnxB8Kcf9P/8A9avTw8IQlzu9/R/5HJV9rOPLynt3wu/5EfT/AKyf+htXT15P4I+K3ww0jwza6defELw2J4i+7ZeAjliRzj3ra/4XP8J/+ih+Hv8AwKFeBWoVJVJNRe/ZnpUtIJMr+Mvhz4k1/wARXOq2Pxa8W6DbzbdlhZeX5MWFAO3IzyRn6mjwd8OfEmheIrXVb/4s+LNet4N26wvRH5MuVIG7AzwTke4qx/wuj4T/APRQ/D//AIFf/Wo/4XP8J/8Aoofh/wD8Cqz+rVf5X9z/AMjS67noG98ffb86AzYxub868/8A+F0fCb/oofh//wACv/rUf8Lo+E2f+SheH/8AwKFH1ar/ACv7n/kF13O/BIOec0bm3Z3HP1rgP+Fz/Cf/AKKH4e/8ChQfjP8ACf8A6KF4f/8AAoUvq1X+V/c/8g5l3O/LFupJ+ppK4H/hdHwn/wCih+H/APwK/wDrUf8AC5/hP/0UPw//AOBVP6tV/lf3P/ILrud9RXA/8Ln+E/8A0UPw9/4FCj/hdHwm/wCih+H/APwKo+rVf5X9z/yC67nfUy4/1Ev/AFzb+RrhP+F0fCb/AKKH4f8A/Ar/AOtTJvjN8J2glA+IXh8kowA+1DrihYarf4X9z/yE2u5+cV3/AMfUv++386KZdSxm5lKsCC5wR35or9OjB2R5b9D/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180499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36882"/>
            <a:ext cx="10326658" cy="1000685"/>
          </a:xfrm>
        </p:spPr>
        <p:txBody>
          <a:bodyPr/>
          <a:lstStyle/>
          <a:p>
            <a:pPr marL="342900" indent="-342900" algn="ctr"/>
            <a:r>
              <a:rPr lang="en-AU" b="1" dirty="0">
                <a:solidFill>
                  <a:schemeClr val="accent1">
                    <a:lumMod val="75000"/>
                  </a:schemeClr>
                </a:solidFill>
                <a:latin typeface="Calibri" panose="020F0502020204030204" pitchFamily="34" charset="0"/>
                <a:cs typeface="Calibri" panose="020F0502020204030204" pitchFamily="34" charset="0"/>
              </a:rPr>
              <a:t>True or False?</a:t>
            </a:r>
            <a:br>
              <a:rPr lang="en-AU" b="1" dirty="0">
                <a:solidFill>
                  <a:schemeClr val="accent1">
                    <a:lumMod val="75000"/>
                  </a:schemeClr>
                </a:solidFill>
                <a:latin typeface="Calibri" panose="020F0502020204030204" pitchFamily="34" charset="0"/>
                <a:cs typeface="Calibri" panose="020F0502020204030204" pitchFamily="34" charset="0"/>
              </a:rPr>
            </a:b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517525" y="1580827"/>
            <a:ext cx="11431668" cy="4463512"/>
          </a:xfrm>
        </p:spPr>
        <p:txBody>
          <a:bodyPr/>
          <a:lstStyle/>
          <a:p>
            <a:pPr marL="0" indent="0">
              <a:lnSpc>
                <a:spcPct val="150000"/>
              </a:lnSpc>
              <a:buNone/>
            </a:pPr>
            <a:r>
              <a:rPr lang="en-AU" sz="2800" dirty="0">
                <a:latin typeface="Calibri" panose="020F0502020204030204" pitchFamily="34" charset="0"/>
                <a:cs typeface="Calibri" panose="020F0502020204030204" pitchFamily="34" charset="0"/>
              </a:rPr>
              <a:t>If your classmate is caught for plagiarism because they’ve submitted your assignment, only your classmate will be punished.</a:t>
            </a:r>
          </a:p>
          <a:p>
            <a:pPr marL="0" indent="0">
              <a:lnSpc>
                <a:spcPct val="200000"/>
              </a:lnSpc>
              <a:buNone/>
            </a:pPr>
            <a:endParaRPr lang="en-AU" sz="2800" dirty="0">
              <a:latin typeface="Calibri" panose="020F0502020204030204" pitchFamily="34" charset="0"/>
              <a:cs typeface="Calibri" panose="020F0502020204030204" pitchFamily="34" charset="0"/>
            </a:endParaRPr>
          </a:p>
          <a:p>
            <a:pPr marL="0" indent="0">
              <a:lnSpc>
                <a:spcPct val="200000"/>
              </a:lnSpc>
              <a:buNone/>
            </a:pPr>
            <a:r>
              <a:rPr lang="en-AU" sz="2800" b="1" i="1" dirty="0">
                <a:solidFill>
                  <a:schemeClr val="accent1">
                    <a:lumMod val="75000"/>
                  </a:schemeClr>
                </a:solidFill>
                <a:latin typeface="Calibri" panose="020F0502020204030204" pitchFamily="34" charset="0"/>
                <a:cs typeface="Calibri" panose="020F0502020204030204" pitchFamily="34" charset="0"/>
              </a:rPr>
              <a:t>False. Both of you will be punished.</a:t>
            </a:r>
            <a:r>
              <a:rPr lang="en-AU" sz="2600" b="1" i="1" dirty="0">
                <a:solidFill>
                  <a:schemeClr val="accent1">
                    <a:lumMod val="75000"/>
                  </a:schemeClr>
                </a:solidFill>
                <a:latin typeface="Calibri" panose="020F0502020204030204" pitchFamily="34" charset="0"/>
                <a:cs typeface="Calibri" panose="020F0502020204030204" pitchFamily="34" charset="0"/>
              </a:rPr>
              <a:t>		</a:t>
            </a:r>
            <a:endParaRPr lang="en-AU" sz="26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AutoShape 2" descr="data:image/jpg;base64,%20/9j/4AAQSkZJRgABAQEAYABgAAD/2wBDAAUDBAQEAwUEBAQFBQUGBwwIBwcHBw8LCwkMEQ8SEhEPERETFhwXExQaFRERGCEYGh0dHx8fExciJCIeJBweHx7/2wBDAQUFBQcGBw4ICA4eFBEUHh4eHh4eHh4eHh4eHh4eHh4eHh4eHh4eHh4eHh4eHh4eHh4eHh4eHh4eHh4eHh4eHh7/wAARCABgAK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Z9+EPw38U/CHRte8QeG/tuo3HnebN9rlTdtlZRwrADgCu3PwJ+DoOP+ELz/ANxCf/4qnfsp/wDJA/DvoDcf+j3ruPO1K4v7m20/T1uTBt3EyhfvD3r369ep7WfNNpXfVnDrokjgZfgb8HUBP/CE5/7iE/8A8VVab4MfB6MD/ihwef8AoJT/APxVdh4l1i80LyP7ZsBbRzE7WWXeeMdgPcUrXEdwiyQSB4znBFXSlKavzv72RKUo7o8+u/hT8H4X2jwAG/7ic4/9mrNn+HnwfjI/4t1nP/UVn/xrsr+R2LM3J4rFv/4PxrupUnJayf3s5Z4ia2Nbwt8C/g9reh2+p/8ACF+R5275P7QnbGGI67vatT/hnX4Pf9Cl/wCT0/8A8XXYfC7/AJEbT/rJ/wChmunr52vi8RGpKKm9H3Z6tKMZQTaPKP8AhnX4P/8AQp/+T0//AMXR/wAM6/B//oUv/J6f/wCLr1ejPvWX13E/zv72X7OPY8o/4Z1+D/8A0KX/AJPT/wDxdH/DOvwe/wChT/8AJ6f/AOLr1eij67if5397D2cex5R/wzr8Hv8AoU//ACen/wDi6P8AhnX4P/8AQpf+T0//AMXXq9FH13E/zv72Hs49jyj/AIZ1+D//AEKX/k9P/wDF0f8ADOvwe/6FP/yen/8Ai69Xoo+u4n+d/ew9nHseUf8ADOvwe/6FP/yen/8Ai6P+Gdfg9/0Kf/k9P/8AF16vRR9dxP8AO/vYezj2PKP+Gdfg9/0Kf/k9P/8AF0yf9nb4PrDIw8JchGI/02fqB/v161TLj/US/wDXNv5GnHG4i/xv72Hs49j8pblmW4lVThQ5AHtmiku/+PqX/fb+dFfpkZaI8trU+9v2U/8Akgfh763P/o967bR7xYNT8Rs9w1osX2fEqpvPI/u1xP7Kf/JA/D31uP8A0e9Jrnjax8K+J/EltqOpXlhJd/Z/skkNk8+Nq5boCO+OfWvgcWr1J+v6nVHc0/Ferafql/p5/t24nltjIBG9kVEgfAOTjjArY0r4b2miacLPS9Z+xwoCwjEYY8kt3bPUmvKbj4g2+pTJBF4m1K8YuMRzaWYlbn+8VGK9V8YtcWesyXtr4V0++Yov+kSakImb5QPuZ49Kq1uVUpb37frYne7mjyz/AISkLqEdrqCpHDdsws59+TLt+9lR93Hv1rQv+kdcD8V9J0xPD+o6i3hi10m9jeIo8N6Zs5dQe+Bx/Ou+vP8AVw/Qfyr6JNaWR5tSPKet/C7/AJEbT/rJ/wChmunrmPhb/wAiNYfWT/0Nq6evicT/ABpep7lD+HE828X+Jda8R+JbzwD4FvmsL+yKf2zrARWfSdyiSLbE42zeYAVOD8uc0/wd4M+IuleIba+174uXmv6fHu83T30iCBZsqQMupyMEg8elYnh7/ikf2hfF1zr6/ZoPGX2T+xpB8yS/ZoMS7yOI8ZGN2M9q9Wa9spoZY4b22kkaNsKkysx+U9gaxNThPFPxt+HXhnxBPoOrareLfQFRIsGnTTJ8wBGHRSp4I6GtLx/8UfBXgVdMbxHqkkQ1MObQ29tJP5mzG77gOMbhXGfspXFra/s76LDfXFvBcr9t3RzOquMzyYyDz0ry34Qn7Ld/AP7aRAFl1/d53y4+ZsZz+FAH0P4A+J3g3x19sHhvUbiZrMKZhcWklucHONocAt905xnFbPg/xRoni7w1B4k0G6e50yfzPLlaJkJ2MVbgjPVTXmnxNeG7/aJ+ErWskdxCn9qiZoWDKoNuANxHTv1rlvEkPjLwPc6/8PPBUv8AZa600I8CWiMjKAmJL/LtnZncx/eHnPFAHuvgzxNo3jDw5beIfD9y9zp1yXEUjRshO1ip+VuRyDWxWT4P8O6T4V8O2uhaHYrY2FuCUgViwVmO5uSSeWJNa1ABRRRQAUy4/wBRL/1zb+Rp9MuP9RL/ANc2/kacdwPyku/+PqX/AH2/nRRd/wDH1L/vt/Oiv1KOyPJe597fsq/8kD8PfW4/9HvXor/eNedfsq/8kC8PfW4/9HvXor/eNfFVP40/VmzOT+JlhqGq+Ebqx0tFe7kZPLUsFHDgnk8dBXmvi2x8ba5rc2pXnw/0wzShQ3/E3B+6oA/lXts65U1l3ajaj9znNdFGXLayMGmz5313w/4yvNFudMj8JWFkk7IXePUg5wrZHB616NeDCRA+n9K6HUo0WVlUcVgahxs/GvSpT5kc09j1n4Xf8iNp/wBZP/Q2rp65j4Xf8iNp/wBZP/QzXT18bif40vU9uh/DieR/F4/EPXJNT8L2/wAKNF8T+F5vLxLc679mafG1uVHK4YevOK8/8I+B/F3hXxDa67oP7OfhjT9QtyRFcR+KmZkDAq3DEg8E9q+nBRWJqcD4m+Dnw18Va9N4g8QeE7W91W4CGadppQWKqAOFYDgADp2rD+MnwzHj34h+ApNS0e31HwzpYvF1KOSbZjfGoiAAIY/MvavWqQigDlvAXw78GeA/tn/CI6FDpP2zb9p8uR38zbnbncx6ZPSsTR/C2s3vxk1rxL4ngS60zTvJ/wCEUkaVd1rvi23OFXB+Y4+/n2r0XtSYoAXtRRRQAUUUUAFMuP8AUS/9c3/kafTLj/US/wDXNv5GmtwPyku/+PqX/fb+dFF3/wAfUv8Avt/Oiv1KOyPJe597fsqf8kC8PfW4/wDR716K/wB4151+yp/yQLw99bj/ANHvXX3N7qtxqd1ZaTY29y1rtMxll8vG4ZGPXvXweMxFPD1JzqOyuzpjBydkXJzhTWbe/dUfpWDNrV1dPqralNLpkOlGIF7AfaBP5np64Pp61yl1401Ox8WTeGxFBeyAL5U9zL5ZYbdxz2GK4YZ/g1NwcvmaLA1mtEdVqbL555H1rnNQ/g/Gk0vXF1O4v7CWNY72x8v7QsZ3IN4JXDd+Pyovv4Pxr6fA1qdelGpTd0zysRCVObjLc9b+F3/Ij6f9ZP8A0M109cx8Lv8AkRtP+sn/AKG1dPXyuJ/jS9T2aH8OIUVRutZ0a1na3utY063mXG6OW6RGH1BORVm1ube6gW4tbiG4hbO2SJw6nHXBHBrE1JaKKKACiopLi3jnit5LiFJpc+VGzgM+Ou0Hk49qloAKKKKACiiigAplx/qJf+ubfyNPplx/qJf+ubfyNOO4H5SXf/H1N/vt/Oii7/4+pf8Afb+dFfqUdkeS9z72/ZT/AOSB+Hfrcf8Ao9663QbhY/E3iXeSvy24HHP3DXJfsqf8kC8O/wC9cf8Ao96lkvzbeNvFXmSBVT7NtJPTKV+TcX1fY4StPs/1PXy6n7Suo9zl/EWl6r4b05ItL8U6lHaLnfGqIAMnjj6muE1bwtqGpamNTv7nW7qYcnzLI+mOw9K7Xxpqnm2xV5gF3Ln5htHK969N8Xa00GqSxw+INag+RP3UMAMQ+UdDjvXyvDGGeaYeVeo2ndrTtY9jMZ/UpqEEu54l8MriOTxD4lYh4TJ9m2RTL5chwrZ+U8119/0T8a4X4gDW5/E2qeJdMsIN+omP7LfSOVntRGoV8DoN3I56iui8N6tLrvhuy1SaFIZJt+URiQMMR1P0r9UyiNPD044WCfunyOO5qknWl1Pc/hd/yI2n/WT/ANDNdPXMfC7/AJEbT/rJ/wChmunrwcT/ABpep6FD+HE+brXwt8OvEv7R3xR/4T6w0a6+z/2b9k/tC4Ee3Nv8+3LDPQZrsPgif7P+IXj/AMO6J8nhHTFsv7Dt4Tm1iLxs0vlvyDlz82Ceaw9F+HPhnxf+0L8Trnxj4Tg1SCP+zvsMt3C2zmDD7G4B6DOK73x94T1TTPhBd+GfhVFBod5Fs+xJDJ5aRKZQ0uCc4yu7jvmsTU4s/GDxfoM39peOtJ8HWfh2Ftt1PpOti8ul3HamyEHLZYqD6DJ7V0Hi34k6/N4wuPCfw60nRtX1fTlQ6lBqt6bTaJEDxeT/AM9Pl3FsdOK8B+LjfBvUvAN7Y+CPhhrVn4meSH7Pc/2DPGFIlUudxJAyobt3r0v4t6l8N7HxVfeXo/ifR/HCRwAeItJ0SSeSMmNMBX+6cp8h44BNAFb4rah8Qv8AhZPwf1D/AIRvRv8AhMM6rjTftx+y/wCrA/1uM/c5+vFd94m+I/iDw54d0Wx1nSNGtPHWted9ksHvSLD902X33BwF/dnI9TxXD3Gi+OfDlv8ADTx349luNXl8KnUDrMluftNy4uPkg2Ioy/BXOOmKsfF2DQ/Hi+B/iTqXh691LwVpP23+07G5s3F23mYjjxb/AHmw4z9OaAOq8A/FHV7rxZZ+GfHFhoFhqOq7/wCyl0XURfLJ5alpfNIP7vA24z159K9YrwL4U2Pw+1Px5p+p/DX4YQaVBp/mHUtQ1Cyls7i33owj8hWJEmTuDegI9a98FAC0UUUAFMuP+PeX/rm38jT6Zcf8e8v/AFzb+Rpx3A/KS7/4+pf99v50UXf/AB9S/wC+386K/Uo7I8l7n3t+yn/yQPw7/wBvH/o961fGvgW38QTTyxatd6VLcY897VVJkxjGd3pj9a4D9nD4j+ANC+DGiaVrXjHRtOv4TOJbe4uNrpmZyMj6EGu8b4r/AAuY/wDJQvDf/gYP8K+ExmFhXnOFWF1d9DshKpB80HZnBeKvg3ff2LMumeKNS1C6ypS3vPLSFyGBO4gZHHNLrdr8YLy+eYxaVbKygCKPUGKrgY4yuecV20vxU+F7DA+IXhv/AMDB/hVOf4lfDV1AX4heGeM/8vo/wpYfB0qMeWlHlXkiZ1a03ebu/M81vtL+JckDw3MWnPG2Nym8Jz+lanhHS7zR/Ctjpt95YuIS+/y23LyxIwe/Brob3x38PppdyfELwvj3vv8A61Y934q8CybdnxB8Kcf9P/8A9avTw8IQlzu9/R/5HJV9rOPLynt3wu/5EfT/AKyf+htXT15P4I+K3ww0jwza6defELw2J4i+7ZeAjliRzj3ra/4XP8J/+ih+Hv8AwKFeBWoVJVJNRe/ZnpUtIJMr+Mvhz4k1/wARXOq2Pxa8W6DbzbdlhZeX5MWFAO3IzyRn6mjwd8OfEmheIrXVb/4s+LNet4N26wvRH5MuVIG7AzwTke4qx/wuj4T/APRQ/D//AIFf/Wo/4XP8J/8Aoofh/wD8Cqz+rVf5X9z/AMjS67noG98ffb86AzYxub868/8A+F0fCb/oofh//wACv/rUf8Lo+E2f+SheH/8AwKFH1ar/ACv7n/kF13O/BIOec0bm3Z3HP1rgP+Fz/Cf/AKKH4e/8ChQfjP8ACf8A6KF4f/8AAoUvq1X+V/c/8g5l3O/LFupJ+ppK4H/hdHwn/wCih+H/APwK/wDrUf8AC5/hP/0UPw//AOBVP6tV/lf3P/ILrud9RXA/8Ln+E/8A0UPw9/4FCj/hdHwm/wCih+H/APwKo+rVf5X9z/yC67nfUy4/1Ev/AFzb+RrhP+F0fCb/AKKH4f8A/Ar/AOtTJvjN8J2glA+IXh8kowA+1DrihYarf4X9z/yE2u5+cV3/AMfUv++386KZdSxm5lKsCC5wR35or9OjB2R5b9D/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360833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36882"/>
            <a:ext cx="10326658" cy="1000685"/>
          </a:xfrm>
        </p:spPr>
        <p:txBody>
          <a:bodyPr/>
          <a:lstStyle/>
          <a:p>
            <a:pPr marL="342900" indent="-342900" algn="ctr"/>
            <a:r>
              <a:rPr lang="en-AU" b="1" dirty="0">
                <a:solidFill>
                  <a:schemeClr val="accent1">
                    <a:lumMod val="75000"/>
                  </a:schemeClr>
                </a:solidFill>
                <a:latin typeface="Calibri" panose="020F0502020204030204" pitchFamily="34" charset="0"/>
                <a:cs typeface="Calibri" panose="020F0502020204030204" pitchFamily="34" charset="0"/>
              </a:rPr>
              <a:t>Is this an example of plagiarism? </a:t>
            </a:r>
            <a:br>
              <a:rPr lang="en-AU" b="1" dirty="0">
                <a:solidFill>
                  <a:schemeClr val="accent1">
                    <a:lumMod val="75000"/>
                  </a:schemeClr>
                </a:solidFill>
                <a:latin typeface="Calibri" panose="020F0502020204030204" pitchFamily="34" charset="0"/>
                <a:cs typeface="Calibri" panose="020F0502020204030204" pitchFamily="34" charset="0"/>
              </a:rPr>
            </a:b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517525" y="1219369"/>
            <a:ext cx="11431668" cy="4824970"/>
          </a:xfrm>
        </p:spPr>
        <p:txBody>
          <a:bodyPr/>
          <a:lstStyle/>
          <a:p>
            <a:pPr marL="0" indent="0">
              <a:lnSpc>
                <a:spcPct val="200000"/>
              </a:lnSpc>
              <a:buNone/>
            </a:pPr>
            <a:r>
              <a:rPr lang="en-AU" sz="2800" dirty="0">
                <a:latin typeface="Calibri" panose="020F0502020204030204" pitchFamily="34" charset="0"/>
                <a:cs typeface="Calibri" panose="020F0502020204030204" pitchFamily="34" charset="0"/>
              </a:rPr>
              <a:t>Asking a trusted classmate to read your assignment to see if it ‘makes sense’.</a:t>
            </a:r>
          </a:p>
          <a:p>
            <a:pPr marL="0" indent="0">
              <a:lnSpc>
                <a:spcPct val="150000"/>
              </a:lnSpc>
              <a:buNone/>
            </a:pPr>
            <a:r>
              <a:rPr lang="en-AU" sz="2600" b="1" i="1" dirty="0">
                <a:solidFill>
                  <a:schemeClr val="accent1">
                    <a:lumMod val="75000"/>
                  </a:schemeClr>
                </a:solidFill>
                <a:latin typeface="Calibri" panose="020F0502020204030204" pitchFamily="34" charset="0"/>
                <a:cs typeface="Calibri" panose="020F0502020204030204" pitchFamily="34" charset="0"/>
              </a:rPr>
              <a:t>It depends. A classmate could give you general feedback about whether the structure of your assignment is clear, but showing your assignment to a classmate always runs a risk that they may decide to copy parts of your assignment.</a:t>
            </a:r>
          </a:p>
          <a:p>
            <a:pPr marL="0" indent="0">
              <a:lnSpc>
                <a:spcPct val="200000"/>
              </a:lnSpc>
              <a:buNone/>
            </a:pPr>
            <a:r>
              <a:rPr lang="en-AU" sz="2600" b="1" i="1" dirty="0">
                <a:solidFill>
                  <a:schemeClr val="accent1">
                    <a:lumMod val="75000"/>
                  </a:schemeClr>
                </a:solidFill>
                <a:latin typeface="Calibri" panose="020F0502020204030204" pitchFamily="34" charset="0"/>
                <a:cs typeface="Calibri" panose="020F0502020204030204" pitchFamily="34" charset="0"/>
              </a:rPr>
              <a:t>Q: What should these students do to make sure plagiarism doesn’t happen?</a:t>
            </a:r>
          </a:p>
          <a:p>
            <a:pPr marL="0" indent="0">
              <a:lnSpc>
                <a:spcPct val="200000"/>
              </a:lnSpc>
              <a:buNone/>
            </a:pPr>
            <a:r>
              <a:rPr lang="en-AU" sz="600" b="1" i="1" dirty="0">
                <a:solidFill>
                  <a:schemeClr val="accent1">
                    <a:lumMod val="75000"/>
                  </a:schemeClr>
                </a:solidFill>
                <a:latin typeface="Calibri" panose="020F0502020204030204" pitchFamily="34" charset="0"/>
                <a:cs typeface="Calibri" panose="020F0502020204030204" pitchFamily="34" charset="0"/>
              </a:rPr>
              <a:t> </a:t>
            </a:r>
          </a:p>
          <a:p>
            <a:pPr marL="0" indent="0">
              <a:buNone/>
            </a:pPr>
            <a:r>
              <a:rPr lang="en-AU" sz="2600" b="1" i="1" dirty="0">
                <a:solidFill>
                  <a:schemeClr val="accent1">
                    <a:lumMod val="75000"/>
                  </a:schemeClr>
                </a:solidFill>
                <a:latin typeface="Calibri" panose="020F0502020204030204" pitchFamily="34" charset="0"/>
                <a:cs typeface="Calibri" panose="020F0502020204030204" pitchFamily="34" charset="0"/>
              </a:rPr>
              <a:t>A: Go to HELPS to get feedback on your writing! </a:t>
            </a:r>
            <a:r>
              <a:rPr lang="en-AU" sz="2600" b="1" dirty="0">
                <a:solidFill>
                  <a:schemeClr val="accent1">
                    <a:lumMod val="75000"/>
                  </a:schemeClr>
                </a:solidFill>
                <a:latin typeface="Calibri" panose="020F0502020204030204" pitchFamily="34" charset="0"/>
                <a:cs typeface="Calibri" panose="020F0502020204030204" pitchFamily="34" charset="0"/>
                <a:sym typeface="Wingdings" pitchFamily="2" charset="2"/>
              </a:rPr>
              <a:t> </a:t>
            </a:r>
            <a:r>
              <a:rPr lang="en-AU" sz="2600" b="1" i="1" dirty="0">
                <a:solidFill>
                  <a:schemeClr val="accent1">
                    <a:lumMod val="75000"/>
                  </a:schemeClr>
                </a:solidFill>
                <a:latin typeface="Calibri" panose="020F0502020204030204" pitchFamily="34" charset="0"/>
                <a:cs typeface="Calibri" panose="020F0502020204030204" pitchFamily="34" charset="0"/>
              </a:rPr>
              <a:t>			</a:t>
            </a:r>
            <a:endParaRPr lang="en-AU" sz="26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AutoShape 2" descr="data:image/jpg;base64,%20/9j/4AAQSkZJRgABAQEAYABgAAD/2wBDAAUDBAQEAwUEBAQFBQUGBwwIBwcHBw8LCwkMEQ8SEhEPERETFhwXExQaFRERGCEYGh0dHx8fExciJCIeJBweHx7/2wBDAQUFBQcGBw4ICA4eFBEUHh4eHh4eHh4eHh4eHh4eHh4eHh4eHh4eHh4eHh4eHh4eHh4eHh4eHh4eHh4eHh4eHh7/wAARCABgAK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Z9+EPw38U/CHRte8QeG/tuo3HnebN9rlTdtlZRwrADgCu3PwJ+DoOP+ELz/ANxCf/4qnfsp/wDJA/DvoDcf+j3ruPO1K4v7m20/T1uTBt3EyhfvD3r369ep7WfNNpXfVnDrokjgZfgb8HUBP/CE5/7iE/8A8VVab4MfB6MD/ihwef8AoJT/APxVdh4l1i80LyP7ZsBbRzE7WWXeeMdgPcUrXEdwiyQSB4znBFXSlKavzv72RKUo7o8+u/hT8H4X2jwAG/7ic4/9mrNn+HnwfjI/4t1nP/UVn/xrsr+R2LM3J4rFv/4PxrupUnJayf3s5Z4ia2Nbwt8C/g9reh2+p/8ACF+R5275P7QnbGGI67vatT/hnX4Pf9Cl/wCT0/8A8XXYfC7/AJEbT/rJ/wChmunr52vi8RGpKKm9H3Z6tKMZQTaPKP8AhnX4P/8AQp/+T0//AMXR/wAM6/B//oUv/J6f/wCLr1ejPvWX13E/zv72X7OPY8o/4Z1+D/8A0KX/AJPT/wDxdH/DOvwe/wChT/8AJ6f/AOLr1eij67if5397D2cex5R/wzr8Hv8AoU//ACen/wDi6P8AhnX4P/8AQpf+T0//AMXXq9FH13E/zv72Hs49jyj/AIZ1+D//AEKX/k9P/wDF0f8ADOvwe/6FP/yen/8Ai69Xoo+u4n+d/ew9nHseUf8ADOvwe/6FP/yen/8Ai6P+Gdfg9/0Kf/k9P/8AF16vRR9dxP8AO/vYezj2PKP+Gdfg9/0Kf/k9P/8AF0yf9nb4PrDIw8JchGI/02fqB/v161TLj/US/wDXNv5GnHG4i/xv72Hs49j8pblmW4lVThQ5AHtmiku/+PqX/fb+dFfpkZaI8trU+9v2U/8Akgfh763P/o967bR7xYNT8Rs9w1osX2fEqpvPI/u1xP7Kf/JA/D31uP8A0e9Jrnjax8K+J/EltqOpXlhJd/Z/skkNk8+Nq5boCO+OfWvgcWr1J+v6nVHc0/Ferafql/p5/t24nltjIBG9kVEgfAOTjjArY0r4b2miacLPS9Z+xwoCwjEYY8kt3bPUmvKbj4g2+pTJBF4m1K8YuMRzaWYlbn+8VGK9V8YtcWesyXtr4V0++Yov+kSakImb5QPuZ49Kq1uVUpb37frYne7mjyz/AISkLqEdrqCpHDdsws59+TLt+9lR93Hv1rQv+kdcD8V9J0xPD+o6i3hi10m9jeIo8N6Zs5dQe+Bx/Ou+vP8AVw/Qfyr6JNaWR5tSPKet/C7/AJEbT/rJ/wChmunrmPhb/wAiNYfWT/0Nq6evicT/ABpep7lD+HE828X+Jda8R+JbzwD4FvmsL+yKf2zrARWfSdyiSLbE42zeYAVOD8uc0/wd4M+IuleIba+174uXmv6fHu83T30iCBZsqQMupyMEg8elYnh7/ikf2hfF1zr6/ZoPGX2T+xpB8yS/ZoMS7yOI8ZGN2M9q9Wa9spoZY4b22kkaNsKkysx+U9gaxNThPFPxt+HXhnxBPoOrareLfQFRIsGnTTJ8wBGHRSp4I6GtLx/8UfBXgVdMbxHqkkQ1MObQ29tJP5mzG77gOMbhXGfspXFra/s76LDfXFvBcr9t3RzOquMzyYyDz0ry34Qn7Ld/AP7aRAFl1/d53y4+ZsZz+FAH0P4A+J3g3x19sHhvUbiZrMKZhcWklucHONocAt905xnFbPg/xRoni7w1B4k0G6e50yfzPLlaJkJ2MVbgjPVTXmnxNeG7/aJ+ErWskdxCn9qiZoWDKoNuANxHTv1rlvEkPjLwPc6/8PPBUv8AZa600I8CWiMjKAmJL/LtnZncx/eHnPFAHuvgzxNo3jDw5beIfD9y9zp1yXEUjRshO1ip+VuRyDWxWT4P8O6T4V8O2uhaHYrY2FuCUgViwVmO5uSSeWJNa1ABRRRQAUy4/wBRL/1zb+Rp9MuP9RL/ANc2/kacdwPyku/+PqX/AH2/nRRd/wDH1L/vt/Oiv1KOyPJe597fsq/8kD8PfW4/9HvXor/eNedfsq/8kC8PfW4/9HvXor/eNfFVP40/VmzOT+JlhqGq+Ebqx0tFe7kZPLUsFHDgnk8dBXmvi2x8ba5rc2pXnw/0wzShQ3/E3B+6oA/lXts65U1l3ajaj9znNdFGXLayMGmz5313w/4yvNFudMj8JWFkk7IXePUg5wrZHB616NeDCRA+n9K6HUo0WVlUcVgahxs/GvSpT5kc09j1n4Xf8iNp/wBZP/Q2rp65j4Xf8iNp/wBZP/QzXT18bif40vU9uh/DieR/F4/EPXJNT8L2/wAKNF8T+F5vLxLc679mafG1uVHK4YevOK8/8I+B/F3hXxDa67oP7OfhjT9QtyRFcR+KmZkDAq3DEg8E9q+nBRWJqcD4m+Dnw18Va9N4g8QeE7W91W4CGadppQWKqAOFYDgADp2rD+MnwzHj34h+ApNS0e31HwzpYvF1KOSbZjfGoiAAIY/MvavWqQigDlvAXw78GeA/tn/CI6FDpP2zb9p8uR38zbnbncx6ZPSsTR/C2s3vxk1rxL4ngS60zTvJ/wCEUkaVd1rvi23OFXB+Y4+/n2r0XtSYoAXtRRRQAUUUUAFMuP8AUS/9c3/kafTLj/US/wDXNv5GmtwPyku/+PqX/fb+dFF3/wAfUv8Avt/Oiv1KOyPJe597fsqf8kC8PfW4/wDR716K/wB4151+yp/yQLw99bj/ANHvXX3N7qtxqd1ZaTY29y1rtMxll8vG4ZGPXvXweMxFPD1JzqOyuzpjBydkXJzhTWbe/dUfpWDNrV1dPqralNLpkOlGIF7AfaBP5np64Pp61yl1401Ox8WTeGxFBeyAL5U9zL5ZYbdxz2GK4YZ/g1NwcvmaLA1mtEdVqbL555H1rnNQ/g/Gk0vXF1O4v7CWNY72x8v7QsZ3IN4JXDd+Pyovv4Pxr6fA1qdelGpTd0zysRCVObjLc9b+F3/Ij6f9ZP8A0M109cx8Lv8AkRtP+sn/AKG1dPXyuJ/jS9T2aH8OIUVRutZ0a1na3utY063mXG6OW6RGH1BORVm1ube6gW4tbiG4hbO2SJw6nHXBHBrE1JaKKKACiopLi3jnit5LiFJpc+VGzgM+Ou0Hk49qloAKKKKACiiigAplx/qJf+ubfyNPplx/qJf+ubfyNOO4H5SXf/H1N/vt/Oii7/4+pf8Afb+dFfqUdkeS9z72/ZT/AOSB+Hfrcf8Ao9663QbhY/E3iXeSvy24HHP3DXJfsqf8kC8O/wC9cf8Ao96lkvzbeNvFXmSBVT7NtJPTKV+TcX1fY4StPs/1PXy6n7Suo9zl/EWl6r4b05ItL8U6lHaLnfGqIAMnjj6muE1bwtqGpamNTv7nW7qYcnzLI+mOw9K7Xxpqnm2xV5gF3Ln5htHK969N8Xa00GqSxw+INag+RP3UMAMQ+UdDjvXyvDGGeaYeVeo2ndrTtY9jMZ/UpqEEu54l8MriOTxD4lYh4TJ9m2RTL5chwrZ+U8119/0T8a4X4gDW5/E2qeJdMsIN+omP7LfSOVntRGoV8DoN3I56iui8N6tLrvhuy1SaFIZJt+URiQMMR1P0r9UyiNPD044WCfunyOO5qknWl1Pc/hd/yI2n/WT/ANDNdPXMfC7/AJEbT/rJ/wChmunrwcT/ABpep6FD+HE+brXwt8OvEv7R3xR/4T6w0a6+z/2b9k/tC4Ee3Nv8+3LDPQZrsPgif7P+IXj/AMO6J8nhHTFsv7Dt4Tm1iLxs0vlvyDlz82Ceaw9F+HPhnxf+0L8Trnxj4Tg1SCP+zvsMt3C2zmDD7G4B6DOK73x94T1TTPhBd+GfhVFBod5Fs+xJDJ5aRKZQ0uCc4yu7jvmsTU4s/GDxfoM39peOtJ8HWfh2Ftt1PpOti8ul3HamyEHLZYqD6DJ7V0Hi34k6/N4wuPCfw60nRtX1fTlQ6lBqt6bTaJEDxeT/AM9Pl3FsdOK8B+LjfBvUvAN7Y+CPhhrVn4meSH7Pc/2DPGFIlUudxJAyobt3r0v4t6l8N7HxVfeXo/ifR/HCRwAeItJ0SSeSMmNMBX+6cp8h44BNAFb4rah8Qv8AhZPwf1D/AIRvRv8AhMM6rjTftx+y/wCrA/1uM/c5+vFd94m+I/iDw54d0Wx1nSNGtPHWted9ksHvSLD902X33BwF/dnI9TxXD3Gi+OfDlv8ADTx349luNXl8KnUDrMluftNy4uPkg2Ioy/BXOOmKsfF2DQ/Hi+B/iTqXh691LwVpP23+07G5s3F23mYjjxb/AHmw4z9OaAOq8A/FHV7rxZZ+GfHFhoFhqOq7/wCyl0XURfLJ5alpfNIP7vA24z159K9YrwL4U2Pw+1Px5p+p/DX4YQaVBp/mHUtQ1Cyls7i33owj8hWJEmTuDegI9a98FAC0UUUAFMuP+PeX/rm38jT6Zcf8e8v/AFzb+Rpx3A/KS7/4+pf99v50UXf/AB9S/wC+386K/Uo7I8l7n3t+yn/yQPw7/wBvH/o961fGvgW38QTTyxatd6VLcY897VVJkxjGd3pj9a4D9nD4j+ANC+DGiaVrXjHRtOv4TOJbe4uNrpmZyMj6EGu8b4r/AAuY/wDJQvDf/gYP8K+ExmFhXnOFWF1d9DshKpB80HZnBeKvg3ff2LMumeKNS1C6ypS3vPLSFyGBO4gZHHNLrdr8YLy+eYxaVbKygCKPUGKrgY4yuecV20vxU+F7DA+IXhv/AMDB/hVOf4lfDV1AX4heGeM/8vo/wpYfB0qMeWlHlXkiZ1a03ebu/M81vtL+JckDw3MWnPG2Nym8Jz+lanhHS7zR/Ctjpt95YuIS+/y23LyxIwe/Brob3x38PppdyfELwvj3vv8A61Y934q8CybdnxB8Kcf9P/8A9avTw8IQlzu9/R/5HJV9rOPLynt3wu/5EfT/AKyf+htXT15P4I+K3ww0jwza6defELw2J4i+7ZeAjliRzj3ra/4XP8J/+ih+Hv8AwKFeBWoVJVJNRe/ZnpUtIJMr+Mvhz4k1/wARXOq2Pxa8W6DbzbdlhZeX5MWFAO3IzyRn6mjwd8OfEmheIrXVb/4s+LNet4N26wvRH5MuVIG7AzwTke4qx/wuj4T/APRQ/D//AIFf/Wo/4XP8J/8Aoofh/wD8Cqz+rVf5X9z/AMjS67noG98ffb86AzYxub868/8A+F0fCb/oofh//wACv/rUf8Lo+E2f+SheH/8AwKFH1ar/ACv7n/kF13O/BIOec0bm3Z3HP1rgP+Fz/Cf/AKKH4e/8ChQfjP8ACf8A6KF4f/8AAoUvq1X+V/c/8g5l3O/LFupJ+ppK4H/hdHwn/wCih+H/APwK/wDrUf8AC5/hP/0UPw//AOBVP6tV/lf3P/ILrud9RXA/8Ln+E/8A0UPw9/4FCj/hdHwm/wCih+H/APwKo+rVf5X9z/yC67nfUy4/1Ev/AFzb+RrhP+F0fCb/AKKH4f8A/Ar/AOtTJvjN8J2glA+IXh8kowA+1DrihYarf4X9z/yE2u5+cV3/AMfUv++386KZdSxm5lKsCC5wR35or9OjB2R5b9D/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13733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E06C1D-1A47-CD46-A355-0DAD02895D78}"/>
              </a:ext>
            </a:extLst>
          </p:cNvPr>
          <p:cNvSpPr txBox="1"/>
          <p:nvPr/>
        </p:nvSpPr>
        <p:spPr>
          <a:xfrm>
            <a:off x="3141255" y="356462"/>
            <a:ext cx="5909489" cy="769441"/>
          </a:xfrm>
          <a:prstGeom prst="rect">
            <a:avLst/>
          </a:prstGeom>
          <a:noFill/>
        </p:spPr>
        <p:txBody>
          <a:bodyPr wrap="square" rtlCol="0">
            <a:spAutoFit/>
          </a:bodyPr>
          <a:lstStyle/>
          <a:p>
            <a:r>
              <a:rPr lang="en-AU" sz="4400" b="1" dirty="0">
                <a:solidFill>
                  <a:schemeClr val="bg1"/>
                </a:solidFill>
              </a:rPr>
              <a:t>What would you do?</a:t>
            </a:r>
          </a:p>
        </p:txBody>
      </p:sp>
      <p:sp>
        <p:nvSpPr>
          <p:cNvPr id="5" name="TextBox 4">
            <a:extLst>
              <a:ext uri="{FF2B5EF4-FFF2-40B4-BE49-F238E27FC236}">
                <a16:creationId xmlns:a16="http://schemas.microsoft.com/office/drawing/2014/main" id="{84035017-A638-AC4A-8B9D-52480E9A4A85}"/>
              </a:ext>
            </a:extLst>
          </p:cNvPr>
          <p:cNvSpPr txBox="1"/>
          <p:nvPr/>
        </p:nvSpPr>
        <p:spPr>
          <a:xfrm>
            <a:off x="885987" y="1364900"/>
            <a:ext cx="11076121" cy="4536819"/>
          </a:xfrm>
          <a:prstGeom prst="rect">
            <a:avLst/>
          </a:prstGeom>
          <a:noFill/>
        </p:spPr>
        <p:txBody>
          <a:bodyPr wrap="square" rtlCol="0">
            <a:spAutoFit/>
          </a:bodyPr>
          <a:lstStyle/>
          <a:p>
            <a:pPr>
              <a:lnSpc>
                <a:spcPct val="150000"/>
              </a:lnSpc>
            </a:pPr>
            <a:r>
              <a:rPr lang="en-AU" sz="2800" dirty="0">
                <a:solidFill>
                  <a:schemeClr val="bg1"/>
                </a:solidFill>
              </a:rPr>
              <a:t>A classmate has contacted you in a panic: they want to look at your assignment ‘to get ideas’ for the essay due in two days time. They’ve admitted they haven’t started. </a:t>
            </a:r>
          </a:p>
          <a:p>
            <a:pPr>
              <a:lnSpc>
                <a:spcPct val="150000"/>
              </a:lnSpc>
            </a:pPr>
            <a:endParaRPr lang="en-AU" sz="2800" dirty="0">
              <a:solidFill>
                <a:schemeClr val="bg1"/>
              </a:solidFill>
            </a:endParaRPr>
          </a:p>
          <a:p>
            <a:pPr>
              <a:lnSpc>
                <a:spcPct val="150000"/>
              </a:lnSpc>
            </a:pPr>
            <a:r>
              <a:rPr lang="en-AU" sz="2800" b="1" i="1" dirty="0">
                <a:solidFill>
                  <a:schemeClr val="bg1"/>
                </a:solidFill>
              </a:rPr>
              <a:t>Do you share your assignment with this person?</a:t>
            </a:r>
          </a:p>
          <a:p>
            <a:pPr>
              <a:lnSpc>
                <a:spcPct val="150000"/>
              </a:lnSpc>
            </a:pPr>
            <a:endParaRPr lang="en-AU" sz="2800" b="1" i="1" dirty="0">
              <a:solidFill>
                <a:schemeClr val="bg1"/>
              </a:solidFill>
            </a:endParaRPr>
          </a:p>
          <a:p>
            <a:pPr>
              <a:lnSpc>
                <a:spcPct val="150000"/>
              </a:lnSpc>
            </a:pPr>
            <a:r>
              <a:rPr lang="en-AU" sz="2800" b="1" i="1" dirty="0">
                <a:solidFill>
                  <a:schemeClr val="bg1"/>
                </a:solidFill>
              </a:rPr>
              <a:t>No! Refer them to your tutor for assistance, or HELPS.</a:t>
            </a:r>
          </a:p>
        </p:txBody>
      </p:sp>
    </p:spTree>
    <p:extLst>
      <p:ext uri="{BB962C8B-B14F-4D97-AF65-F5344CB8AC3E}">
        <p14:creationId xmlns:p14="http://schemas.microsoft.com/office/powerpoint/2010/main" val="327739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11713" y="595537"/>
            <a:ext cx="10326658" cy="1000685"/>
          </a:xfrm>
        </p:spPr>
        <p:txBody>
          <a:bodyPr/>
          <a:lstStyle/>
          <a:p>
            <a:pPr marL="342900" indent="-342900" algn="ctr"/>
            <a:r>
              <a:rPr lang="en-AU" sz="4400" b="1" dirty="0">
                <a:solidFill>
                  <a:schemeClr val="accent1"/>
                </a:solidFill>
                <a:latin typeface="Calibri" panose="020F0502020204030204" pitchFamily="34" charset="0"/>
                <a:cs typeface="Calibri" panose="020F0502020204030204" pitchFamily="34" charset="0"/>
              </a:rPr>
              <a:t>The most important message:</a:t>
            </a:r>
            <a:endParaRPr lang="en-US" dirty="0">
              <a:solidFill>
                <a:schemeClr val="accent1"/>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371721" y="2033311"/>
            <a:ext cx="9756062" cy="1613508"/>
          </a:xfrm>
        </p:spPr>
        <p:txBody>
          <a:bodyPr/>
          <a:lstStyle/>
          <a:p>
            <a:pPr marL="0" indent="0">
              <a:buNone/>
            </a:pPr>
            <a:r>
              <a:rPr lang="en-AU" sz="2800" b="1" i="1" dirty="0">
                <a:latin typeface="Calibri" panose="020F0502020204030204" pitchFamily="34" charset="0"/>
                <a:cs typeface="Calibri" panose="020F0502020204030204" pitchFamily="34" charset="0"/>
              </a:rPr>
              <a:t>Learn to paraphrase, cite and reference appropriately your work so that you avoid plagiarism.</a:t>
            </a:r>
            <a:endParaRPr lang="en-AU" sz="2800" b="1" i="1" dirty="0">
              <a:solidFill>
                <a:schemeClr val="accent1">
                  <a:lumMod val="50000"/>
                </a:schemeClr>
              </a:solidFill>
              <a:latin typeface="Calibri" panose="020F0502020204030204" pitchFamily="34" charset="0"/>
              <a:cs typeface="Calibri" panose="020F0502020204030204" pitchFamily="34" charset="0"/>
            </a:endParaRPr>
          </a:p>
          <a:p>
            <a:endParaRPr lang="en-AU" sz="2800" b="1" i="1" dirty="0">
              <a:latin typeface="Calibri" panose="020F0502020204030204" pitchFamily="34" charset="0"/>
              <a:cs typeface="Calibri" panose="020F0502020204030204" pitchFamily="34" charset="0"/>
            </a:endParaRPr>
          </a:p>
          <a:p>
            <a:pPr marL="0" indent="0">
              <a:buNone/>
            </a:pPr>
            <a:endParaRPr lang="en-AU" sz="2800" b="1" i="1" dirty="0">
              <a:latin typeface="Calibri" panose="020F0502020204030204" pitchFamily="34" charset="0"/>
              <a:cs typeface="Calibri" panose="020F0502020204030204" pitchFamily="34" charset="0"/>
            </a:endParaRPr>
          </a:p>
          <a:p>
            <a:endParaRPr lang="en-AU" sz="2800" b="1" i="1" dirty="0">
              <a:solidFill>
                <a:schemeClr val="accent1">
                  <a:lumMod val="50000"/>
                </a:schemeClr>
              </a:solidFill>
              <a:latin typeface="Calibri" panose="020F0502020204030204" pitchFamily="34" charset="0"/>
              <a:cs typeface="Calibri" panose="020F0502020204030204" pitchFamily="34" charset="0"/>
            </a:endParaRPr>
          </a:p>
          <a:p>
            <a:endParaRPr lang="en-AU" sz="2800" b="1" i="1" dirty="0">
              <a:solidFill>
                <a:schemeClr val="accent1">
                  <a:lumMod val="50000"/>
                </a:schemeClr>
              </a:solidFill>
              <a:latin typeface="Calibri" panose="020F0502020204030204" pitchFamily="34" charset="0"/>
              <a:cs typeface="Calibri" panose="020F0502020204030204" pitchFamily="34" charset="0"/>
            </a:endParaRPr>
          </a:p>
          <a:p>
            <a:pPr marL="0" indent="0">
              <a:buNone/>
            </a:pPr>
            <a:endParaRPr lang="en-AU" sz="2400" b="1" i="1"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888" y="4017935"/>
            <a:ext cx="1740276" cy="1711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639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solidFill>
                  <a:schemeClr val="accent1">
                    <a:lumMod val="75000"/>
                  </a:schemeClr>
                </a:solidFill>
              </a:rPr>
              <a:t>References</a:t>
            </a:r>
          </a:p>
        </p:txBody>
      </p:sp>
      <p:sp>
        <p:nvSpPr>
          <p:cNvPr id="3" name="Text Placeholder 2"/>
          <p:cNvSpPr>
            <a:spLocks noGrp="1"/>
          </p:cNvSpPr>
          <p:nvPr>
            <p:ph type="body" idx="12"/>
          </p:nvPr>
        </p:nvSpPr>
        <p:spPr>
          <a:xfrm>
            <a:off x="627854" y="1355889"/>
            <a:ext cx="11147051" cy="4034258"/>
          </a:xfrm>
        </p:spPr>
        <p:txBody>
          <a:bodyPr/>
          <a:lstStyle/>
          <a:p>
            <a:pPr marL="0" lvl="0" indent="0" defTabSz="457200" fontAlgn="base">
              <a:spcBef>
                <a:spcPct val="0"/>
              </a:spcBef>
              <a:spcAft>
                <a:spcPct val="0"/>
              </a:spcAft>
              <a:buNone/>
            </a:pPr>
            <a:endParaRPr lang="en-AU" sz="2000" dirty="0">
              <a:solidFill>
                <a:prstClr val="black"/>
              </a:solidFill>
              <a:latin typeface="Calibri"/>
              <a:ea typeface="ＭＳ Ｐゴシック" charset="0"/>
            </a:endParaRPr>
          </a:p>
          <a:p>
            <a:pPr marL="0" lvl="0" indent="0" defTabSz="457200" fontAlgn="base">
              <a:spcBef>
                <a:spcPct val="0"/>
              </a:spcBef>
              <a:spcAft>
                <a:spcPct val="0"/>
              </a:spcAft>
              <a:buNone/>
            </a:pPr>
            <a:endParaRPr lang="en-AU" sz="2000" dirty="0">
              <a:solidFill>
                <a:prstClr val="black"/>
              </a:solidFill>
              <a:latin typeface="Calibri"/>
              <a:ea typeface="ＭＳ Ｐゴシック" charset="0"/>
            </a:endParaRPr>
          </a:p>
          <a:p>
            <a:pPr marL="0" lvl="0" indent="0" defTabSz="457200" fontAlgn="base">
              <a:spcBef>
                <a:spcPct val="0"/>
              </a:spcBef>
              <a:spcAft>
                <a:spcPct val="0"/>
              </a:spcAft>
              <a:buNone/>
            </a:pPr>
            <a:r>
              <a:rPr lang="en-AU" sz="2000" dirty="0">
                <a:solidFill>
                  <a:prstClr val="black"/>
                </a:solidFill>
                <a:latin typeface="Calibri"/>
                <a:ea typeface="ＭＳ Ｐゴシック" charset="0"/>
              </a:rPr>
              <a:t>Higher Education Language and Presentation Support (2016). </a:t>
            </a:r>
            <a:r>
              <a:rPr lang="en-AU" sz="2000" i="1" dirty="0">
                <a:solidFill>
                  <a:prstClr val="black"/>
                </a:solidFill>
                <a:latin typeface="Calibri"/>
                <a:ea typeface="ＭＳ Ｐゴシック" charset="0"/>
              </a:rPr>
              <a:t>What is plagiarism? </a:t>
            </a:r>
            <a:r>
              <a:rPr lang="en-AU" sz="2000" dirty="0">
                <a:solidFill>
                  <a:prstClr val="black"/>
                </a:solidFill>
                <a:latin typeface="Calibri"/>
                <a:ea typeface="ＭＳ Ｐゴシック" charset="0"/>
              </a:rPr>
              <a:t>University of Technology Sydney.</a:t>
            </a:r>
          </a:p>
          <a:p>
            <a:pPr marL="0" lvl="0" indent="0" defTabSz="457200" fontAlgn="base">
              <a:spcBef>
                <a:spcPct val="0"/>
              </a:spcBef>
              <a:spcAft>
                <a:spcPct val="0"/>
              </a:spcAft>
              <a:buNone/>
            </a:pPr>
            <a:r>
              <a:rPr lang="en-AU" sz="2000" dirty="0">
                <a:solidFill>
                  <a:prstClr val="black"/>
                </a:solidFill>
                <a:latin typeface="Calibri"/>
                <a:ea typeface="ＭＳ Ｐゴシック" charset="0"/>
                <a:hlinkClick r:id="rId3"/>
              </a:rPr>
              <a:t>http://www.uts.edu.au/current-students/support/helps/self-help-resources/referencing-and-plagiarism/what-plagiarism</a:t>
            </a:r>
            <a:r>
              <a:rPr lang="en-AU" sz="2000" dirty="0">
                <a:solidFill>
                  <a:prstClr val="black"/>
                </a:solidFill>
                <a:latin typeface="Calibri"/>
                <a:ea typeface="ＭＳ Ｐゴシック" charset="0"/>
              </a:rPr>
              <a:t> </a:t>
            </a:r>
          </a:p>
          <a:p>
            <a:pPr marL="0" lvl="0" indent="0" defTabSz="457200" fontAlgn="base">
              <a:spcBef>
                <a:spcPct val="0"/>
              </a:spcBef>
              <a:spcAft>
                <a:spcPct val="0"/>
              </a:spcAft>
              <a:buNone/>
            </a:pPr>
            <a:endParaRPr lang="en-AU" sz="2000" dirty="0">
              <a:solidFill>
                <a:prstClr val="black"/>
              </a:solidFill>
              <a:latin typeface="Calibri"/>
              <a:ea typeface="ＭＳ Ｐゴシック" charset="0"/>
            </a:endParaRPr>
          </a:p>
          <a:p>
            <a:pPr marL="0" lvl="0" indent="0" defTabSz="457200" fontAlgn="base">
              <a:spcBef>
                <a:spcPct val="0"/>
              </a:spcBef>
              <a:spcAft>
                <a:spcPct val="0"/>
              </a:spcAft>
              <a:buNone/>
            </a:pPr>
            <a:endParaRPr lang="en-AU" sz="2000" dirty="0">
              <a:solidFill>
                <a:prstClr val="black"/>
              </a:solidFill>
              <a:latin typeface="Calibri"/>
              <a:ea typeface="ＭＳ Ｐゴシック" charset="0"/>
            </a:endParaRPr>
          </a:p>
          <a:p>
            <a:pPr marL="0" lvl="0" indent="0" defTabSz="457200" fontAlgn="base">
              <a:spcBef>
                <a:spcPct val="0"/>
              </a:spcBef>
              <a:spcAft>
                <a:spcPct val="0"/>
              </a:spcAft>
              <a:buNone/>
            </a:pPr>
            <a:r>
              <a:rPr lang="en-AU" sz="2000" dirty="0">
                <a:solidFill>
                  <a:prstClr val="black"/>
                </a:solidFill>
                <a:latin typeface="Calibri"/>
                <a:ea typeface="ＭＳ Ｐゴシック" charset="0"/>
              </a:rPr>
              <a:t>University of Technology Sydney (2016), </a:t>
            </a:r>
            <a:r>
              <a:rPr lang="en-AU" sz="2000" i="1" dirty="0">
                <a:solidFill>
                  <a:prstClr val="black"/>
                </a:solidFill>
                <a:latin typeface="Calibri"/>
                <a:ea typeface="ＭＳ Ｐゴシック" charset="0"/>
              </a:rPr>
              <a:t>Advice to students on good academic practice. </a:t>
            </a:r>
            <a:r>
              <a:rPr lang="en-AU" sz="2000" dirty="0">
                <a:solidFill>
                  <a:prstClr val="black"/>
                </a:solidFill>
                <a:latin typeface="Calibri"/>
                <a:ea typeface="ＭＳ Ｐゴシック" charset="0"/>
              </a:rPr>
              <a:t>University of Technology Sydney. </a:t>
            </a:r>
          </a:p>
          <a:p>
            <a:pPr marL="0" lvl="0" indent="0" defTabSz="457200" fontAlgn="base">
              <a:spcBef>
                <a:spcPct val="0"/>
              </a:spcBef>
              <a:spcAft>
                <a:spcPct val="0"/>
              </a:spcAft>
              <a:buNone/>
            </a:pPr>
            <a:r>
              <a:rPr lang="en-AU" sz="2000" dirty="0">
                <a:solidFill>
                  <a:prstClr val="black"/>
                </a:solidFill>
                <a:latin typeface="Calibri"/>
                <a:ea typeface="ＭＳ Ｐゴシック" charset="0"/>
                <a:hlinkClick r:id="rId4"/>
              </a:rPr>
              <a:t>http://www.gsu.uts.edu.au/policies/academicpractice.html</a:t>
            </a:r>
            <a:r>
              <a:rPr lang="en-AU" sz="2000" dirty="0">
                <a:solidFill>
                  <a:prstClr val="black"/>
                </a:solidFill>
                <a:latin typeface="Calibri"/>
                <a:ea typeface="ＭＳ Ｐゴシック" charset="0"/>
              </a:rPr>
              <a:t> </a:t>
            </a:r>
          </a:p>
          <a:p>
            <a:pPr marL="0" lvl="0" indent="0" defTabSz="457200" fontAlgn="base">
              <a:spcBef>
                <a:spcPct val="0"/>
              </a:spcBef>
              <a:spcAft>
                <a:spcPct val="0"/>
              </a:spcAft>
              <a:buNone/>
            </a:pPr>
            <a:endParaRPr lang="en-AU" sz="2000" dirty="0">
              <a:solidFill>
                <a:prstClr val="black"/>
              </a:solidFill>
              <a:latin typeface="Calibri"/>
              <a:ea typeface="ＭＳ Ｐゴシック" charset="0"/>
            </a:endParaRPr>
          </a:p>
          <a:p>
            <a:pPr marL="0" lvl="0" indent="0" defTabSz="457200" fontAlgn="base">
              <a:spcBef>
                <a:spcPct val="0"/>
              </a:spcBef>
              <a:spcAft>
                <a:spcPct val="0"/>
              </a:spcAft>
              <a:buNone/>
            </a:pPr>
            <a:endParaRPr lang="en-AU" sz="2000" dirty="0">
              <a:solidFill>
                <a:prstClr val="black"/>
              </a:solidFill>
              <a:latin typeface="Arial" charset="0"/>
              <a:ea typeface="ＭＳ Ｐゴシック" charset="0"/>
            </a:endParaRPr>
          </a:p>
          <a:p>
            <a:pPr marL="0" indent="0">
              <a:buNone/>
            </a:pPr>
            <a:endParaRPr lang="en-AU"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518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219200"/>
            <a:ext cx="7574314" cy="1524000"/>
          </a:xfrm>
        </p:spPr>
        <p:txBody>
          <a:bodyPr/>
          <a:lstStyle/>
          <a:p>
            <a:pPr>
              <a:lnSpc>
                <a:spcPct val="150000"/>
              </a:lnSpc>
            </a:pPr>
            <a:r>
              <a:rPr lang="en-US" sz="4400" b="1" dirty="0">
                <a:latin typeface="Calibri" panose="020F0502020204030204" pitchFamily="34" charset="0"/>
                <a:cs typeface="Calibri" panose="020F0502020204030204" pitchFamily="34" charset="0"/>
              </a:rPr>
              <a:t>Workshop Objectives </a:t>
            </a:r>
            <a:br>
              <a:rPr lang="en-US" sz="4400" b="1" dirty="0">
                <a:latin typeface="Calibri" panose="020F0502020204030204" pitchFamily="34" charset="0"/>
                <a:cs typeface="Calibri" panose="020F0502020204030204" pitchFamily="34" charset="0"/>
              </a:rPr>
            </a:br>
            <a:endParaRPr lang="en-US" sz="2000" dirty="0">
              <a:solidFill>
                <a:schemeClr val="bg1"/>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499517" y="2743200"/>
            <a:ext cx="5467330" cy="3580317"/>
          </a:xfrm>
        </p:spPr>
        <p:txBody>
          <a:bodyPr/>
          <a:lstStyle/>
          <a:p>
            <a:pPr marL="457200" indent="-457200">
              <a:lnSpc>
                <a:spcPct val="150000"/>
              </a:lnSpc>
              <a:buFont typeface="Arial" panose="020B0604020202020204" pitchFamily="34" charset="0"/>
              <a:buChar char="•"/>
            </a:pPr>
            <a:r>
              <a:rPr lang="en-AU" sz="2400" dirty="0">
                <a:latin typeface="Calibri" panose="020F0502020204030204" pitchFamily="34" charset="0"/>
                <a:cs typeface="Calibri" panose="020F0502020204030204" pitchFamily="34" charset="0"/>
              </a:rPr>
              <a:t>Understand the meaning of plagiarism, and why it is to be avoided</a:t>
            </a:r>
          </a:p>
          <a:p>
            <a:pPr marL="457200" indent="-457200">
              <a:lnSpc>
                <a:spcPct val="150000"/>
              </a:lnSpc>
              <a:buFont typeface="Arial" panose="020B0604020202020204" pitchFamily="34" charset="0"/>
              <a:buChar char="•"/>
            </a:pPr>
            <a:r>
              <a:rPr lang="en-AU" sz="2400" dirty="0">
                <a:latin typeface="Calibri" panose="020F0502020204030204" pitchFamily="34" charset="0"/>
                <a:cs typeface="Calibri" panose="020F0502020204030204" pitchFamily="34" charset="0"/>
              </a:rPr>
              <a:t>Evaluate a variety of scenarios to decide if they can be considered as plagiarism</a:t>
            </a:r>
          </a:p>
          <a:p>
            <a:pPr marL="457200" indent="-457200">
              <a:lnSpc>
                <a:spcPct val="150000"/>
              </a:lnSpc>
              <a:buFont typeface="Arial" panose="020B0604020202020204" pitchFamily="34" charset="0"/>
              <a:buChar char="•"/>
            </a:pPr>
            <a:r>
              <a:rPr lang="en-AU" sz="2400" dirty="0">
                <a:latin typeface="Calibri" panose="020F0502020204030204" pitchFamily="34" charset="0"/>
                <a:cs typeface="Calibri" panose="020F0502020204030204" pitchFamily="34" charset="0"/>
              </a:rPr>
              <a:t>Review ways to avoid plagiarism</a:t>
            </a:r>
          </a:p>
        </p:txBody>
      </p:sp>
    </p:spTree>
    <p:extLst>
      <p:ext uri="{BB962C8B-B14F-4D97-AF65-F5344CB8AC3E}">
        <p14:creationId xmlns:p14="http://schemas.microsoft.com/office/powerpoint/2010/main" val="2306038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4" y="462289"/>
            <a:ext cx="10326658" cy="1000685"/>
          </a:xfrm>
        </p:spPr>
        <p:txBody>
          <a:bodyPr/>
          <a:lstStyle/>
          <a:p>
            <a:pPr algn="ctr"/>
            <a:r>
              <a:rPr lang="en-AU" b="1" dirty="0">
                <a:solidFill>
                  <a:schemeClr val="accent1">
                    <a:lumMod val="75000"/>
                  </a:schemeClr>
                </a:solidFill>
                <a:latin typeface="Calibri" panose="020F0502020204030204" pitchFamily="34" charset="0"/>
                <a:cs typeface="Calibri" panose="020F0502020204030204" pitchFamily="34" charset="0"/>
              </a:rPr>
              <a:t>Discover these!</a:t>
            </a:r>
            <a:endParaRPr lang="en-AU"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831012" y="1108170"/>
            <a:ext cx="8917199" cy="4755566"/>
          </a:xfrm>
        </p:spPr>
        <p:txBody>
          <a:bodyPr/>
          <a:lstStyle/>
          <a:p>
            <a:pPr lvl="0">
              <a:lnSpc>
                <a:spcPct val="150000"/>
              </a:lnSpc>
            </a:pPr>
            <a:r>
              <a:rPr lang="en-AU" sz="2400" dirty="0">
                <a:solidFill>
                  <a:srgbClr val="000000"/>
                </a:solidFill>
                <a:latin typeface="Calibri" panose="020F0502020204030204" pitchFamily="34" charset="0"/>
                <a:cs typeface="Calibri" panose="020F0502020204030204" pitchFamily="34" charset="0"/>
              </a:rPr>
              <a:t>Online self-help learning resources </a:t>
            </a:r>
          </a:p>
          <a:p>
            <a:pPr lvl="0">
              <a:lnSpc>
                <a:spcPct val="150000"/>
              </a:lnSpc>
            </a:pPr>
            <a:r>
              <a:rPr lang="en-AU" sz="2400" dirty="0">
                <a:solidFill>
                  <a:srgbClr val="000000"/>
                </a:solidFill>
                <a:latin typeface="Calibri" panose="020F0502020204030204" pitchFamily="34" charset="0"/>
                <a:cs typeface="Calibri" panose="020F0502020204030204" pitchFamily="34" charset="0"/>
              </a:rPr>
              <a:t>Drop-in &amp; 1:1 consultations </a:t>
            </a:r>
          </a:p>
          <a:p>
            <a:pPr lvl="0">
              <a:lnSpc>
                <a:spcPct val="150000"/>
              </a:lnSpc>
            </a:pPr>
            <a:r>
              <a:rPr lang="en-AU" sz="2400" dirty="0" err="1">
                <a:solidFill>
                  <a:srgbClr val="000000"/>
                </a:solidFill>
                <a:latin typeface="Calibri" panose="020F0502020204030204" pitchFamily="34" charset="0"/>
                <a:cs typeface="Calibri" panose="020F0502020204030204" pitchFamily="34" charset="0"/>
              </a:rPr>
              <a:t>Conversations@UTS</a:t>
            </a:r>
            <a:r>
              <a:rPr lang="en-AU" sz="2400" dirty="0">
                <a:solidFill>
                  <a:srgbClr val="000000"/>
                </a:solidFill>
                <a:latin typeface="Calibri" panose="020F0502020204030204" pitchFamily="34" charset="0"/>
                <a:cs typeface="Calibri" panose="020F0502020204030204" pitchFamily="34" charset="0"/>
              </a:rPr>
              <a:t> </a:t>
            </a:r>
          </a:p>
          <a:p>
            <a:pPr lvl="0">
              <a:lnSpc>
                <a:spcPct val="150000"/>
              </a:lnSpc>
            </a:pPr>
            <a:r>
              <a:rPr lang="en-AU" sz="2400" dirty="0">
                <a:solidFill>
                  <a:srgbClr val="000000"/>
                </a:solidFill>
                <a:latin typeface="Calibri" panose="020F0502020204030204" pitchFamily="34" charset="0"/>
                <a:cs typeface="Calibri" panose="020F0502020204030204" pitchFamily="34" charset="0"/>
              </a:rPr>
              <a:t>Intensive Academic English Programmes </a:t>
            </a:r>
          </a:p>
          <a:p>
            <a:pPr lvl="0">
              <a:lnSpc>
                <a:spcPct val="150000"/>
              </a:lnSpc>
            </a:pPr>
            <a:r>
              <a:rPr lang="en-AU" sz="2400" dirty="0">
                <a:solidFill>
                  <a:srgbClr val="000000"/>
                </a:solidFill>
                <a:latin typeface="Calibri" panose="020F0502020204030204" pitchFamily="34" charset="0"/>
                <a:cs typeface="Calibri" panose="020F0502020204030204" pitchFamily="34" charset="0"/>
              </a:rPr>
              <a:t>Daily Workshops </a:t>
            </a:r>
          </a:p>
          <a:p>
            <a:pPr lvl="0">
              <a:lnSpc>
                <a:spcPct val="150000"/>
              </a:lnSpc>
            </a:pPr>
            <a:r>
              <a:rPr lang="en-AU" sz="2400" dirty="0">
                <a:solidFill>
                  <a:srgbClr val="000000"/>
                </a:solidFill>
                <a:latin typeface="Calibri" panose="020F0502020204030204" pitchFamily="34" charset="0"/>
                <a:cs typeface="Calibri" panose="020F0502020204030204" pitchFamily="34" charset="0"/>
              </a:rPr>
              <a:t>Volunteer Programmes</a:t>
            </a:r>
          </a:p>
          <a:p>
            <a:pPr marL="0" lvl="0" indent="0">
              <a:lnSpc>
                <a:spcPct val="150000"/>
              </a:lnSpc>
              <a:buNone/>
            </a:pPr>
            <a:r>
              <a:rPr lang="en-US" sz="3200" b="1" dirty="0">
                <a:solidFill>
                  <a:srgbClr val="C00000"/>
                </a:solidFill>
                <a:latin typeface="Calibri" panose="020F0502020204030204" pitchFamily="34" charset="0"/>
                <a:cs typeface="Calibri" panose="020F0502020204030204" pitchFamily="34" charset="0"/>
                <a:sym typeface="Wingdings"/>
              </a:rPr>
              <a:t></a:t>
            </a:r>
            <a:r>
              <a:rPr lang="en-US" sz="2400" dirty="0">
                <a:solidFill>
                  <a:srgbClr val="000000"/>
                </a:solidFill>
                <a:latin typeface="Calibri" panose="020F0502020204030204" pitchFamily="34" charset="0"/>
                <a:cs typeface="Calibri" panose="020F0502020204030204" pitchFamily="34" charset="0"/>
                <a:sym typeface="Wingdings"/>
              </a:rPr>
              <a:t>  </a:t>
            </a:r>
            <a:r>
              <a:rPr lang="en-AU" sz="2400" b="1" dirty="0">
                <a:solidFill>
                  <a:srgbClr val="0F4BEB">
                    <a:lumMod val="75000"/>
                  </a:srgbClr>
                </a:solidFill>
                <a:latin typeface="Calibri" panose="020F0502020204030204" pitchFamily="34" charset="0"/>
                <a:cs typeface="Calibri" panose="020F0502020204030204" pitchFamily="34" charset="0"/>
              </a:rPr>
              <a:t>www.helps.uts.edu.au</a:t>
            </a:r>
            <a:endParaRPr lang="en-US" sz="2400" b="1" dirty="0">
              <a:solidFill>
                <a:srgbClr val="0F4BEB">
                  <a:lumMod val="75000"/>
                </a:srgbClr>
              </a:solidFill>
              <a:latin typeface="Calibri" panose="020F0502020204030204" pitchFamily="34" charset="0"/>
              <a:cs typeface="Calibri" panose="020F0502020204030204" pitchFamily="34" charset="0"/>
            </a:endParaRPr>
          </a:p>
          <a:p>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205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r>
              <a:rPr lang="en-AU" dirty="0"/>
              <a:t>.</a:t>
            </a:r>
          </a:p>
        </p:txBody>
      </p:sp>
    </p:spTree>
    <p:extLst>
      <p:ext uri="{BB962C8B-B14F-4D97-AF65-F5344CB8AC3E}">
        <p14:creationId xmlns:p14="http://schemas.microsoft.com/office/powerpoint/2010/main" val="259743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671" y="446232"/>
            <a:ext cx="10326658" cy="1000685"/>
          </a:xfrm>
        </p:spPr>
        <p:txBody>
          <a:bodyPr/>
          <a:lstStyle/>
          <a:p>
            <a:pPr algn="ctr"/>
            <a:r>
              <a:rPr lang="en-AU" sz="4000" b="1" dirty="0">
                <a:solidFill>
                  <a:schemeClr val="accent1">
                    <a:lumMod val="75000"/>
                  </a:schemeClr>
                </a:solidFill>
                <a:latin typeface="Calibri" panose="020F0502020204030204" pitchFamily="34" charset="0"/>
                <a:cs typeface="Calibri" panose="020F0502020204030204" pitchFamily="34" charset="0"/>
              </a:rPr>
              <a:t>What is academic Integrity?</a:t>
            </a:r>
          </a:p>
        </p:txBody>
      </p:sp>
      <p:sp>
        <p:nvSpPr>
          <p:cNvPr id="3" name="Text Placeholder 2"/>
          <p:cNvSpPr>
            <a:spLocks noGrp="1"/>
          </p:cNvSpPr>
          <p:nvPr>
            <p:ph type="body" idx="12"/>
          </p:nvPr>
        </p:nvSpPr>
        <p:spPr>
          <a:xfrm>
            <a:off x="932671" y="1965267"/>
            <a:ext cx="10647334" cy="3604157"/>
          </a:xfrm>
        </p:spPr>
        <p:txBody>
          <a:bodyPr/>
          <a:lstStyle/>
          <a:p>
            <a:pPr marL="0" indent="0">
              <a:lnSpc>
                <a:spcPct val="150000"/>
              </a:lnSpc>
              <a:buNone/>
            </a:pPr>
            <a:r>
              <a:rPr lang="en-AU" sz="2600" dirty="0">
                <a:latin typeface="Calibri" panose="020F0502020204030204" pitchFamily="34" charset="0"/>
                <a:cs typeface="Calibri" panose="020F0502020204030204" pitchFamily="34" charset="0"/>
              </a:rPr>
              <a:t>Requires correct referencing and summarising/paraphrasing of the information you read, which results in: </a:t>
            </a:r>
          </a:p>
          <a:p>
            <a:pPr marL="0" indent="0">
              <a:lnSpc>
                <a:spcPct val="150000"/>
              </a:lnSpc>
              <a:buNone/>
            </a:pPr>
            <a:endParaRPr lang="en-AU" sz="1200" dirty="0">
              <a:latin typeface="Calibri" panose="020F0502020204030204" pitchFamily="34" charset="0"/>
              <a:cs typeface="Calibri" panose="020F0502020204030204" pitchFamily="34" charset="0"/>
            </a:endParaRPr>
          </a:p>
          <a:p>
            <a:pPr>
              <a:lnSpc>
                <a:spcPct val="150000"/>
              </a:lnSpc>
            </a:pPr>
            <a:r>
              <a:rPr lang="en-AU" sz="2600" dirty="0">
                <a:latin typeface="Calibri" panose="020F0502020204030204" pitchFamily="34" charset="0"/>
                <a:cs typeface="Calibri" panose="020F0502020204030204" pitchFamily="34" charset="0"/>
              </a:rPr>
              <a:t>Trust between students, academic staff, examiners, and the general public;</a:t>
            </a:r>
          </a:p>
          <a:p>
            <a:pPr>
              <a:lnSpc>
                <a:spcPct val="150000"/>
              </a:lnSpc>
            </a:pPr>
            <a:endParaRPr lang="en-AU" sz="1200" dirty="0">
              <a:latin typeface="Calibri" panose="020F0502020204030204" pitchFamily="34" charset="0"/>
              <a:cs typeface="Calibri" panose="020F0502020204030204" pitchFamily="34" charset="0"/>
            </a:endParaRPr>
          </a:p>
          <a:p>
            <a:pPr>
              <a:lnSpc>
                <a:spcPct val="150000"/>
              </a:lnSpc>
            </a:pPr>
            <a:r>
              <a:rPr lang="en-AU" sz="2600" dirty="0">
                <a:latin typeface="Calibri" panose="020F0502020204030204" pitchFamily="34" charset="0"/>
                <a:cs typeface="Calibri" panose="020F0502020204030204" pitchFamily="34" charset="0"/>
              </a:rPr>
              <a:t>Continued value of the institution’s reputation and the courses they offer.</a:t>
            </a:r>
          </a:p>
        </p:txBody>
      </p:sp>
    </p:spTree>
    <p:extLst>
      <p:ext uri="{BB962C8B-B14F-4D97-AF65-F5344CB8AC3E}">
        <p14:creationId xmlns:p14="http://schemas.microsoft.com/office/powerpoint/2010/main" val="34577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05396" y="908438"/>
            <a:ext cx="10326658" cy="1000685"/>
          </a:xfrm>
        </p:spPr>
        <p:txBody>
          <a:bodyPr/>
          <a:lstStyle/>
          <a:p>
            <a:pPr marL="342900" indent="-342900" algn="ctr"/>
            <a:r>
              <a:rPr lang="en-AU" sz="4400" b="1" dirty="0">
                <a:solidFill>
                  <a:schemeClr val="accent1">
                    <a:lumMod val="50000"/>
                  </a:schemeClr>
                </a:solidFill>
                <a:latin typeface="Calibri" panose="020F0502020204030204" pitchFamily="34" charset="0"/>
                <a:cs typeface="Calibri" panose="020F0502020204030204" pitchFamily="34" charset="0"/>
              </a:rPr>
              <a:t>What is plagiarism?</a:t>
            </a:r>
            <a:endParaRPr lang="en-US" dirty="0">
              <a:solidFill>
                <a:schemeClr val="tx1"/>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574516" y="2245861"/>
            <a:ext cx="9577154" cy="3335761"/>
          </a:xfrm>
        </p:spPr>
        <p:txBody>
          <a:bodyPr/>
          <a:lstStyle/>
          <a:p>
            <a:pPr>
              <a:lnSpc>
                <a:spcPct val="150000"/>
              </a:lnSpc>
            </a:pPr>
            <a:r>
              <a:rPr lang="en-AU" sz="2800" dirty="0">
                <a:latin typeface="Calibri" panose="020F0502020204030204" pitchFamily="34" charset="0"/>
                <a:cs typeface="Calibri" panose="020F0502020204030204" pitchFamily="34" charset="0"/>
              </a:rPr>
              <a:t>No acknowledgement of the author or its source</a:t>
            </a:r>
          </a:p>
          <a:p>
            <a:pPr>
              <a:lnSpc>
                <a:spcPct val="150000"/>
              </a:lnSpc>
            </a:pPr>
            <a:r>
              <a:rPr lang="en-AU" sz="2800" dirty="0">
                <a:latin typeface="Calibri" panose="020F0502020204030204" pitchFamily="34" charset="0"/>
                <a:cs typeface="Calibri" panose="020F0502020204030204" pitchFamily="34" charset="0"/>
              </a:rPr>
              <a:t>Deliberate cheating, or copying and pasting </a:t>
            </a:r>
          </a:p>
          <a:p>
            <a:pPr>
              <a:lnSpc>
                <a:spcPct val="150000"/>
              </a:lnSpc>
            </a:pPr>
            <a:r>
              <a:rPr lang="en-AU" sz="2800" dirty="0">
                <a:latin typeface="Calibri" panose="020F0502020204030204" pitchFamily="34" charset="0"/>
                <a:cs typeface="Calibri" panose="020F0502020204030204" pitchFamily="34" charset="0"/>
              </a:rPr>
              <a:t>A type of student misconduct</a:t>
            </a:r>
          </a:p>
          <a:p>
            <a:pPr>
              <a:lnSpc>
                <a:spcPct val="150000"/>
              </a:lnSpc>
            </a:pPr>
            <a:r>
              <a:rPr lang="en-AU" sz="2800" dirty="0">
                <a:latin typeface="Calibri" panose="020F0502020204030204" pitchFamily="34" charset="0"/>
                <a:cs typeface="Calibri" panose="020F0502020204030204" pitchFamily="34" charset="0"/>
              </a:rPr>
              <a:t>Results in serious consequences</a:t>
            </a:r>
          </a:p>
          <a:p>
            <a:pPr>
              <a:lnSpc>
                <a:spcPct val="150000"/>
              </a:lnSpc>
            </a:pPr>
            <a:endParaRPr lang="en-AU" sz="2400" dirty="0">
              <a:solidFill>
                <a:schemeClr val="accent1">
                  <a:lumMod val="50000"/>
                </a:schemeClr>
              </a:solidFill>
              <a:latin typeface="Calibri" panose="020F0502020204030204" pitchFamily="34" charset="0"/>
              <a:cs typeface="Calibri" panose="020F0502020204030204" pitchFamily="34" charset="0"/>
            </a:endParaRPr>
          </a:p>
          <a:p>
            <a:pPr>
              <a:lnSpc>
                <a:spcPct val="150000"/>
              </a:lnSpc>
            </a:pPr>
            <a:endParaRPr lang="en-AU" sz="2400" dirty="0">
              <a:solidFill>
                <a:schemeClr val="accent1">
                  <a:lumMod val="50000"/>
                </a:schemeClr>
              </a:solidFill>
              <a:latin typeface="Calibri" panose="020F0502020204030204" pitchFamily="34" charset="0"/>
              <a:cs typeface="Calibri" panose="020F0502020204030204" pitchFamily="34" charset="0"/>
            </a:endParaRPr>
          </a:p>
          <a:p>
            <a:pPr marL="0" indent="0">
              <a:lnSpc>
                <a:spcPct val="150000"/>
              </a:lnSpc>
              <a:buNone/>
            </a:pPr>
            <a:endParaRPr lang="en-AU"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39493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09FC20C-0FF3-ED46-9F9D-8FAE1338B169}"/>
              </a:ext>
            </a:extLst>
          </p:cNvPr>
          <p:cNvPicPr>
            <a:picLocks noChangeAspect="1"/>
          </p:cNvPicPr>
          <p:nvPr/>
        </p:nvPicPr>
        <p:blipFill>
          <a:blip r:embed="rId3"/>
          <a:stretch>
            <a:fillRect/>
          </a:stretch>
        </p:blipFill>
        <p:spPr>
          <a:xfrm>
            <a:off x="271221" y="165875"/>
            <a:ext cx="7570921" cy="1665874"/>
          </a:xfrm>
          <a:prstGeom prst="rect">
            <a:avLst/>
          </a:prstGeom>
        </p:spPr>
      </p:pic>
      <p:pic>
        <p:nvPicPr>
          <p:cNvPr id="7" name="Picture 6" descr="Text&#10;&#10;Description automatically generated">
            <a:extLst>
              <a:ext uri="{FF2B5EF4-FFF2-40B4-BE49-F238E27FC236}">
                <a16:creationId xmlns:a16="http://schemas.microsoft.com/office/drawing/2014/main" id="{9BB79CB5-5F6C-5442-B8B3-CBC463AFF0EE}"/>
              </a:ext>
            </a:extLst>
          </p:cNvPr>
          <p:cNvPicPr>
            <a:picLocks noChangeAspect="1"/>
          </p:cNvPicPr>
          <p:nvPr/>
        </p:nvPicPr>
        <p:blipFill>
          <a:blip r:embed="rId4"/>
          <a:stretch>
            <a:fillRect/>
          </a:stretch>
        </p:blipFill>
        <p:spPr>
          <a:xfrm>
            <a:off x="4869251" y="1906273"/>
            <a:ext cx="6831969" cy="1680881"/>
          </a:xfrm>
          <a:prstGeom prst="rect">
            <a:avLst/>
          </a:prstGeom>
        </p:spPr>
      </p:pic>
      <p:pic>
        <p:nvPicPr>
          <p:cNvPr id="9" name="Picture 8" descr="Text&#10;&#10;Description automatically generated">
            <a:extLst>
              <a:ext uri="{FF2B5EF4-FFF2-40B4-BE49-F238E27FC236}">
                <a16:creationId xmlns:a16="http://schemas.microsoft.com/office/drawing/2014/main" id="{106E8C38-0F80-5740-994C-B6E970EDF119}"/>
              </a:ext>
            </a:extLst>
          </p:cNvPr>
          <p:cNvPicPr>
            <a:picLocks noChangeAspect="1"/>
          </p:cNvPicPr>
          <p:nvPr/>
        </p:nvPicPr>
        <p:blipFill>
          <a:blip r:embed="rId5"/>
          <a:stretch>
            <a:fillRect/>
          </a:stretch>
        </p:blipFill>
        <p:spPr>
          <a:xfrm>
            <a:off x="271221" y="3668520"/>
            <a:ext cx="6857999" cy="1438359"/>
          </a:xfrm>
          <a:prstGeom prst="rect">
            <a:avLst/>
          </a:prstGeom>
        </p:spPr>
      </p:pic>
      <p:pic>
        <p:nvPicPr>
          <p:cNvPr id="11" name="Picture 10" descr="Text&#10;&#10;Description automatically generated">
            <a:extLst>
              <a:ext uri="{FF2B5EF4-FFF2-40B4-BE49-F238E27FC236}">
                <a16:creationId xmlns:a16="http://schemas.microsoft.com/office/drawing/2014/main" id="{EB79A9CF-ADDC-4640-BD56-AFDBDD7B2530}"/>
              </a:ext>
            </a:extLst>
          </p:cNvPr>
          <p:cNvPicPr>
            <a:picLocks noChangeAspect="1"/>
          </p:cNvPicPr>
          <p:nvPr/>
        </p:nvPicPr>
        <p:blipFill>
          <a:blip r:embed="rId6"/>
          <a:stretch>
            <a:fillRect/>
          </a:stretch>
        </p:blipFill>
        <p:spPr>
          <a:xfrm>
            <a:off x="4507208" y="5188244"/>
            <a:ext cx="7503978" cy="1567170"/>
          </a:xfrm>
          <a:prstGeom prst="rect">
            <a:avLst/>
          </a:prstGeom>
        </p:spPr>
      </p:pic>
    </p:spTree>
    <p:extLst>
      <p:ext uri="{BB962C8B-B14F-4D97-AF65-F5344CB8AC3E}">
        <p14:creationId xmlns:p14="http://schemas.microsoft.com/office/powerpoint/2010/main" val="19652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799260" y="307990"/>
            <a:ext cx="10801110" cy="1000685"/>
          </a:xfrm>
        </p:spPr>
        <p:txBody>
          <a:bodyPr/>
          <a:lstStyle/>
          <a:p>
            <a:pPr marL="342900" indent="-342900" algn="ctr"/>
            <a:r>
              <a:rPr lang="en-AU" sz="4400" b="1" dirty="0">
                <a:solidFill>
                  <a:schemeClr val="accent1"/>
                </a:solidFill>
                <a:latin typeface="Calibri"/>
                <a:cs typeface="Calibri"/>
              </a:rPr>
              <a:t>Let's Look at the Avoiding Plagiarism Tutorial</a:t>
            </a:r>
            <a:endParaRPr lang="en-US" dirty="0">
              <a:solidFill>
                <a:schemeClr val="accent1"/>
              </a:solidFill>
              <a:latin typeface="Calibri"/>
              <a:cs typeface="Calibri"/>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pic>
        <p:nvPicPr>
          <p:cNvPr id="5" name="Picture 5" descr="Graphical user interface, website&#10;&#10;Description automatically generated">
            <a:hlinkClick r:id="rId3"/>
            <a:extLst>
              <a:ext uri="{FF2B5EF4-FFF2-40B4-BE49-F238E27FC236}">
                <a16:creationId xmlns:a16="http://schemas.microsoft.com/office/drawing/2014/main" id="{96C133B7-AC7B-4227-87B9-B68575A1D100}"/>
              </a:ext>
            </a:extLst>
          </p:cNvPr>
          <p:cNvPicPr>
            <a:picLocks noChangeAspect="1"/>
          </p:cNvPicPr>
          <p:nvPr/>
        </p:nvPicPr>
        <p:blipFill>
          <a:blip r:embed="rId4"/>
          <a:stretch>
            <a:fillRect/>
          </a:stretch>
        </p:blipFill>
        <p:spPr>
          <a:xfrm>
            <a:off x="2035834" y="1309664"/>
            <a:ext cx="8335991" cy="4770631"/>
          </a:xfrm>
          <a:prstGeom prst="rect">
            <a:avLst/>
          </a:prstGeom>
        </p:spPr>
      </p:pic>
    </p:spTree>
    <p:extLst>
      <p:ext uri="{BB962C8B-B14F-4D97-AF65-F5344CB8AC3E}">
        <p14:creationId xmlns:p14="http://schemas.microsoft.com/office/powerpoint/2010/main" val="2579739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38459" y="908438"/>
            <a:ext cx="10326658" cy="1337423"/>
          </a:xfrm>
        </p:spPr>
        <p:txBody>
          <a:bodyPr/>
          <a:lstStyle/>
          <a:p>
            <a:pPr marL="342900" indent="-342900" algn="ctr"/>
            <a:r>
              <a:rPr lang="en-AU" sz="4400" b="1" dirty="0">
                <a:solidFill>
                  <a:schemeClr val="accent1">
                    <a:lumMod val="50000"/>
                  </a:schemeClr>
                </a:solidFill>
                <a:latin typeface="Calibri" panose="020F0502020204030204" pitchFamily="34" charset="0"/>
                <a:cs typeface="Calibri" panose="020F0502020204030204" pitchFamily="34" charset="0"/>
              </a:rPr>
              <a:t>What should you do instead of copying information?</a:t>
            </a:r>
            <a:endParaRPr lang="en-US" dirty="0">
              <a:solidFill>
                <a:schemeClr val="tx1"/>
              </a:solidFill>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latin typeface="Calibri" panose="020F0502020204030204" pitchFamily="34" charset="0"/>
                <a:cs typeface="Calibri" panose="020F0502020204030204" pitchFamily="34" charset="0"/>
              </a:rPr>
              <a:t>UTS HELPS</a:t>
            </a:r>
          </a:p>
        </p:txBody>
      </p:sp>
      <p:sp>
        <p:nvSpPr>
          <p:cNvPr id="5" name="TextBox 4">
            <a:extLst>
              <a:ext uri="{FF2B5EF4-FFF2-40B4-BE49-F238E27FC236}">
                <a16:creationId xmlns:a16="http://schemas.microsoft.com/office/drawing/2014/main" id="{AE05483B-558A-2C4F-BD5B-3A043CA6AA18}"/>
              </a:ext>
            </a:extLst>
          </p:cNvPr>
          <p:cNvSpPr txBox="1"/>
          <p:nvPr/>
        </p:nvSpPr>
        <p:spPr>
          <a:xfrm>
            <a:off x="1280876" y="2951598"/>
            <a:ext cx="9041823" cy="2597762"/>
          </a:xfrm>
          <a:prstGeom prst="rect">
            <a:avLst/>
          </a:prstGeom>
          <a:noFill/>
        </p:spPr>
        <p:txBody>
          <a:bodyPr wrap="square" rtlCol="0">
            <a:spAutoFit/>
          </a:bodyPr>
          <a:lstStyle/>
          <a:p>
            <a:pPr>
              <a:lnSpc>
                <a:spcPct val="150000"/>
              </a:lnSpc>
            </a:pPr>
            <a:r>
              <a:rPr lang="en-AU" sz="2800" dirty="0"/>
              <a:t>Paraphrase, summarise, or quote the information.</a:t>
            </a:r>
          </a:p>
          <a:p>
            <a:pPr>
              <a:lnSpc>
                <a:spcPct val="150000"/>
              </a:lnSpc>
            </a:pPr>
            <a:endParaRPr lang="en-AU" sz="2800" dirty="0"/>
          </a:p>
          <a:p>
            <a:pPr>
              <a:lnSpc>
                <a:spcPct val="150000"/>
              </a:lnSpc>
            </a:pPr>
            <a:r>
              <a:rPr lang="en-AU" sz="2800" i="1" dirty="0"/>
              <a:t>Visit </a:t>
            </a:r>
            <a:r>
              <a:rPr lang="en-AU" sz="2800" b="1" i="1" dirty="0"/>
              <a:t>HELPS</a:t>
            </a:r>
            <a:r>
              <a:rPr lang="en-AU" sz="2800" i="1" dirty="0"/>
              <a:t> to learn more about these!</a:t>
            </a:r>
          </a:p>
          <a:p>
            <a:pPr>
              <a:lnSpc>
                <a:spcPct val="150000"/>
              </a:lnSpc>
            </a:pPr>
            <a:endParaRPr lang="en-AU" sz="2800" dirty="0"/>
          </a:p>
        </p:txBody>
      </p:sp>
    </p:spTree>
    <p:extLst>
      <p:ext uri="{BB962C8B-B14F-4D97-AF65-F5344CB8AC3E}">
        <p14:creationId xmlns:p14="http://schemas.microsoft.com/office/powerpoint/2010/main" val="142956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38459" y="908438"/>
            <a:ext cx="10326658" cy="1000685"/>
          </a:xfrm>
        </p:spPr>
        <p:txBody>
          <a:bodyPr/>
          <a:lstStyle/>
          <a:p>
            <a:pPr marL="342900" indent="-342900" algn="ctr"/>
            <a:r>
              <a:rPr lang="en-AU" sz="4400" b="1" dirty="0">
                <a:solidFill>
                  <a:schemeClr val="accent1">
                    <a:lumMod val="50000"/>
                  </a:schemeClr>
                </a:solidFill>
                <a:latin typeface="Calibri" panose="020F0502020204030204" pitchFamily="34" charset="0"/>
                <a:cs typeface="Calibri" panose="020F0502020204030204" pitchFamily="34" charset="0"/>
              </a:rPr>
              <a:t>How do you acknowledge a source?</a:t>
            </a:r>
            <a:endParaRPr lang="en-US" dirty="0">
              <a:solidFill>
                <a:schemeClr val="tx1"/>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574516" y="2245861"/>
            <a:ext cx="9577154" cy="3335761"/>
          </a:xfrm>
        </p:spPr>
        <p:txBody>
          <a:bodyPr/>
          <a:lstStyle/>
          <a:p>
            <a:pPr>
              <a:lnSpc>
                <a:spcPct val="150000"/>
              </a:lnSpc>
            </a:pPr>
            <a:endParaRPr lang="en-AU" sz="2400" dirty="0">
              <a:solidFill>
                <a:schemeClr val="accent1">
                  <a:lumMod val="50000"/>
                </a:schemeClr>
              </a:solidFill>
              <a:latin typeface="Calibri" panose="020F0502020204030204" pitchFamily="34" charset="0"/>
              <a:cs typeface="Calibri" panose="020F0502020204030204" pitchFamily="34" charset="0"/>
            </a:endParaRPr>
          </a:p>
          <a:p>
            <a:pPr>
              <a:lnSpc>
                <a:spcPct val="150000"/>
              </a:lnSpc>
            </a:pPr>
            <a:endParaRPr lang="en-AU" sz="2400" dirty="0">
              <a:solidFill>
                <a:schemeClr val="accent1">
                  <a:lumMod val="50000"/>
                </a:schemeClr>
              </a:solidFill>
              <a:latin typeface="Calibri" panose="020F0502020204030204" pitchFamily="34" charset="0"/>
              <a:cs typeface="Calibri" panose="020F0502020204030204" pitchFamily="34" charset="0"/>
            </a:endParaRPr>
          </a:p>
          <a:p>
            <a:pPr marL="0" indent="0">
              <a:lnSpc>
                <a:spcPct val="150000"/>
              </a:lnSpc>
              <a:buNone/>
            </a:pPr>
            <a:endParaRPr lang="en-AU"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latin typeface="Calibri" panose="020F0502020204030204" pitchFamily="34" charset="0"/>
                <a:cs typeface="Calibri" panose="020F0502020204030204" pitchFamily="34" charset="0"/>
              </a:rPr>
              <a:t>UTS HELPS</a:t>
            </a:r>
          </a:p>
        </p:txBody>
      </p:sp>
      <p:sp>
        <p:nvSpPr>
          <p:cNvPr id="5" name="TextBox 4">
            <a:extLst>
              <a:ext uri="{FF2B5EF4-FFF2-40B4-BE49-F238E27FC236}">
                <a16:creationId xmlns:a16="http://schemas.microsoft.com/office/drawing/2014/main" id="{AE05483B-558A-2C4F-BD5B-3A043CA6AA18}"/>
              </a:ext>
            </a:extLst>
          </p:cNvPr>
          <p:cNvSpPr txBox="1"/>
          <p:nvPr/>
        </p:nvSpPr>
        <p:spPr>
          <a:xfrm>
            <a:off x="1000618" y="2059138"/>
            <a:ext cx="10724950" cy="3890489"/>
          </a:xfrm>
          <a:prstGeom prst="rect">
            <a:avLst/>
          </a:prstGeom>
          <a:noFill/>
        </p:spPr>
        <p:txBody>
          <a:bodyPr wrap="square" rtlCol="0">
            <a:spAutoFit/>
          </a:bodyPr>
          <a:lstStyle/>
          <a:p>
            <a:pPr>
              <a:lnSpc>
                <a:spcPct val="150000"/>
              </a:lnSpc>
            </a:pPr>
            <a:r>
              <a:rPr lang="en-AU" sz="2800" dirty="0"/>
              <a:t>Two elements must be included:</a:t>
            </a:r>
          </a:p>
          <a:p>
            <a:pPr>
              <a:lnSpc>
                <a:spcPct val="150000"/>
              </a:lnSpc>
            </a:pPr>
            <a:endParaRPr lang="en-AU" sz="2200" dirty="0"/>
          </a:p>
          <a:p>
            <a:pPr marL="342900" indent="-342900">
              <a:lnSpc>
                <a:spcPct val="150000"/>
              </a:lnSpc>
              <a:buAutoNum type="arabicPeriod"/>
            </a:pPr>
            <a:r>
              <a:rPr lang="en-AU" sz="2800" dirty="0"/>
              <a:t>In-text citation or footnote (depending on your referencing style)</a:t>
            </a:r>
          </a:p>
          <a:p>
            <a:pPr marL="342900" indent="-342900">
              <a:lnSpc>
                <a:spcPct val="150000"/>
              </a:lnSpc>
              <a:buAutoNum type="arabicPeriod"/>
            </a:pPr>
            <a:endParaRPr lang="en-AU" sz="1200" dirty="0"/>
          </a:p>
          <a:p>
            <a:pPr marL="342900" indent="-342900">
              <a:lnSpc>
                <a:spcPct val="150000"/>
              </a:lnSpc>
              <a:buAutoNum type="arabicPeriod"/>
            </a:pPr>
            <a:r>
              <a:rPr lang="en-AU" sz="2800" dirty="0"/>
              <a:t>A reference list. </a:t>
            </a:r>
          </a:p>
          <a:p>
            <a:pPr marL="342900" indent="-342900">
              <a:lnSpc>
                <a:spcPct val="150000"/>
              </a:lnSpc>
              <a:buAutoNum type="arabicPeriod"/>
            </a:pPr>
            <a:endParaRPr lang="en-AU" sz="2200" dirty="0"/>
          </a:p>
          <a:p>
            <a:pPr>
              <a:lnSpc>
                <a:spcPct val="150000"/>
              </a:lnSpc>
            </a:pPr>
            <a:r>
              <a:rPr lang="en-AU" sz="2800" i="1" dirty="0"/>
              <a:t>Visit HELPS to learn more about these!</a:t>
            </a:r>
          </a:p>
        </p:txBody>
      </p:sp>
    </p:spTree>
    <p:extLst>
      <p:ext uri="{BB962C8B-B14F-4D97-AF65-F5344CB8AC3E}">
        <p14:creationId xmlns:p14="http://schemas.microsoft.com/office/powerpoint/2010/main" val="213388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219200"/>
            <a:ext cx="7574314" cy="1524000"/>
          </a:xfrm>
        </p:spPr>
        <p:txBody>
          <a:bodyPr/>
          <a:lstStyle/>
          <a:p>
            <a:pPr>
              <a:lnSpc>
                <a:spcPct val="150000"/>
              </a:lnSpc>
            </a:pPr>
            <a:r>
              <a:rPr lang="en-US" sz="4400" b="1" dirty="0">
                <a:latin typeface="Calibri" panose="020F0502020204030204" pitchFamily="34" charset="0"/>
                <a:cs typeface="Calibri" panose="020F0502020204030204" pitchFamily="34" charset="0"/>
              </a:rPr>
              <a:t>Activity</a:t>
            </a:r>
            <a:br>
              <a:rPr lang="en-US" sz="4400" b="1" dirty="0">
                <a:latin typeface="Calibri" panose="020F0502020204030204" pitchFamily="34" charset="0"/>
                <a:cs typeface="Calibri" panose="020F0502020204030204" pitchFamily="34" charset="0"/>
              </a:rPr>
            </a:br>
            <a:endParaRPr lang="en-US" sz="2000" dirty="0">
              <a:solidFill>
                <a:schemeClr val="bg1"/>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499516" y="2743200"/>
            <a:ext cx="5596483" cy="3580317"/>
          </a:xfrm>
        </p:spPr>
        <p:txBody>
          <a:bodyPr/>
          <a:lstStyle/>
          <a:p>
            <a:pPr>
              <a:lnSpc>
                <a:spcPct val="150000"/>
              </a:lnSpc>
            </a:pPr>
            <a:r>
              <a:rPr lang="en-AU" sz="2400" dirty="0">
                <a:latin typeface="Calibri" panose="020F0502020204030204" pitchFamily="34" charset="0"/>
                <a:cs typeface="Calibri" panose="020F0502020204030204" pitchFamily="34" charset="0"/>
              </a:rPr>
              <a:t>Read the following scenarios and decide if they are examples of plagiarism. </a:t>
            </a:r>
          </a:p>
        </p:txBody>
      </p:sp>
    </p:spTree>
    <p:extLst>
      <p:ext uri="{BB962C8B-B14F-4D97-AF65-F5344CB8AC3E}">
        <p14:creationId xmlns:p14="http://schemas.microsoft.com/office/powerpoint/2010/main" val="2197009166"/>
      </p:ext>
    </p:extLst>
  </p:cSld>
  <p:clrMapOvr>
    <a:masterClrMapping/>
  </p:clrMapOvr>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2" ma:contentTypeDescription="Create a new document." ma:contentTypeScope="" ma:versionID="c5bfd6b6944418cb2b3fc47847a249dc">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842062f123dde5e5bc6301ef76ad1566"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60B6E7-4C3A-4D0B-86E9-F8F0B1081ECB}">
  <ds:schemaRefs>
    <ds:schemaRef ds:uri="0ea80f0e-6c4f-4444-9ed5-dbb4ee0bde16"/>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233ed8a8-69fb-4ab7-a5e4-6c5d009f6707"/>
    <ds:schemaRef ds:uri="http://schemas.microsoft.com/office/2006/metadata/properties"/>
  </ds:schemaRefs>
</ds:datastoreItem>
</file>

<file path=customXml/itemProps2.xml><?xml version="1.0" encoding="utf-8"?>
<ds:datastoreItem xmlns:ds="http://schemas.openxmlformats.org/officeDocument/2006/customXml" ds:itemID="{667C1347-399A-45A4-97E8-9A247ACF61E4}">
  <ds:schemaRefs>
    <ds:schemaRef ds:uri="http://schemas.microsoft.com/sharepoint/v3/contenttype/forms"/>
  </ds:schemaRefs>
</ds:datastoreItem>
</file>

<file path=customXml/itemProps3.xml><?xml version="1.0" encoding="utf-8"?>
<ds:datastoreItem xmlns:ds="http://schemas.openxmlformats.org/officeDocument/2006/customXml" ds:itemID="{03796DA7-444E-4FC9-9958-A6A0588753C3}"/>
</file>

<file path=docProps/app.xml><?xml version="1.0" encoding="utf-8"?>
<Properties xmlns="http://schemas.openxmlformats.org/officeDocument/2006/extended-properties" xmlns:vt="http://schemas.openxmlformats.org/officeDocument/2006/docPropsVTypes">
  <Template>UTS Branded Templates PPT 16x9_B_FA</Template>
  <TotalTime>688</TotalTime>
  <Words>1234</Words>
  <Application>Microsoft Office PowerPoint</Application>
  <PresentationFormat>Widescreen</PresentationFormat>
  <Paragraphs>173</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ＭＳ Ｐゴシック</vt:lpstr>
      <vt:lpstr>Arial</vt:lpstr>
      <vt:lpstr>Calibri</vt:lpstr>
      <vt:lpstr>Helvetica</vt:lpstr>
      <vt:lpstr>Wingdings</vt:lpstr>
      <vt:lpstr>Office Theme</vt:lpstr>
      <vt:lpstr>UTS HELPS</vt:lpstr>
      <vt:lpstr>Workshop Objectives  </vt:lpstr>
      <vt:lpstr>What is academic Integrity?</vt:lpstr>
      <vt:lpstr>What is plagiarism?</vt:lpstr>
      <vt:lpstr>PowerPoint Presentation</vt:lpstr>
      <vt:lpstr>Let's Look at the Avoiding Plagiarism Tutorial</vt:lpstr>
      <vt:lpstr>What should you do instead of copying information?</vt:lpstr>
      <vt:lpstr>How do you acknowledge a source?</vt:lpstr>
      <vt:lpstr>Activity </vt:lpstr>
      <vt:lpstr>Is this an example of plagiarism?  </vt:lpstr>
      <vt:lpstr>Is this an example of plagiarism?  </vt:lpstr>
      <vt:lpstr>Is this an example of plagiarism?  </vt:lpstr>
      <vt:lpstr>Is this an example of plagiarism?  </vt:lpstr>
      <vt:lpstr>Is this an example of plagiarism?  </vt:lpstr>
      <vt:lpstr>True or False? </vt:lpstr>
      <vt:lpstr>Is this an example of plagiarism?  </vt:lpstr>
      <vt:lpstr>PowerPoint Presentation</vt:lpstr>
      <vt:lpstr>The most important message:</vt:lpstr>
      <vt:lpstr>References</vt:lpstr>
      <vt:lpstr>Discover these!</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Joshua Dymock</cp:lastModifiedBy>
  <cp:revision>117</cp:revision>
  <dcterms:created xsi:type="dcterms:W3CDTF">2020-06-09T03:36:46Z</dcterms:created>
  <dcterms:modified xsi:type="dcterms:W3CDTF">2022-01-28T00:22:17Z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2021-02-23T05:11:22Z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b271a4d1-ce0d-4ff4-8e32-b31b4189366f</vt:lpwstr>
  </property>
  <property fmtid="{D5CDD505-2E9C-101B-9397-08002B2CF9AE}" pid="8" name="MSIP_Label_51a6c3db-1667-4f49-995a-8b9973972958_ContentBits">
    <vt:lpwstr>0</vt:lpwstr>
  </property>
  <property fmtid="{D5CDD505-2E9C-101B-9397-08002B2CF9AE}" pid="9" name="ContentTypeId">
    <vt:lpwstr>0x010100374BE6E496BC844FBBE6530EC51A1A1C</vt:lpwstr>
  </property>
</Properties>
</file>