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86" r:id="rId2"/>
    <p:sldId id="257" r:id="rId3"/>
    <p:sldId id="288" r:id="rId4"/>
    <p:sldId id="351" r:id="rId5"/>
    <p:sldId id="345" r:id="rId6"/>
    <p:sldId id="352" r:id="rId7"/>
    <p:sldId id="303" r:id="rId8"/>
    <p:sldId id="304" r:id="rId9"/>
    <p:sldId id="353" r:id="rId10"/>
    <p:sldId id="354" r:id="rId11"/>
    <p:sldId id="355" r:id="rId12"/>
    <p:sldId id="356" r:id="rId13"/>
    <p:sldId id="357" r:id="rId14"/>
    <p:sldId id="358" r:id="rId15"/>
    <p:sldId id="347" r:id="rId16"/>
    <p:sldId id="348" r:id="rId17"/>
    <p:sldId id="305" r:id="rId18"/>
    <p:sldId id="329" r:id="rId19"/>
    <p:sldId id="349" r:id="rId20"/>
    <p:sldId id="359" r:id="rId21"/>
    <p:sldId id="360" r:id="rId22"/>
    <p:sldId id="361" r:id="rId23"/>
    <p:sldId id="331" r:id="rId24"/>
    <p:sldId id="362" r:id="rId25"/>
    <p:sldId id="332" r:id="rId26"/>
    <p:sldId id="363" r:id="rId27"/>
    <p:sldId id="365" r:id="rId28"/>
    <p:sldId id="364" r:id="rId29"/>
    <p:sldId id="366" r:id="rId30"/>
    <p:sldId id="367" r:id="rId31"/>
    <p:sldId id="368" r:id="rId32"/>
    <p:sldId id="369" r:id="rId33"/>
    <p:sldId id="370" r:id="rId34"/>
    <p:sldId id="300"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288"/>
            <p14:sldId id="351"/>
            <p14:sldId id="345"/>
            <p14:sldId id="352"/>
            <p14:sldId id="303"/>
            <p14:sldId id="304"/>
            <p14:sldId id="353"/>
            <p14:sldId id="354"/>
            <p14:sldId id="355"/>
            <p14:sldId id="356"/>
            <p14:sldId id="357"/>
            <p14:sldId id="358"/>
            <p14:sldId id="347"/>
            <p14:sldId id="348"/>
            <p14:sldId id="305"/>
            <p14:sldId id="329"/>
            <p14:sldId id="349"/>
            <p14:sldId id="359"/>
            <p14:sldId id="360"/>
            <p14:sldId id="361"/>
            <p14:sldId id="331"/>
            <p14:sldId id="362"/>
            <p14:sldId id="332"/>
            <p14:sldId id="363"/>
            <p14:sldId id="365"/>
            <p14:sldId id="364"/>
            <p14:sldId id="366"/>
            <p14:sldId id="367"/>
            <p14:sldId id="368"/>
            <p14:sldId id="369"/>
            <p14:sldId id="370"/>
            <p14:sldId id="300"/>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224" autoAdjust="0"/>
  </p:normalViewPr>
  <p:slideViewPr>
    <p:cSldViewPr snapToGrid="0" snapToObjects="1">
      <p:cViewPr varScale="1">
        <p:scale>
          <a:sx n="60" d="100"/>
          <a:sy n="60" d="100"/>
        </p:scale>
        <p:origin x="96" y="6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6/30/2021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a:t>
            </a:fld>
            <a:endParaRPr lang="en-US"/>
          </a:p>
        </p:txBody>
      </p:sp>
    </p:spTree>
    <p:extLst>
      <p:ext uri="{BB962C8B-B14F-4D97-AF65-F5344CB8AC3E}">
        <p14:creationId xmlns:p14="http://schemas.microsoft.com/office/powerpoint/2010/main" val="385741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What are your main points? </a:t>
            </a:r>
          </a:p>
          <a:p>
            <a:pPr lvl="0"/>
            <a:endParaRPr lang="en-AU" sz="1200" dirty="0" smtClean="0">
              <a:latin typeface="Calibri" pitchFamily="34" charset="0"/>
              <a:cs typeface="Calibri" pitchFamily="34" charset="0"/>
            </a:endParaRPr>
          </a:p>
          <a:p>
            <a:r>
              <a:rPr lang="en-AU" sz="1200" dirty="0" smtClean="0">
                <a:latin typeface="Calibri" pitchFamily="34" charset="0"/>
                <a:cs typeface="Calibri" pitchFamily="34" charset="0"/>
              </a:rPr>
              <a:t>Present your main points one by one in logical order.</a:t>
            </a:r>
          </a:p>
          <a:p>
            <a:pPr lvl="0"/>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What do you want your listeners to do or think? (Are you trying to inform/ convince/ guide/ entertain them?)</a:t>
            </a:r>
          </a:p>
          <a:p>
            <a:pPr marL="0" lvl="0" indent="0">
              <a:buNone/>
            </a:pPr>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What language is appropriate? Oral delivery requires </a:t>
            </a:r>
            <a:r>
              <a:rPr lang="en-AU" sz="1200" b="1" dirty="0" smtClean="0">
                <a:latin typeface="Calibri" pitchFamily="34" charset="0"/>
                <a:cs typeface="Calibri" pitchFamily="34" charset="0"/>
              </a:rPr>
              <a:t>less formal </a:t>
            </a:r>
            <a:r>
              <a:rPr lang="en-AU" sz="1200" dirty="0" smtClean="0">
                <a:latin typeface="Calibri" pitchFamily="34" charset="0"/>
                <a:cs typeface="Calibri" pitchFamily="34" charset="0"/>
              </a:rPr>
              <a:t>delivery than written presentations, so avoid over-formalised language.</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2449212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It is very important to leave your audience with a </a:t>
            </a:r>
            <a:r>
              <a:rPr lang="en-AU" sz="1200" b="1" i="1" dirty="0" smtClean="0">
                <a:latin typeface="Calibri" pitchFamily="34" charset="0"/>
                <a:cs typeface="Calibri" pitchFamily="34" charset="0"/>
              </a:rPr>
              <a:t>clear summary </a:t>
            </a:r>
            <a:r>
              <a:rPr lang="en-AU" sz="1200" dirty="0" smtClean="0">
                <a:latin typeface="Calibri" pitchFamily="34" charset="0"/>
                <a:cs typeface="Calibri" pitchFamily="34" charset="0"/>
              </a:rPr>
              <a:t>of everything you have covered.</a:t>
            </a:r>
          </a:p>
          <a:p>
            <a:pPr lvl="0"/>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It is also important not to let the talk just “fizzle” out. Make it obvious that you have reached the end of the presentation.</a:t>
            </a:r>
          </a:p>
          <a:p>
            <a:pPr lvl="0"/>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Summarise the main points again, using phrases like:</a:t>
            </a:r>
            <a:br>
              <a:rPr lang="en-AU" sz="1200" dirty="0" smtClean="0">
                <a:latin typeface="Calibri" pitchFamily="34" charset="0"/>
                <a:cs typeface="Calibri" pitchFamily="34" charset="0"/>
              </a:rPr>
            </a:br>
            <a:r>
              <a:rPr lang="en-AU" sz="1200" dirty="0" smtClean="0">
                <a:latin typeface="Calibri" pitchFamily="34" charset="0"/>
                <a:cs typeface="Calibri" pitchFamily="34" charset="0"/>
              </a:rPr>
              <a:t>		</a:t>
            </a:r>
            <a:r>
              <a:rPr lang="en-AU" sz="1200" i="1" dirty="0" smtClean="0">
                <a:latin typeface="Times New Roman" panose="02020603050405020304" pitchFamily="18" charset="0"/>
                <a:cs typeface="Times New Roman" panose="02020603050405020304" pitchFamily="18" charset="0"/>
              </a:rPr>
              <a:t>‘To sum up...’</a:t>
            </a:r>
            <a:br>
              <a:rPr lang="en-AU" sz="1200" i="1" dirty="0" smtClean="0">
                <a:latin typeface="Times New Roman" panose="02020603050405020304" pitchFamily="18" charset="0"/>
                <a:cs typeface="Times New Roman" panose="02020603050405020304" pitchFamily="18" charset="0"/>
              </a:rPr>
            </a:br>
            <a:r>
              <a:rPr lang="en-AU" sz="1200" i="1" dirty="0" smtClean="0">
                <a:latin typeface="Times New Roman" panose="02020603050405020304" pitchFamily="18" charset="0"/>
                <a:cs typeface="Times New Roman" panose="02020603050405020304" pitchFamily="18" charset="0"/>
              </a:rPr>
              <a:t>		‘So, in conclusion...’</a:t>
            </a:r>
            <a:br>
              <a:rPr lang="en-AU" sz="1200" i="1" dirty="0" smtClean="0">
                <a:latin typeface="Times New Roman" panose="02020603050405020304" pitchFamily="18" charset="0"/>
                <a:cs typeface="Times New Roman" panose="02020603050405020304" pitchFamily="18" charset="0"/>
              </a:rPr>
            </a:br>
            <a:r>
              <a:rPr lang="en-AU" sz="1200" i="1" dirty="0" smtClean="0">
                <a:latin typeface="Times New Roman" panose="02020603050405020304" pitchFamily="18" charset="0"/>
                <a:cs typeface="Times New Roman" panose="02020603050405020304" pitchFamily="18" charset="0"/>
              </a:rPr>
              <a:t>		‘OK, to recap the main points…’</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210133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Practise your presentation </a:t>
            </a:r>
            <a:r>
              <a:rPr lang="en-AU" sz="1200" b="1" dirty="0" smtClean="0">
                <a:latin typeface="Calibri" pitchFamily="34" charset="0"/>
                <a:cs typeface="Calibri" pitchFamily="34" charset="0"/>
              </a:rPr>
              <a:t>aloud </a:t>
            </a:r>
            <a:r>
              <a:rPr lang="en-AU" sz="1200" dirty="0" smtClean="0">
                <a:latin typeface="Calibri" pitchFamily="34" charset="0"/>
                <a:cs typeface="Calibri" pitchFamily="34" charset="0"/>
              </a:rPr>
              <a:t>(it will not help if you just say it in your head).</a:t>
            </a:r>
          </a:p>
          <a:p>
            <a:pPr lvl="0"/>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Practice giving your presentation in front of a mirror or friends – better yet, record/video yourself on your </a:t>
            </a:r>
            <a:r>
              <a:rPr lang="en-AU" dirty="0" smtClean="0">
                <a:latin typeface="Calibri" pitchFamily="34" charset="0"/>
                <a:cs typeface="Calibri" pitchFamily="34" charset="0"/>
              </a:rPr>
              <a:t>p</a:t>
            </a:r>
            <a:r>
              <a:rPr lang="en-AU" sz="1200" dirty="0" smtClean="0">
                <a:latin typeface="Calibri" pitchFamily="34" charset="0"/>
                <a:cs typeface="Calibri" pitchFamily="34" charset="0"/>
              </a:rPr>
              <a:t>hone!</a:t>
            </a:r>
          </a:p>
          <a:p>
            <a:pPr marL="0" lvl="0" indent="0">
              <a:buNone/>
            </a:pPr>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Whenever possible, check the facilities of the room where you are going to deliver your talk. Does the projector work? How does it turn on and off? Where is the plug for the computer? Is there a whiteboard? Is the software you are using compatible with that of the venue? Familiarise yourself with the equipment you will use.</a:t>
            </a:r>
          </a:p>
          <a:p>
            <a:pPr marL="0" lvl="0" indent="0">
              <a:buNone/>
            </a:pPr>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Time your presentation using the equipment (it may take longer than just reading aloud).</a:t>
            </a:r>
            <a:endParaRPr lang="en-US" dirty="0" smtClean="0">
              <a:latin typeface="Century Gothic"/>
              <a:cs typeface="Century Gothic"/>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167050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pPr>
            <a:r>
              <a:rPr lang="en-AU" sz="1200" dirty="0" smtClean="0">
                <a:latin typeface="Calibri" pitchFamily="34" charset="0"/>
                <a:cs typeface="Calibri" pitchFamily="34" charset="0"/>
              </a:rPr>
              <a:t>PowerPoint or Prezi software</a:t>
            </a:r>
          </a:p>
          <a:p>
            <a:pPr lvl="0">
              <a:lnSpc>
                <a:spcPct val="150000"/>
              </a:lnSpc>
            </a:pPr>
            <a:r>
              <a:rPr lang="en-AU" sz="1200" dirty="0" smtClean="0">
                <a:latin typeface="Calibri" pitchFamily="34" charset="0"/>
                <a:cs typeface="Calibri" pitchFamily="34" charset="0"/>
              </a:rPr>
              <a:t>Use as a prompt (don’t read word-for-word)</a:t>
            </a:r>
          </a:p>
          <a:p>
            <a:pPr lvl="0">
              <a:lnSpc>
                <a:spcPct val="150000"/>
              </a:lnSpc>
            </a:pPr>
            <a:r>
              <a:rPr lang="en-AU" sz="1200" dirty="0" smtClean="0">
                <a:latin typeface="Calibri" pitchFamily="34" charset="0"/>
                <a:cs typeface="Calibri" pitchFamily="34" charset="0"/>
              </a:rPr>
              <a:t>Check that font size is readable before presenting (try size 20)</a:t>
            </a:r>
            <a:endParaRPr lang="en-AU" sz="1200" dirty="0" smtClean="0">
              <a:solidFill>
                <a:srgbClr val="FF0000"/>
              </a:solidFill>
              <a:latin typeface="Calibri" pitchFamily="34" charset="0"/>
              <a:cs typeface="Calibri" pitchFamily="34" charset="0"/>
            </a:endParaRPr>
          </a:p>
          <a:p>
            <a:pPr lvl="0">
              <a:lnSpc>
                <a:spcPct val="150000"/>
              </a:lnSpc>
            </a:pPr>
            <a:r>
              <a:rPr lang="en-AU" sz="1200" dirty="0" smtClean="0">
                <a:latin typeface="Calibri" pitchFamily="34" charset="0"/>
                <a:cs typeface="Calibri" pitchFamily="34" charset="0"/>
              </a:rPr>
              <a:t>Don’t overcrowd slides with too much detail</a:t>
            </a:r>
          </a:p>
          <a:p>
            <a:pPr lvl="0">
              <a:lnSpc>
                <a:spcPct val="150000"/>
              </a:lnSpc>
            </a:pPr>
            <a:r>
              <a:rPr lang="en-AU" sz="1200" dirty="0" smtClean="0">
                <a:latin typeface="Calibri" pitchFamily="34" charset="0"/>
                <a:cs typeface="Calibri" pitchFamily="34" charset="0"/>
              </a:rPr>
              <a:t>Try animating information piece by piece</a:t>
            </a:r>
          </a:p>
          <a:p>
            <a:pPr lvl="0">
              <a:lnSpc>
                <a:spcPct val="150000"/>
              </a:lnSpc>
            </a:pPr>
            <a:r>
              <a:rPr lang="en-AU" sz="1200" dirty="0" smtClean="0">
                <a:latin typeface="Calibri" pitchFamily="34" charset="0"/>
                <a:cs typeface="Calibri" pitchFamily="34" charset="0"/>
              </a:rPr>
              <a:t>Make sure your audience can see the screen, maybe use a remote control</a:t>
            </a:r>
          </a:p>
          <a:p>
            <a:pPr lvl="0">
              <a:lnSpc>
                <a:spcPct val="150000"/>
              </a:lnSpc>
            </a:pPr>
            <a:r>
              <a:rPr lang="en-AU" sz="1200" dirty="0" smtClean="0">
                <a:latin typeface="Calibri" pitchFamily="34" charset="0"/>
                <a:cs typeface="Calibri" pitchFamily="34" charset="0"/>
              </a:rPr>
              <a:t>Use colour, pictures and graphs to make it more interesting</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843281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How do you feel when you view this slide?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3800642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How do you feel when you view this slide?</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772170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Do you have page numbers, your</a:t>
            </a:r>
            <a:r>
              <a:rPr lang="en-AU" baseline="0" dirty="0" smtClean="0"/>
              <a:t> name and student ID number on each page?</a:t>
            </a:r>
          </a:p>
          <a:p>
            <a:r>
              <a:rPr lang="en-AU" baseline="0" dirty="0" smtClean="0"/>
              <a:t>Is the font the right size? Have you used appropriate spacing?</a:t>
            </a:r>
            <a:endParaRPr lang="en-AU" dirty="0" smtClean="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3110670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Writing on a board is time-consuming and requires you to turn your back on the audience. Use alternative visual aids wherever possible.</a:t>
            </a:r>
          </a:p>
          <a:p>
            <a:pPr marL="0" indent="0">
              <a:buNone/>
            </a:pPr>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If possible, put your information on the whiteboard  </a:t>
            </a:r>
            <a:r>
              <a:rPr lang="en-AU" sz="1200" i="1" dirty="0" smtClean="0">
                <a:latin typeface="Calibri" pitchFamily="34" charset="0"/>
                <a:cs typeface="Calibri" pitchFamily="34" charset="0"/>
              </a:rPr>
              <a:t>before</a:t>
            </a:r>
            <a:r>
              <a:rPr lang="en-AU" sz="1200" dirty="0" smtClean="0">
                <a:latin typeface="Calibri" pitchFamily="34" charset="0"/>
                <a:cs typeface="Calibri" pitchFamily="34" charset="0"/>
              </a:rPr>
              <a:t> the talk begins, otherwise you break your eye contact with the audience, which is never a good idea. </a:t>
            </a:r>
          </a:p>
          <a:p>
            <a:pPr lvl="0"/>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If you really must use a whiteboard, come prepared with pens clearly marked 'Whiteboard Marker' and write in large neat writing, so that people can read it.</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231555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Handouts are ideal for people to take away with them</a:t>
            </a:r>
          </a:p>
          <a:p>
            <a:pPr lvl="0"/>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Good idea to include references </a:t>
            </a:r>
          </a:p>
          <a:p>
            <a:pPr lvl="0"/>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Think about when to give them out - before or after your presentation? Will the</a:t>
            </a:r>
            <a:r>
              <a:rPr lang="en-AU" sz="1200" baseline="0" dirty="0" smtClean="0">
                <a:latin typeface="Calibri" pitchFamily="34" charset="0"/>
                <a:cs typeface="Calibri" pitchFamily="34" charset="0"/>
              </a:rPr>
              <a:t> handout </a:t>
            </a:r>
            <a:r>
              <a:rPr lang="en-AU" sz="1200" dirty="0" smtClean="0">
                <a:latin typeface="Calibri" pitchFamily="34" charset="0"/>
                <a:cs typeface="Calibri" pitchFamily="34" charset="0"/>
              </a:rPr>
              <a:t>distract your audience and prevent them from listening to you?</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3379746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262569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3420940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b="1" dirty="0" smtClean="0">
                <a:solidFill>
                  <a:srgbClr val="FF0000"/>
                </a:solidFill>
                <a:latin typeface="Calibri" pitchFamily="34" charset="0"/>
                <a:cs typeface="Calibri" pitchFamily="34" charset="0"/>
              </a:rPr>
              <a:t>Who</a:t>
            </a:r>
            <a:r>
              <a:rPr lang="en-AU" dirty="0" smtClean="0">
                <a:latin typeface="Calibri" pitchFamily="34" charset="0"/>
                <a:cs typeface="Calibri" pitchFamily="34" charset="0"/>
              </a:rPr>
              <a:t> are they? </a:t>
            </a:r>
          </a:p>
          <a:p>
            <a:pPr lvl="0"/>
            <a:r>
              <a:rPr lang="en-AU" b="1" dirty="0" smtClean="0">
                <a:solidFill>
                  <a:srgbClr val="FF0000"/>
                </a:solidFill>
                <a:latin typeface="Calibri" pitchFamily="34" charset="0"/>
                <a:cs typeface="Calibri" pitchFamily="34" charset="0"/>
              </a:rPr>
              <a:t>What do they know </a:t>
            </a:r>
            <a:r>
              <a:rPr lang="en-AU" dirty="0" smtClean="0">
                <a:latin typeface="Calibri" pitchFamily="34" charset="0"/>
                <a:cs typeface="Calibri" pitchFamily="34" charset="0"/>
              </a:rPr>
              <a:t>about the subject? What terminology would they know? their level of knowledge (assume less than yours) </a:t>
            </a:r>
          </a:p>
          <a:p>
            <a:pPr lvl="0"/>
            <a:r>
              <a:rPr lang="en-AU" b="1" dirty="0" smtClean="0">
                <a:solidFill>
                  <a:srgbClr val="FF0000"/>
                </a:solidFill>
                <a:latin typeface="Calibri" pitchFamily="34" charset="0"/>
                <a:cs typeface="Calibri" pitchFamily="34" charset="0"/>
              </a:rPr>
              <a:t>What do they want </a:t>
            </a:r>
            <a:r>
              <a:rPr lang="en-AU" dirty="0" smtClean="0">
                <a:latin typeface="Calibri" pitchFamily="34" charset="0"/>
                <a:cs typeface="Calibri" pitchFamily="34" charset="0"/>
              </a:rPr>
              <a:t>or need to know? What is their motivation for listening to you?</a:t>
            </a:r>
          </a:p>
          <a:p>
            <a:pPr lvl="0"/>
            <a:r>
              <a:rPr lang="en-AU" dirty="0" smtClean="0">
                <a:latin typeface="Calibri" pitchFamily="34" charset="0"/>
                <a:cs typeface="Calibri" pitchFamily="34" charset="0"/>
              </a:rPr>
              <a:t>What aspects of your subject would they be </a:t>
            </a:r>
            <a:r>
              <a:rPr lang="en-AU" b="1" dirty="0" smtClean="0">
                <a:solidFill>
                  <a:srgbClr val="FF0000"/>
                </a:solidFill>
                <a:latin typeface="Calibri" pitchFamily="34" charset="0"/>
                <a:cs typeface="Calibri" pitchFamily="34" charset="0"/>
              </a:rPr>
              <a:t>interested</a:t>
            </a:r>
            <a:r>
              <a:rPr lang="en-AU" dirty="0" smtClean="0">
                <a:latin typeface="Calibri" pitchFamily="34" charset="0"/>
                <a:cs typeface="Calibri" pitchFamily="34" charset="0"/>
              </a:rPr>
              <a:t> in?</a:t>
            </a:r>
          </a:p>
          <a:p>
            <a:pPr lvl="0"/>
            <a:r>
              <a:rPr lang="en-AU" b="1" dirty="0" smtClean="0">
                <a:solidFill>
                  <a:srgbClr val="FF0000"/>
                </a:solidFill>
                <a:latin typeface="Calibri" pitchFamily="34" charset="0"/>
                <a:cs typeface="Calibri" pitchFamily="34" charset="0"/>
              </a:rPr>
              <a:t>How</a:t>
            </a:r>
            <a:r>
              <a:rPr lang="en-AU" dirty="0" smtClean="0">
                <a:latin typeface="Calibri" pitchFamily="34" charset="0"/>
                <a:cs typeface="Calibri" pitchFamily="34" charset="0"/>
              </a:rPr>
              <a:t> to gain their attention and interest?</a:t>
            </a:r>
          </a:p>
          <a:p>
            <a:pPr lvl="0"/>
            <a:r>
              <a:rPr lang="en-AU" b="1" dirty="0" smtClean="0">
                <a:solidFill>
                  <a:srgbClr val="FF0000"/>
                </a:solidFill>
                <a:latin typeface="Calibri" pitchFamily="34" charset="0"/>
                <a:cs typeface="Calibri" pitchFamily="34" charset="0"/>
              </a:rPr>
              <a:t>How much information </a:t>
            </a:r>
            <a:r>
              <a:rPr lang="en-AU" dirty="0" smtClean="0">
                <a:latin typeface="Calibri" pitchFamily="34" charset="0"/>
                <a:cs typeface="Calibri" pitchFamily="34" charset="0"/>
              </a:rPr>
              <a:t>can they absorb? If they are new to the topic, their level of absorption may be lower than for an expert audience.</a:t>
            </a:r>
          </a:p>
          <a:p>
            <a:pPr lvl="0"/>
            <a:r>
              <a:rPr lang="en-AU" dirty="0" smtClean="0">
                <a:latin typeface="Calibri" pitchFamily="34" charset="0"/>
                <a:cs typeface="Calibri" pitchFamily="34" charset="0"/>
              </a:rPr>
              <a:t>How to help them to understand?</a:t>
            </a:r>
          </a:p>
          <a:p>
            <a:pPr lvl="0"/>
            <a:r>
              <a:rPr lang="en-AU" dirty="0" smtClean="0">
                <a:latin typeface="Calibri" pitchFamily="34" charset="0"/>
                <a:cs typeface="Calibri" pitchFamily="34" charset="0"/>
              </a:rPr>
              <a:t>How are you going to </a:t>
            </a:r>
            <a:r>
              <a:rPr lang="en-AU" b="1" dirty="0" smtClean="0">
                <a:solidFill>
                  <a:srgbClr val="FF0000"/>
                </a:solidFill>
                <a:latin typeface="Calibri" pitchFamily="34" charset="0"/>
                <a:cs typeface="Calibri" pitchFamily="34" charset="0"/>
              </a:rPr>
              <a:t>involve them </a:t>
            </a:r>
            <a:r>
              <a:rPr lang="en-AU" dirty="0" smtClean="0">
                <a:latin typeface="Calibri" pitchFamily="34" charset="0"/>
                <a:cs typeface="Calibri" pitchFamily="34" charset="0"/>
              </a:rPr>
              <a:t>in your presentation?</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111460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2318424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376755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24</a:t>
            </a:fld>
            <a:endParaRPr lang="en-US"/>
          </a:p>
        </p:txBody>
      </p:sp>
    </p:spTree>
    <p:extLst>
      <p:ext uri="{BB962C8B-B14F-4D97-AF65-F5344CB8AC3E}">
        <p14:creationId xmlns:p14="http://schemas.microsoft.com/office/powerpoint/2010/main" val="1907336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Walk </a:t>
            </a:r>
            <a:r>
              <a:rPr lang="en-AU" sz="1200" dirty="0" smtClean="0">
                <a:solidFill>
                  <a:srgbClr val="FF0000"/>
                </a:solidFill>
                <a:latin typeface="Calibri" pitchFamily="34" charset="0"/>
                <a:cs typeface="Calibri" pitchFamily="34" charset="0"/>
              </a:rPr>
              <a:t>purposefully and confidently </a:t>
            </a:r>
            <a:r>
              <a:rPr lang="en-AU" sz="1200" dirty="0" smtClean="0">
                <a:latin typeface="Calibri" pitchFamily="34" charset="0"/>
                <a:cs typeface="Calibri" pitchFamily="34" charset="0"/>
              </a:rPr>
              <a:t>to the front of the lecture room.</a:t>
            </a:r>
          </a:p>
          <a:p>
            <a:pPr lvl="0"/>
            <a:r>
              <a:rPr lang="en-AU" sz="1200" dirty="0" smtClean="0">
                <a:latin typeface="Calibri" pitchFamily="34" charset="0"/>
                <a:cs typeface="Calibri" pitchFamily="34" charset="0"/>
              </a:rPr>
              <a:t>Establish </a:t>
            </a:r>
            <a:r>
              <a:rPr lang="en-AU" sz="1200" dirty="0" smtClean="0">
                <a:solidFill>
                  <a:srgbClr val="FF0000"/>
                </a:solidFill>
                <a:latin typeface="Calibri" pitchFamily="34" charset="0"/>
                <a:cs typeface="Calibri" pitchFamily="34" charset="0"/>
              </a:rPr>
              <a:t>contact </a:t>
            </a:r>
            <a:r>
              <a:rPr lang="en-AU" sz="1200" dirty="0" smtClean="0">
                <a:latin typeface="Calibri" pitchFamily="34" charset="0"/>
                <a:cs typeface="Calibri" pitchFamily="34" charset="0"/>
              </a:rPr>
              <a:t>with the audience - talk with them before your presentation.</a:t>
            </a:r>
          </a:p>
          <a:p>
            <a:pPr lvl="0"/>
            <a:r>
              <a:rPr lang="en-AU" sz="1200" dirty="0" smtClean="0">
                <a:solidFill>
                  <a:srgbClr val="FF0000"/>
                </a:solidFill>
                <a:latin typeface="Calibri" pitchFamily="34" charset="0"/>
                <a:cs typeface="Calibri" pitchFamily="34" charset="0"/>
              </a:rPr>
              <a:t>Don't read it!! </a:t>
            </a:r>
            <a:r>
              <a:rPr lang="en-AU" sz="1200" dirty="0" smtClean="0">
                <a:latin typeface="Calibri" pitchFamily="34" charset="0"/>
                <a:cs typeface="Calibri" pitchFamily="34" charset="0"/>
              </a:rPr>
              <a:t>A presentation is not the same as an essay. </a:t>
            </a:r>
          </a:p>
          <a:p>
            <a:pPr lvl="0"/>
            <a:r>
              <a:rPr lang="en-AU" sz="1200" dirty="0" smtClean="0">
                <a:latin typeface="Calibri" pitchFamily="34" charset="0"/>
                <a:cs typeface="Calibri" pitchFamily="34" charset="0"/>
              </a:rPr>
              <a:t>Keep your language simple. Check the </a:t>
            </a:r>
            <a:r>
              <a:rPr lang="en-AU" sz="1200" dirty="0" smtClean="0">
                <a:solidFill>
                  <a:srgbClr val="FF0000"/>
                </a:solidFill>
                <a:latin typeface="Calibri" pitchFamily="34" charset="0"/>
                <a:cs typeface="Calibri" pitchFamily="34" charset="0"/>
              </a:rPr>
              <a:t>pronunciation of key words </a:t>
            </a:r>
            <a:r>
              <a:rPr lang="en-AU" sz="1200" dirty="0" smtClean="0">
                <a:latin typeface="Calibri" pitchFamily="34" charset="0"/>
                <a:cs typeface="Calibri" pitchFamily="34" charset="0"/>
              </a:rPr>
              <a:t>if difficult, unusual, or foreign words beforehand.</a:t>
            </a:r>
          </a:p>
          <a:p>
            <a:pPr lvl="0"/>
            <a:r>
              <a:rPr lang="en-AU" sz="1200" dirty="0" smtClean="0">
                <a:latin typeface="Calibri" pitchFamily="34" charset="0"/>
                <a:cs typeface="Calibri" pitchFamily="34" charset="0"/>
              </a:rPr>
              <a:t>Audience attention span is short, so break up long sections of information with </a:t>
            </a:r>
            <a:r>
              <a:rPr lang="en-AU" sz="1200" dirty="0" smtClean="0">
                <a:solidFill>
                  <a:srgbClr val="FF0000"/>
                </a:solidFill>
                <a:latin typeface="Calibri" pitchFamily="34" charset="0"/>
                <a:cs typeface="Calibri" pitchFamily="34" charset="0"/>
              </a:rPr>
              <a:t>questions, feedback, activities, and repeat important points</a:t>
            </a:r>
            <a:r>
              <a:rPr lang="en-AU" sz="1200" dirty="0" smtClean="0">
                <a:latin typeface="Calibri" pitchFamily="34" charset="0"/>
                <a:cs typeface="Calibri" pitchFamily="34" charset="0"/>
              </a:rPr>
              <a:t>. </a:t>
            </a:r>
          </a:p>
          <a:p>
            <a:pPr lvl="0"/>
            <a:r>
              <a:rPr lang="en-AU" sz="1200" dirty="0" smtClean="0">
                <a:solidFill>
                  <a:srgbClr val="FF0000"/>
                </a:solidFill>
                <a:latin typeface="Calibri" pitchFamily="34" charset="0"/>
                <a:cs typeface="Calibri" pitchFamily="34" charset="0"/>
              </a:rPr>
              <a:t>Speak loudly </a:t>
            </a:r>
            <a:r>
              <a:rPr lang="en-AU" sz="1200" dirty="0" smtClean="0">
                <a:latin typeface="Calibri" pitchFamily="34" charset="0"/>
                <a:cs typeface="Calibri" pitchFamily="34" charset="0"/>
              </a:rPr>
              <a:t>enough for everyone in the room to hear you.</a:t>
            </a:r>
            <a:br>
              <a:rPr lang="en-AU" sz="1200" dirty="0" smtClean="0">
                <a:latin typeface="Calibri" pitchFamily="34" charset="0"/>
                <a:cs typeface="Calibri" pitchFamily="34" charset="0"/>
              </a:rPr>
            </a:br>
            <a:r>
              <a:rPr lang="en-AU" sz="1200" dirty="0" smtClean="0">
                <a:solidFill>
                  <a:srgbClr val="FF0000"/>
                </a:solidFill>
                <a:latin typeface="Calibri" pitchFamily="34" charset="0"/>
                <a:cs typeface="Calibri" pitchFamily="34" charset="0"/>
              </a:rPr>
              <a:t>Slow down </a:t>
            </a:r>
            <a:r>
              <a:rPr lang="en-AU" sz="1200" dirty="0" smtClean="0">
                <a:latin typeface="Calibri" pitchFamily="34" charset="0"/>
                <a:cs typeface="Calibri" pitchFamily="34" charset="0"/>
              </a:rPr>
              <a:t>for key points.</a:t>
            </a:r>
          </a:p>
          <a:p>
            <a:pPr lvl="0"/>
            <a:r>
              <a:rPr lang="en-AU" sz="1200" dirty="0" smtClean="0">
                <a:solidFill>
                  <a:srgbClr val="FF0000"/>
                </a:solidFill>
                <a:latin typeface="Calibri" pitchFamily="34" charset="0"/>
                <a:cs typeface="Calibri" pitchFamily="34" charset="0"/>
              </a:rPr>
              <a:t>Use pauses</a:t>
            </a:r>
            <a:r>
              <a:rPr lang="en-AU" sz="1200" dirty="0" smtClean="0">
                <a:latin typeface="Calibri" pitchFamily="34" charset="0"/>
                <a:cs typeface="Calibri" pitchFamily="34" charset="0"/>
              </a:rPr>
              <a:t>—don't be afraid of short periods of silence. (They give you a chance to gather your thoughts, and your audience a chance to think.)</a:t>
            </a:r>
          </a:p>
          <a:p>
            <a:r>
              <a:rPr lang="en-AU" sz="1200" dirty="0" smtClean="0">
                <a:latin typeface="Calibri" pitchFamily="34" charset="0"/>
                <a:cs typeface="Calibri" pitchFamily="34" charset="0"/>
              </a:rPr>
              <a:t>Vary your </a:t>
            </a:r>
            <a:r>
              <a:rPr lang="en-AU" sz="1200" dirty="0" smtClean="0">
                <a:solidFill>
                  <a:srgbClr val="FF0000"/>
                </a:solidFill>
                <a:latin typeface="Calibri" pitchFamily="34" charset="0"/>
                <a:cs typeface="Calibri" pitchFamily="34" charset="0"/>
              </a:rPr>
              <a:t>voice quality</a:t>
            </a:r>
            <a:r>
              <a:rPr lang="en-AU" sz="1200" dirty="0" smtClean="0">
                <a:latin typeface="Calibri" pitchFamily="34" charset="0"/>
                <a:cs typeface="Calibri" pitchFamily="34" charset="0"/>
              </a:rPr>
              <a:t>. If you always use the same volume and pitch (for example, all loud, or all soft, or in a monotone) your audience will switch off.</a:t>
            </a:r>
          </a:p>
          <a:p>
            <a:pPr lvl="0"/>
            <a:r>
              <a:rPr lang="en-AU" sz="1200" dirty="0" smtClean="0">
                <a:latin typeface="Calibri" pitchFamily="34" charset="0"/>
                <a:cs typeface="Calibri" pitchFamily="34" charset="0"/>
              </a:rPr>
              <a:t>Try to </a:t>
            </a:r>
            <a:r>
              <a:rPr lang="en-AU" sz="1200" dirty="0" smtClean="0">
                <a:solidFill>
                  <a:srgbClr val="FF0000"/>
                </a:solidFill>
                <a:latin typeface="Calibri" pitchFamily="34" charset="0"/>
                <a:cs typeface="Calibri" pitchFamily="34" charset="0"/>
              </a:rPr>
              <a:t>avoid</a:t>
            </a:r>
            <a:r>
              <a:rPr lang="en-AU" sz="1200" dirty="0" smtClean="0">
                <a:latin typeface="Calibri" pitchFamily="34" charset="0"/>
                <a:cs typeface="Calibri" pitchFamily="34" charset="0"/>
              </a:rPr>
              <a:t> ‘</a:t>
            </a:r>
            <a:r>
              <a:rPr lang="en-AU" sz="1200" dirty="0" err="1" smtClean="0">
                <a:latin typeface="Calibri" pitchFamily="34" charset="0"/>
                <a:cs typeface="Calibri" pitchFamily="34" charset="0"/>
              </a:rPr>
              <a:t>umms</a:t>
            </a:r>
            <a:r>
              <a:rPr lang="en-AU" sz="1200" dirty="0" smtClean="0">
                <a:latin typeface="Calibri" pitchFamily="34" charset="0"/>
                <a:cs typeface="Calibri" pitchFamily="34" charset="0"/>
              </a:rPr>
              <a:t>', ‘errs', and </a:t>
            </a:r>
            <a:r>
              <a:rPr lang="en-AU" sz="1200" dirty="0" smtClean="0">
                <a:solidFill>
                  <a:srgbClr val="FF0000"/>
                </a:solidFill>
                <a:latin typeface="Calibri" pitchFamily="34" charset="0"/>
                <a:cs typeface="Calibri" pitchFamily="34" charset="0"/>
              </a:rPr>
              <a:t>redundant words </a:t>
            </a:r>
            <a:r>
              <a:rPr lang="en-AU" sz="1200" dirty="0" smtClean="0">
                <a:latin typeface="Calibri" pitchFamily="34" charset="0"/>
                <a:cs typeface="Calibri" pitchFamily="34" charset="0"/>
              </a:rPr>
              <a:t>(‘like'; ‘you know'; 'okay?') </a:t>
            </a:r>
          </a:p>
          <a:p>
            <a:pPr lvl="0"/>
            <a:r>
              <a:rPr lang="en-AU" sz="1200" dirty="0" smtClean="0">
                <a:latin typeface="Calibri" pitchFamily="34" charset="0"/>
                <a:cs typeface="Calibri" pitchFamily="34" charset="0"/>
              </a:rPr>
              <a:t>Try </a:t>
            </a:r>
            <a:r>
              <a:rPr lang="en-AU" sz="1200" dirty="0" smtClean="0">
                <a:solidFill>
                  <a:srgbClr val="FF0000"/>
                </a:solidFill>
                <a:latin typeface="Calibri" pitchFamily="34" charset="0"/>
                <a:cs typeface="Calibri" pitchFamily="34" charset="0"/>
              </a:rPr>
              <a:t>recording yourself </a:t>
            </a:r>
            <a:r>
              <a:rPr lang="en-AU" sz="1200" dirty="0" smtClean="0">
                <a:latin typeface="Calibri" pitchFamily="34" charset="0"/>
                <a:cs typeface="Calibri" pitchFamily="34" charset="0"/>
              </a:rPr>
              <a:t>to pick up any unwanted speech habits. </a:t>
            </a:r>
            <a:endParaRPr lang="en-US" dirty="0" smtClean="0">
              <a:latin typeface="Calibri" pitchFamily="34" charset="0"/>
              <a:cs typeface="Calibri" pitchFamily="34" charset="0"/>
            </a:endParaRPr>
          </a:p>
          <a:p>
            <a:endParaRPr lang="en-AU" dirty="0" smtClean="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25</a:t>
            </a:fld>
            <a:endParaRPr lang="en-US"/>
          </a:p>
        </p:txBody>
      </p:sp>
    </p:spTree>
    <p:extLst>
      <p:ext uri="{BB962C8B-B14F-4D97-AF65-F5344CB8AC3E}">
        <p14:creationId xmlns:p14="http://schemas.microsoft.com/office/powerpoint/2010/main" val="1548505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latin typeface="Calibri" pitchFamily="34" charset="0"/>
                <a:cs typeface="Calibri" pitchFamily="34" charset="0"/>
              </a:rPr>
              <a:t>Emphasise the key points</a:t>
            </a:r>
            <a:r>
              <a:rPr lang="en-AU" dirty="0" smtClean="0">
                <a:latin typeface="Calibri" pitchFamily="34" charset="0"/>
                <a:cs typeface="Calibri" pitchFamily="34" charset="0"/>
              </a:rPr>
              <a:t>—and make sure people realise which are the key points. Repeat them using different phrasing. </a:t>
            </a:r>
          </a:p>
          <a:p>
            <a:r>
              <a:rPr lang="en-AU" dirty="0" smtClean="0">
                <a:latin typeface="Calibri" pitchFamily="34" charset="0"/>
                <a:cs typeface="Calibri" pitchFamily="34" charset="0"/>
              </a:rPr>
              <a:t>Make it absolutely </a:t>
            </a:r>
            <a:r>
              <a:rPr lang="en-AU" b="1" dirty="0" smtClean="0">
                <a:latin typeface="Calibri" pitchFamily="34" charset="0"/>
                <a:cs typeface="Calibri" pitchFamily="34" charset="0"/>
              </a:rPr>
              <a:t>clear when you move to another point</a:t>
            </a:r>
            <a:r>
              <a:rPr lang="en-AU" dirty="0" smtClean="0">
                <a:latin typeface="Calibri" pitchFamily="34" charset="0"/>
                <a:cs typeface="Calibri" pitchFamily="34" charset="0"/>
              </a:rPr>
              <a:t>. </a:t>
            </a:r>
          </a:p>
          <a:p>
            <a:pPr marL="0" indent="0">
              <a:buNone/>
            </a:pPr>
            <a:r>
              <a:rPr lang="en-AU" dirty="0" smtClean="0">
                <a:latin typeface="Calibri" pitchFamily="34" charset="0"/>
                <a:cs typeface="Calibri" pitchFamily="34" charset="0"/>
              </a:rPr>
              <a:t>	For example:</a:t>
            </a:r>
            <a:br>
              <a:rPr lang="en-AU" dirty="0" smtClean="0">
                <a:latin typeface="Calibri" pitchFamily="34" charset="0"/>
                <a:cs typeface="Calibri" pitchFamily="34" charset="0"/>
              </a:rPr>
            </a:br>
            <a:r>
              <a:rPr lang="en-AU" i="1" dirty="0" smtClean="0">
                <a:latin typeface="Times New Roman" panose="02020603050405020304" pitchFamily="18" charset="0"/>
                <a:cs typeface="Times New Roman" panose="02020603050405020304" pitchFamily="18" charset="0"/>
              </a:rPr>
              <a:t>‘The next point is that ...’</a:t>
            </a:r>
            <a:br>
              <a:rPr lang="en-AU" i="1" dirty="0" smtClean="0">
                <a:latin typeface="Times New Roman" panose="02020603050405020304" pitchFamily="18" charset="0"/>
                <a:cs typeface="Times New Roman" panose="02020603050405020304" pitchFamily="18" charset="0"/>
              </a:rPr>
            </a:br>
            <a:r>
              <a:rPr lang="en-AU" i="1" dirty="0" smtClean="0">
                <a:latin typeface="Times New Roman" panose="02020603050405020304" pitchFamily="18" charset="0"/>
                <a:cs typeface="Times New Roman" panose="02020603050405020304" pitchFamily="18" charset="0"/>
              </a:rPr>
              <a:t>‘OK, now I am going to talk about ...’</a:t>
            </a:r>
            <a:br>
              <a:rPr lang="en-AU" i="1" dirty="0" smtClean="0">
                <a:latin typeface="Times New Roman" panose="02020603050405020304" pitchFamily="18" charset="0"/>
                <a:cs typeface="Times New Roman" panose="02020603050405020304" pitchFamily="18" charset="0"/>
              </a:rPr>
            </a:br>
            <a:r>
              <a:rPr lang="en-AU" i="1" dirty="0" smtClean="0">
                <a:latin typeface="Times New Roman" panose="02020603050405020304" pitchFamily="18" charset="0"/>
                <a:cs typeface="Times New Roman" panose="02020603050405020304" pitchFamily="18" charset="0"/>
              </a:rPr>
              <a:t>‘Right. Now I'd like to explain ... ’</a:t>
            </a:r>
            <a:br>
              <a:rPr lang="en-AU" i="1" dirty="0" smtClean="0">
                <a:latin typeface="Times New Roman" panose="02020603050405020304" pitchFamily="18" charset="0"/>
                <a:cs typeface="Times New Roman" panose="02020603050405020304" pitchFamily="18" charset="0"/>
              </a:rPr>
            </a:br>
            <a:r>
              <a:rPr lang="en-AU" i="1" dirty="0" smtClean="0">
                <a:latin typeface="Times New Roman" panose="02020603050405020304" pitchFamily="18" charset="0"/>
                <a:cs typeface="Times New Roman" panose="02020603050405020304" pitchFamily="18" charset="0"/>
              </a:rPr>
              <a:t>‘Of course, we must not forget that ...’</a:t>
            </a:r>
            <a:br>
              <a:rPr lang="en-AU" i="1" dirty="0" smtClean="0">
                <a:latin typeface="Times New Roman" panose="02020603050405020304" pitchFamily="18" charset="0"/>
                <a:cs typeface="Times New Roman" panose="02020603050405020304" pitchFamily="18" charset="0"/>
              </a:rPr>
            </a:br>
            <a:r>
              <a:rPr lang="en-AU" i="1" dirty="0" smtClean="0">
                <a:latin typeface="Times New Roman" panose="02020603050405020304" pitchFamily="18" charset="0"/>
                <a:cs typeface="Times New Roman" panose="02020603050405020304" pitchFamily="18" charset="0"/>
              </a:rPr>
              <a:t>‘However, it's important to realise that...’</a:t>
            </a:r>
          </a:p>
          <a:p>
            <a:r>
              <a:rPr lang="en-AU" dirty="0" smtClean="0">
                <a:latin typeface="Calibri" pitchFamily="34" charset="0"/>
                <a:cs typeface="Calibri" pitchFamily="34" charset="0"/>
              </a:rPr>
              <a:t>Use </a:t>
            </a:r>
            <a:r>
              <a:rPr lang="en-AU" b="1" dirty="0" smtClean="0">
                <a:latin typeface="Calibri" pitchFamily="34" charset="0"/>
                <a:cs typeface="Calibri" pitchFamily="34" charset="0"/>
              </a:rPr>
              <a:t>clear examples to illustrate </a:t>
            </a:r>
            <a:r>
              <a:rPr lang="en-AU" dirty="0" smtClean="0">
                <a:latin typeface="Calibri" pitchFamily="34" charset="0"/>
                <a:cs typeface="Calibri" pitchFamily="34" charset="0"/>
              </a:rPr>
              <a:t>your points. </a:t>
            </a:r>
          </a:p>
          <a:p>
            <a:r>
              <a:rPr lang="en-AU" dirty="0" smtClean="0">
                <a:latin typeface="Calibri" pitchFamily="34" charset="0"/>
                <a:cs typeface="Calibri" pitchFamily="34" charset="0"/>
              </a:rPr>
              <a:t>Do not try to include too much content in for the time allowed.</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26</a:t>
            </a:fld>
            <a:endParaRPr lang="en-US"/>
          </a:p>
        </p:txBody>
      </p:sp>
    </p:spTree>
    <p:extLst>
      <p:ext uri="{BB962C8B-B14F-4D97-AF65-F5344CB8AC3E}">
        <p14:creationId xmlns:p14="http://schemas.microsoft.com/office/powerpoint/2010/main" val="4186169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latin typeface="Calibri" pitchFamily="34" charset="0"/>
                <a:cs typeface="Calibri" pitchFamily="34" charset="0"/>
              </a:rPr>
              <a:t>Smile – a friendly face automatically engages the audience</a:t>
            </a:r>
          </a:p>
          <a:p>
            <a:pPr lvl="0"/>
            <a:r>
              <a:rPr lang="en-AU" dirty="0" smtClean="0">
                <a:latin typeface="Calibri" pitchFamily="34" charset="0"/>
                <a:cs typeface="Calibri" pitchFamily="34" charset="0"/>
              </a:rPr>
              <a:t>Practise maintaining eye-contact with a group of people. Try to make eye contact evenly around the room </a:t>
            </a:r>
          </a:p>
          <a:p>
            <a:pPr lvl="0"/>
            <a:r>
              <a:rPr lang="en-AU" dirty="0" smtClean="0">
                <a:latin typeface="Calibri" pitchFamily="34" charset="0"/>
                <a:cs typeface="Calibri" pitchFamily="34" charset="0"/>
              </a:rPr>
              <a:t>Be visible (don't hide behind the lectern) </a:t>
            </a:r>
          </a:p>
          <a:p>
            <a:pPr lvl="0"/>
            <a:r>
              <a:rPr lang="en-AU" dirty="0" smtClean="0">
                <a:latin typeface="Calibri" pitchFamily="34" charset="0"/>
                <a:cs typeface="Calibri" pitchFamily="34" charset="0"/>
              </a:rPr>
              <a:t>Stand (or sit) upright and balanced </a:t>
            </a:r>
          </a:p>
          <a:p>
            <a:pPr lvl="0"/>
            <a:r>
              <a:rPr lang="en-AU" dirty="0" smtClean="0">
                <a:latin typeface="Calibri" pitchFamily="34" charset="0"/>
                <a:cs typeface="Calibri" pitchFamily="34" charset="0"/>
              </a:rPr>
              <a:t>Stand straight and comfortably. Do not slouch or shuffle about.</a:t>
            </a:r>
          </a:p>
          <a:p>
            <a:pPr lvl="0"/>
            <a:r>
              <a:rPr lang="en-AU" dirty="0" smtClean="0">
                <a:latin typeface="Calibri" pitchFamily="34" charset="0"/>
                <a:cs typeface="Calibri" pitchFamily="34" charset="0"/>
              </a:rPr>
              <a:t>Hold your head up. Look around and make eye-contact with people in the audience. Do not just address the lecturer! Do not stare at a point on the carpet or the wall. If you don't include the audience, they won't listen to you.</a:t>
            </a:r>
          </a:p>
          <a:p>
            <a:pPr lvl="0"/>
            <a:r>
              <a:rPr lang="en-AU" dirty="0" smtClean="0">
                <a:latin typeface="Calibri" pitchFamily="34" charset="0"/>
                <a:cs typeface="Calibri" pitchFamily="34" charset="0"/>
              </a:rPr>
              <a:t>Move freely </a:t>
            </a:r>
          </a:p>
          <a:p>
            <a:pPr lvl="0"/>
            <a:r>
              <a:rPr lang="en-AU" dirty="0" smtClean="0">
                <a:latin typeface="Calibri" pitchFamily="34" charset="0"/>
                <a:cs typeface="Calibri" pitchFamily="34" charset="0"/>
              </a:rPr>
              <a:t>Don't rock, pace, or fold arms </a:t>
            </a:r>
          </a:p>
          <a:p>
            <a:pPr lvl="0"/>
            <a:r>
              <a:rPr lang="en-AU" dirty="0" smtClean="0">
                <a:latin typeface="Calibri" pitchFamily="34" charset="0"/>
                <a:cs typeface="Calibri" pitchFamily="34" charset="0"/>
              </a:rPr>
              <a:t>Avoid unintentional distractors such as playing with a pen, jingling coins, or nervous gestures. </a:t>
            </a:r>
          </a:p>
          <a:p>
            <a:pPr lvl="0"/>
            <a:r>
              <a:rPr lang="en-AU" dirty="0" smtClean="0">
                <a:latin typeface="Calibri" pitchFamily="34" charset="0"/>
                <a:cs typeface="Calibri" pitchFamily="34" charset="0"/>
              </a:rPr>
              <a:t>Try not to turn your back on the audience! You</a:t>
            </a:r>
            <a:r>
              <a:rPr lang="en-AU" baseline="0" dirty="0" smtClean="0">
                <a:latin typeface="Calibri" pitchFamily="34" charset="0"/>
                <a:cs typeface="Calibri" pitchFamily="34" charset="0"/>
              </a:rPr>
              <a:t> don’t want to break eye contact.</a:t>
            </a:r>
            <a:endParaRPr lang="en-AU" dirty="0" smtClean="0">
              <a:latin typeface="Calibri" pitchFamily="34" charset="0"/>
              <a:cs typeface="Calibri" pitchFamily="34" charset="0"/>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27</a:t>
            </a:fld>
            <a:endParaRPr lang="en-US"/>
          </a:p>
        </p:txBody>
      </p:sp>
    </p:spTree>
    <p:extLst>
      <p:ext uri="{BB962C8B-B14F-4D97-AF65-F5344CB8AC3E}">
        <p14:creationId xmlns:p14="http://schemas.microsoft.com/office/powerpoint/2010/main" val="195673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28</a:t>
            </a:fld>
            <a:endParaRPr lang="en-US"/>
          </a:p>
        </p:txBody>
      </p:sp>
    </p:spTree>
    <p:extLst>
      <p:ext uri="{BB962C8B-B14F-4D97-AF65-F5344CB8AC3E}">
        <p14:creationId xmlns:p14="http://schemas.microsoft.com/office/powerpoint/2010/main" val="1023562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Be aware of how your audience is reacting.</a:t>
            </a:r>
            <a:br>
              <a:rPr lang="en-AU" sz="1200" dirty="0" smtClean="0">
                <a:latin typeface="Calibri" pitchFamily="34" charset="0"/>
                <a:cs typeface="Calibri" pitchFamily="34" charset="0"/>
              </a:rPr>
            </a:br>
            <a:r>
              <a:rPr lang="en-AU" sz="1200" dirty="0" smtClean="0">
                <a:latin typeface="Calibri" pitchFamily="34" charset="0"/>
                <a:cs typeface="Calibri" pitchFamily="34" charset="0"/>
              </a:rPr>
              <a:t>	Are they interested or bored? </a:t>
            </a:r>
          </a:p>
          <a:p>
            <a:pPr marL="0" lvl="0" indent="0">
              <a:buNone/>
            </a:pPr>
            <a:r>
              <a:rPr lang="en-AU" sz="1200" dirty="0" smtClean="0">
                <a:latin typeface="Calibri" pitchFamily="34" charset="0"/>
                <a:cs typeface="Calibri" pitchFamily="34" charset="0"/>
              </a:rPr>
              <a:t>	If they look confused, ask them why. 	</a:t>
            </a:r>
          </a:p>
          <a:p>
            <a:pPr marL="0" lvl="0" indent="0">
              <a:buNone/>
            </a:pPr>
            <a:r>
              <a:rPr lang="en-AU" sz="1200" dirty="0" smtClean="0">
                <a:solidFill>
                  <a:srgbClr val="FF0000"/>
                </a:solidFill>
                <a:latin typeface="Calibri" pitchFamily="34" charset="0"/>
                <a:cs typeface="Calibri" pitchFamily="34" charset="0"/>
              </a:rPr>
              <a:t>	Always try to “read” your audience.</a:t>
            </a:r>
            <a:br>
              <a:rPr lang="en-AU" sz="1200" dirty="0" smtClean="0">
                <a:solidFill>
                  <a:srgbClr val="FF0000"/>
                </a:solidFill>
                <a:latin typeface="Calibri" pitchFamily="34" charset="0"/>
                <a:cs typeface="Calibri" pitchFamily="34" charset="0"/>
              </a:rPr>
            </a:br>
            <a:r>
              <a:rPr lang="en-AU" sz="1200" dirty="0" smtClean="0">
                <a:solidFill>
                  <a:srgbClr val="FF0000"/>
                </a:solidFill>
                <a:latin typeface="Calibri" pitchFamily="34" charset="0"/>
                <a:cs typeface="Calibri" pitchFamily="34" charset="0"/>
              </a:rPr>
              <a:t>	</a:t>
            </a:r>
            <a:r>
              <a:rPr lang="en-AU" sz="1200" dirty="0" smtClean="0">
                <a:latin typeface="Calibri" pitchFamily="34" charset="0"/>
                <a:cs typeface="Calibri" pitchFamily="34" charset="0"/>
              </a:rPr>
              <a:t>Stop if necessary and explain a point again.</a:t>
            </a:r>
          </a:p>
          <a:p>
            <a:pPr lvl="0"/>
            <a:endParaRPr lang="en-AU" sz="1200" dirty="0" smtClean="0">
              <a:latin typeface="Calibri" pitchFamily="34" charset="0"/>
              <a:cs typeface="Calibri" pitchFamily="34" charset="0"/>
            </a:endParaRPr>
          </a:p>
          <a:p>
            <a:pPr lvl="0"/>
            <a:r>
              <a:rPr lang="en-AU" sz="1200" dirty="0" smtClean="0">
                <a:latin typeface="Calibri" pitchFamily="34" charset="0"/>
                <a:cs typeface="Calibri" pitchFamily="34" charset="0"/>
              </a:rPr>
              <a:t>Check if the audience is still with you.</a:t>
            </a:r>
            <a:br>
              <a:rPr lang="en-AU" sz="1200" dirty="0" smtClean="0">
                <a:latin typeface="Calibri" pitchFamily="34" charset="0"/>
                <a:cs typeface="Calibri" pitchFamily="34" charset="0"/>
              </a:rPr>
            </a:br>
            <a:r>
              <a:rPr lang="en-AU" sz="1200" dirty="0" smtClean="0">
                <a:latin typeface="Calibri" pitchFamily="34" charset="0"/>
                <a:cs typeface="Calibri" pitchFamily="34" charset="0"/>
              </a:rPr>
              <a:t>		</a:t>
            </a:r>
            <a:r>
              <a:rPr lang="en-AU" sz="1200" i="1" dirty="0" smtClean="0">
                <a:latin typeface="Times New Roman" panose="02020603050405020304" pitchFamily="18" charset="0"/>
                <a:cs typeface="Times New Roman" panose="02020603050405020304" pitchFamily="18" charset="0"/>
              </a:rPr>
              <a:t>‘Does that make sense?’</a:t>
            </a:r>
            <a:br>
              <a:rPr lang="en-AU" sz="1200" i="1" dirty="0" smtClean="0">
                <a:latin typeface="Times New Roman" panose="02020603050405020304" pitchFamily="18" charset="0"/>
                <a:cs typeface="Times New Roman" panose="02020603050405020304" pitchFamily="18" charset="0"/>
              </a:rPr>
            </a:br>
            <a:r>
              <a:rPr lang="en-AU" sz="1200" i="1" dirty="0" smtClean="0">
                <a:latin typeface="Times New Roman" panose="02020603050405020304" pitchFamily="18" charset="0"/>
                <a:cs typeface="Times New Roman" panose="02020603050405020304" pitchFamily="18" charset="0"/>
              </a:rPr>
              <a:t>		‘Is that clear?’</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29</a:t>
            </a:fld>
            <a:endParaRPr lang="en-US"/>
          </a:p>
        </p:txBody>
      </p:sp>
    </p:spTree>
    <p:extLst>
      <p:ext uri="{BB962C8B-B14F-4D97-AF65-F5344CB8AC3E}">
        <p14:creationId xmlns:p14="http://schemas.microsoft.com/office/powerpoint/2010/main" val="1993974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Be open to questions. Questions are good. They show that the audience is listening with interest. They should not be regarded as an attack on you, but as a collaborative search for deeper understanding.</a:t>
            </a:r>
          </a:p>
          <a:p>
            <a:pPr lvl="0"/>
            <a:r>
              <a:rPr lang="en-AU" sz="1200" dirty="0" smtClean="0">
                <a:latin typeface="Calibri" pitchFamily="34" charset="0"/>
                <a:cs typeface="Calibri" pitchFamily="34" charset="0"/>
              </a:rPr>
              <a:t> If you can't answer a question, turn the question back out to the audience and let someone else answer it!</a:t>
            </a:r>
            <a:br>
              <a:rPr lang="en-AU" sz="1200" dirty="0" smtClean="0">
                <a:latin typeface="Calibri" pitchFamily="34" charset="0"/>
                <a:cs typeface="Calibri" pitchFamily="34" charset="0"/>
              </a:rPr>
            </a:br>
            <a:r>
              <a:rPr lang="en-AU" sz="1200" dirty="0" smtClean="0">
                <a:latin typeface="Calibri" pitchFamily="34" charset="0"/>
                <a:cs typeface="Calibri" pitchFamily="34" charset="0"/>
              </a:rPr>
              <a:t>Be ready to get the discussion going after your presentation. Just in case nobody has anything to say, have some thought-provoking focus questions or points for discussion ready to ask the group. </a:t>
            </a:r>
          </a:p>
          <a:p>
            <a:pPr lvl="0"/>
            <a:r>
              <a:rPr lang="en-AU" sz="1200" dirty="0" smtClean="0">
                <a:latin typeface="Calibri" pitchFamily="34" charset="0"/>
                <a:cs typeface="Calibri" pitchFamily="34" charset="0"/>
              </a:rPr>
              <a:t>Think about how you may respond to feedback.</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30</a:t>
            </a:fld>
            <a:endParaRPr lang="en-US"/>
          </a:p>
        </p:txBody>
      </p:sp>
    </p:spTree>
    <p:extLst>
      <p:ext uri="{BB962C8B-B14F-4D97-AF65-F5344CB8AC3E}">
        <p14:creationId xmlns:p14="http://schemas.microsoft.com/office/powerpoint/2010/main" val="3580956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a:p>
        </p:txBody>
      </p:sp>
    </p:spTree>
    <p:extLst>
      <p:ext uri="{BB962C8B-B14F-4D97-AF65-F5344CB8AC3E}">
        <p14:creationId xmlns:p14="http://schemas.microsoft.com/office/powerpoint/2010/main" val="3682398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31</a:t>
            </a:fld>
            <a:endParaRPr lang="en-US"/>
          </a:p>
        </p:txBody>
      </p:sp>
    </p:spTree>
    <p:extLst>
      <p:ext uri="{BB962C8B-B14F-4D97-AF65-F5344CB8AC3E}">
        <p14:creationId xmlns:p14="http://schemas.microsoft.com/office/powerpoint/2010/main" val="2953786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32</a:t>
            </a:fld>
            <a:endParaRPr lang="en-US"/>
          </a:p>
        </p:txBody>
      </p:sp>
    </p:spTree>
    <p:extLst>
      <p:ext uri="{BB962C8B-B14F-4D97-AF65-F5344CB8AC3E}">
        <p14:creationId xmlns:p14="http://schemas.microsoft.com/office/powerpoint/2010/main" val="1421525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33</a:t>
            </a:fld>
            <a:endParaRPr lang="en-US"/>
          </a:p>
        </p:txBody>
      </p:sp>
    </p:spTree>
    <p:extLst>
      <p:ext uri="{BB962C8B-B14F-4D97-AF65-F5344CB8AC3E}">
        <p14:creationId xmlns:p14="http://schemas.microsoft.com/office/powerpoint/2010/main" val="2014710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34</a:t>
            </a:fld>
            <a:endParaRPr lang="en-US"/>
          </a:p>
        </p:txBody>
      </p:sp>
    </p:spTree>
    <p:extLst>
      <p:ext uri="{BB962C8B-B14F-4D97-AF65-F5344CB8AC3E}">
        <p14:creationId xmlns:p14="http://schemas.microsoft.com/office/powerpoint/2010/main" val="3215847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35</a:t>
            </a:fld>
            <a:endParaRPr lang="en-US"/>
          </a:p>
        </p:txBody>
      </p:sp>
    </p:spTree>
    <p:extLst>
      <p:ext uri="{BB962C8B-B14F-4D97-AF65-F5344CB8AC3E}">
        <p14:creationId xmlns:p14="http://schemas.microsoft.com/office/powerpoint/2010/main" val="2835373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People are more scared of</a:t>
            </a:r>
            <a:r>
              <a:rPr lang="en-AU" baseline="0" dirty="0" smtClean="0"/>
              <a:t> public speaking (#2) than of dying (#6)!!!</a:t>
            </a:r>
            <a:endParaRPr lang="en-AU" dirty="0" smtClean="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1428824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latin typeface="Calibri" pitchFamily="34" charset="0"/>
                <a:cs typeface="Calibri" pitchFamily="34" charset="0"/>
              </a:rPr>
              <a:t>The first few times you make a presentation, you will be nervous. That's quite a good thing—a bit of </a:t>
            </a:r>
            <a:r>
              <a:rPr lang="en-AU" b="1" dirty="0" smtClean="0">
                <a:solidFill>
                  <a:srgbClr val="FF0000"/>
                </a:solidFill>
                <a:latin typeface="Calibri" pitchFamily="34" charset="0"/>
                <a:cs typeface="Calibri" pitchFamily="34" charset="0"/>
              </a:rPr>
              <a:t>adrenalin </a:t>
            </a:r>
            <a:r>
              <a:rPr lang="en-AU" dirty="0" smtClean="0">
                <a:latin typeface="Calibri" pitchFamily="34" charset="0"/>
                <a:cs typeface="Calibri" pitchFamily="34" charset="0"/>
              </a:rPr>
              <a:t>often helps you to perform well.</a:t>
            </a:r>
          </a:p>
          <a:p>
            <a:pPr lvl="0"/>
            <a:r>
              <a:rPr lang="en-AU" dirty="0" smtClean="0">
                <a:latin typeface="Calibri" pitchFamily="34" charset="0"/>
                <a:cs typeface="Calibri" pitchFamily="34" charset="0"/>
              </a:rPr>
              <a:t>Be </a:t>
            </a:r>
            <a:r>
              <a:rPr lang="en-AU" b="1" dirty="0" smtClean="0">
                <a:solidFill>
                  <a:srgbClr val="FF0000"/>
                </a:solidFill>
                <a:latin typeface="Calibri" pitchFamily="34" charset="0"/>
                <a:cs typeface="Calibri" pitchFamily="34" charset="0"/>
              </a:rPr>
              <a:t>organised.</a:t>
            </a:r>
            <a:r>
              <a:rPr lang="en-AU" dirty="0" smtClean="0">
                <a:latin typeface="Calibri" pitchFamily="34" charset="0"/>
                <a:cs typeface="Calibri" pitchFamily="34" charset="0"/>
              </a:rPr>
              <a:t> If you are well organised, your task will be easier. If you are disorganised, you may get flustered.</a:t>
            </a:r>
          </a:p>
          <a:p>
            <a:pPr lvl="0"/>
            <a:r>
              <a:rPr lang="en-AU" b="1" dirty="0" smtClean="0">
                <a:solidFill>
                  <a:srgbClr val="FF0000"/>
                </a:solidFill>
                <a:latin typeface="Calibri" pitchFamily="34" charset="0"/>
                <a:cs typeface="Calibri" pitchFamily="34" charset="0"/>
              </a:rPr>
              <a:t>Smile</a:t>
            </a:r>
            <a:r>
              <a:rPr lang="en-AU" dirty="0" smtClean="0">
                <a:latin typeface="Calibri" pitchFamily="34" charset="0"/>
                <a:cs typeface="Calibri" pitchFamily="34" charset="0"/>
              </a:rPr>
              <a:t>! Your audience will react warmly to you if you smile and at least look relaxed. performance—you have to be like an actor. If you act the part of someone enjoying themselves and feeling confident</a:t>
            </a:r>
          </a:p>
          <a:p>
            <a:pPr lvl="0"/>
            <a:r>
              <a:rPr lang="en-AU" dirty="0" smtClean="0">
                <a:latin typeface="Calibri" pitchFamily="34" charset="0"/>
                <a:cs typeface="Calibri" pitchFamily="34" charset="0"/>
              </a:rPr>
              <a:t>Treat your audience </a:t>
            </a:r>
            <a:r>
              <a:rPr lang="en-AU" b="1" dirty="0" smtClean="0">
                <a:solidFill>
                  <a:srgbClr val="FF0000"/>
                </a:solidFill>
                <a:latin typeface="Calibri" pitchFamily="34" charset="0"/>
                <a:cs typeface="Calibri" pitchFamily="34" charset="0"/>
              </a:rPr>
              <a:t>like friends</a:t>
            </a:r>
            <a:r>
              <a:rPr lang="en-AU" dirty="0" smtClean="0">
                <a:latin typeface="Calibri" pitchFamily="34" charset="0"/>
                <a:cs typeface="Calibri" pitchFamily="34" charset="0"/>
              </a:rPr>
              <a:t>.</a:t>
            </a:r>
          </a:p>
          <a:p>
            <a:pPr lvl="0"/>
            <a:r>
              <a:rPr lang="en-AU" b="1" dirty="0" smtClean="0">
                <a:solidFill>
                  <a:srgbClr val="FF0000"/>
                </a:solidFill>
                <a:latin typeface="Calibri" pitchFamily="34" charset="0"/>
                <a:cs typeface="Calibri" pitchFamily="34" charset="0"/>
              </a:rPr>
              <a:t>Breathe deeply</a:t>
            </a:r>
            <a:r>
              <a:rPr lang="en-AU" dirty="0" smtClean="0">
                <a:latin typeface="Calibri" pitchFamily="34" charset="0"/>
                <a:cs typeface="Calibri" pitchFamily="34" charset="0"/>
              </a:rPr>
              <a:t>. It will calm you down and help to control the slight shaking that you might get in your hands and your voice.</a:t>
            </a:r>
          </a:p>
          <a:p>
            <a:r>
              <a:rPr lang="en-AU" b="1" dirty="0" smtClean="0">
                <a:solidFill>
                  <a:srgbClr val="FF0000"/>
                </a:solidFill>
                <a:latin typeface="Calibri" pitchFamily="34" charset="0"/>
                <a:cs typeface="Calibri" pitchFamily="34" charset="0"/>
              </a:rPr>
              <a:t>Slow down </a:t>
            </a:r>
            <a:r>
              <a:rPr lang="en-AU" dirty="0" smtClean="0">
                <a:latin typeface="Calibri" pitchFamily="34" charset="0"/>
                <a:cs typeface="Calibri" pitchFamily="34" charset="0"/>
              </a:rPr>
              <a:t>and make use of </a:t>
            </a:r>
            <a:r>
              <a:rPr lang="en-AU" b="1" dirty="0" smtClean="0">
                <a:solidFill>
                  <a:srgbClr val="FF0000"/>
                </a:solidFill>
                <a:latin typeface="Calibri" pitchFamily="34" charset="0"/>
                <a:cs typeface="Calibri" pitchFamily="34" charset="0"/>
              </a:rPr>
              <a:t>pauses</a:t>
            </a:r>
            <a:r>
              <a:rPr lang="en-AU" dirty="0" smtClean="0">
                <a:latin typeface="Calibri" pitchFamily="34" charset="0"/>
                <a:cs typeface="Calibri" pitchFamily="34" charset="0"/>
              </a:rPr>
              <a:t>: force yourself to stop at the end of a sentence, take a breath, and think before you continue. </a:t>
            </a:r>
          </a:p>
          <a:p>
            <a:r>
              <a:rPr lang="en-AU" dirty="0" smtClean="0">
                <a:latin typeface="Calibri" pitchFamily="34" charset="0"/>
                <a:cs typeface="Calibri" pitchFamily="34" charset="0"/>
              </a:rPr>
              <a:t>Be well-prepared. </a:t>
            </a:r>
            <a:r>
              <a:rPr lang="en-AU" b="1" dirty="0" smtClean="0">
                <a:solidFill>
                  <a:srgbClr val="FF0000"/>
                </a:solidFill>
                <a:latin typeface="Calibri" pitchFamily="34" charset="0"/>
                <a:cs typeface="Calibri" pitchFamily="34" charset="0"/>
              </a:rPr>
              <a:t>Practise</a:t>
            </a:r>
            <a:r>
              <a:rPr lang="en-AU" dirty="0" smtClean="0">
                <a:latin typeface="Calibri" pitchFamily="34" charset="0"/>
                <a:cs typeface="Calibri" pitchFamily="34" charset="0"/>
              </a:rPr>
              <a:t> giving your talk.</a:t>
            </a:r>
          </a:p>
          <a:p>
            <a:pPr marL="0" indent="0">
              <a:buNone/>
            </a:pPr>
            <a:r>
              <a:rPr lang="en-AU" dirty="0" smtClean="0">
                <a:latin typeface="Calibri" pitchFamily="34" charset="0"/>
                <a:cs typeface="Calibri" pitchFamily="34" charset="0"/>
              </a:rPr>
              <a:t> 	*You can ask one of the HELPS Advisors to listen to your presentation</a:t>
            </a:r>
            <a:endParaRPr lang="en-AU" dirty="0" smtClean="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77172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a:t>
            </a:r>
            <a:r>
              <a:rPr lang="en-AU" baseline="0" dirty="0" smtClean="0"/>
              <a:t> workshop can be delivered two ways:</a:t>
            </a:r>
          </a:p>
          <a:p>
            <a:pPr marL="228600" indent="-228600">
              <a:buAutoNum type="arabicParenR"/>
            </a:pPr>
            <a:r>
              <a:rPr lang="en-AU" baseline="0" dirty="0" smtClean="0"/>
              <a:t>This slide can be used and students do group work/ brainstorming. Each group answers one question from the box on the right hand side then presents their ideas to the class (</a:t>
            </a:r>
            <a:r>
              <a:rPr lang="en-AU" baseline="0" dirty="0" err="1" smtClean="0"/>
              <a:t>ie</a:t>
            </a:r>
            <a:r>
              <a:rPr lang="en-AU" baseline="0" dirty="0" smtClean="0"/>
              <a:t> students get hands-on practice presenting). Upon completion, the rest of the slides can be viewed and discussed.</a:t>
            </a:r>
          </a:p>
          <a:p>
            <a:pPr marL="228600" indent="-228600">
              <a:buAutoNum type="arabicParenR"/>
            </a:pPr>
            <a:r>
              <a:rPr lang="en-AU" baseline="0" dirty="0" smtClean="0"/>
              <a:t>This slide can be omitted. Students can view and discuss the rest of the slides. Slide 29 gives a link to a useful activity.</a:t>
            </a:r>
            <a:endParaRPr lang="en-AU" dirty="0" smtClean="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299996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Help build confidence in speaking in public</a:t>
            </a:r>
          </a:p>
          <a:p>
            <a:pPr lvl="0"/>
            <a:r>
              <a:rPr lang="en-AU" sz="1200" dirty="0" smtClean="0">
                <a:latin typeface="Calibri" pitchFamily="34" charset="0"/>
                <a:cs typeface="Calibri" pitchFamily="34" charset="0"/>
              </a:rPr>
              <a:t>Ensure that you learn how to appropriately present your own ideas to an audience</a:t>
            </a:r>
          </a:p>
          <a:p>
            <a:pPr lvl="0"/>
            <a:r>
              <a:rPr lang="en-AU" sz="1200" dirty="0" smtClean="0">
                <a:latin typeface="Calibri" pitchFamily="34" charset="0"/>
                <a:cs typeface="Calibri" pitchFamily="34" charset="0"/>
              </a:rPr>
              <a:t>Enable you to practise speaking for a particular audience in a professional manner</a:t>
            </a:r>
          </a:p>
          <a:p>
            <a:pPr lvl="0"/>
            <a:r>
              <a:rPr lang="en-AU" sz="1200" dirty="0" smtClean="0">
                <a:latin typeface="Calibri" pitchFamily="34" charset="0"/>
                <a:cs typeface="Calibri" pitchFamily="34" charset="0"/>
              </a:rPr>
              <a:t>Prepare you for formal presentations that you may often be required to give in your workplace </a:t>
            </a:r>
          </a:p>
          <a:p>
            <a:pPr lvl="0"/>
            <a:r>
              <a:rPr lang="en-AU" sz="1200" dirty="0" smtClean="0">
                <a:latin typeface="Calibri" pitchFamily="34" charset="0"/>
                <a:cs typeface="Calibri" pitchFamily="34" charset="0"/>
              </a:rPr>
              <a:t>Give you the opportunity to think on your feet so you can learn to articulate your thoughts in public</a:t>
            </a:r>
          </a:p>
          <a:p>
            <a:pPr lvl="0"/>
            <a:r>
              <a:rPr lang="en-AU" sz="1200" dirty="0" smtClean="0">
                <a:latin typeface="Calibri" pitchFamily="34" charset="0"/>
                <a:cs typeface="Calibri" pitchFamily="34" charset="0"/>
              </a:rPr>
              <a:t>Help you to learn how to synthesise material into a manageable form that is easily comprehended by others</a:t>
            </a:r>
          </a:p>
          <a:p>
            <a:pPr lvl="0"/>
            <a:r>
              <a:rPr lang="en-AU" sz="1200" dirty="0" smtClean="0">
                <a:latin typeface="Calibri" pitchFamily="34" charset="0"/>
                <a:cs typeface="Calibri" pitchFamily="34" charset="0"/>
              </a:rPr>
              <a:t>Ensure that you know the subject area</a:t>
            </a:r>
          </a:p>
          <a:p>
            <a:pPr lvl="0"/>
            <a:endParaRPr lang="en-AU" sz="1200" dirty="0" smtClean="0">
              <a:latin typeface="Calibri" pitchFamily="34" charset="0"/>
              <a:cs typeface="Calibri" pitchFamily="34" charset="0"/>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a:p>
        </p:txBody>
      </p:sp>
    </p:spTree>
    <p:extLst>
      <p:ext uri="{BB962C8B-B14F-4D97-AF65-F5344CB8AC3E}">
        <p14:creationId xmlns:p14="http://schemas.microsoft.com/office/powerpoint/2010/main" val="106697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latin typeface="Calibri" pitchFamily="34" charset="0"/>
                <a:cs typeface="Calibri" pitchFamily="34" charset="0"/>
              </a:rPr>
              <a:t>Write a rough outline.</a:t>
            </a:r>
          </a:p>
          <a:p>
            <a:pPr lvl="0"/>
            <a:r>
              <a:rPr lang="en-AU" sz="1200" dirty="0" smtClean="0">
                <a:latin typeface="Calibri" pitchFamily="34" charset="0"/>
                <a:cs typeface="Calibri" pitchFamily="34" charset="0"/>
              </a:rPr>
              <a:t>Research your topic. Don’t get carried away—remember you have a limited time for your presentation.</a:t>
            </a:r>
          </a:p>
          <a:p>
            <a:pPr lvl="0"/>
            <a:r>
              <a:rPr lang="en-AU" sz="1200" dirty="0" smtClean="0">
                <a:latin typeface="Calibri" pitchFamily="34" charset="0"/>
                <a:cs typeface="Calibri" pitchFamily="34" charset="0"/>
              </a:rPr>
              <a:t>Organise your material and write a draft—think about the length of time you have to talk.</a:t>
            </a:r>
          </a:p>
          <a:p>
            <a:pPr lvl="0"/>
            <a:r>
              <a:rPr lang="en-AU" sz="1200" dirty="0" smtClean="0">
                <a:latin typeface="Calibri" pitchFamily="34" charset="0"/>
                <a:cs typeface="Calibri" pitchFamily="34" charset="0"/>
              </a:rPr>
              <a:t>In general, follow a 3 part structure:</a:t>
            </a:r>
          </a:p>
          <a:p>
            <a:pPr lvl="1"/>
            <a:r>
              <a:rPr lang="en-AU" sz="1200" b="1" dirty="0" smtClean="0">
                <a:solidFill>
                  <a:srgbClr val="C00000"/>
                </a:solidFill>
                <a:latin typeface="Calibri" pitchFamily="34" charset="0"/>
                <a:cs typeface="Calibri" pitchFamily="34" charset="0"/>
              </a:rPr>
              <a:t>Introduction - tell them what you're going to tell them.</a:t>
            </a:r>
          </a:p>
          <a:p>
            <a:pPr lvl="1"/>
            <a:r>
              <a:rPr lang="en-AU" sz="1200" b="1" dirty="0" smtClean="0">
                <a:solidFill>
                  <a:srgbClr val="C00000"/>
                </a:solidFill>
                <a:latin typeface="Calibri" pitchFamily="34" charset="0"/>
                <a:cs typeface="Calibri" pitchFamily="34" charset="0"/>
              </a:rPr>
              <a:t>Body - tell them!</a:t>
            </a:r>
          </a:p>
          <a:p>
            <a:pPr lvl="1"/>
            <a:r>
              <a:rPr lang="en-AU" sz="1200" b="1" dirty="0" smtClean="0">
                <a:solidFill>
                  <a:srgbClr val="C00000"/>
                </a:solidFill>
                <a:latin typeface="Calibri" pitchFamily="34" charset="0"/>
                <a:cs typeface="Calibri" pitchFamily="34" charset="0"/>
              </a:rPr>
              <a:t>Conclusion - tell them what you have told them! </a:t>
            </a:r>
          </a:p>
          <a:p>
            <a:pPr lvl="0"/>
            <a:r>
              <a:rPr lang="en-AU" sz="1200" dirty="0" smtClean="0">
                <a:latin typeface="Calibri" pitchFamily="34" charset="0"/>
                <a:cs typeface="Calibri" pitchFamily="34" charset="0"/>
              </a:rPr>
              <a:t>Summarise your draft into points to write on-screen and/or cards.</a:t>
            </a:r>
          </a:p>
          <a:p>
            <a:pPr lvl="0"/>
            <a:r>
              <a:rPr lang="en-AU" sz="1200" dirty="0" smtClean="0">
                <a:latin typeface="Calibri" pitchFamily="34" charset="0"/>
                <a:cs typeface="Calibri" pitchFamily="34" charset="0"/>
              </a:rPr>
              <a:t>Which audio/visual aids will enhance your presentation: PowerPoint slides? Printed handouts? Computer assisted presentation? </a:t>
            </a:r>
            <a:endParaRPr lang="en-US" sz="1200" dirty="0" smtClean="0">
              <a:latin typeface="Century Gothic"/>
              <a:cs typeface="Century Gothic"/>
            </a:endParaRPr>
          </a:p>
          <a:p>
            <a:endParaRPr lang="en-AU" dirty="0" smtClean="0"/>
          </a:p>
          <a:p>
            <a:pPr lvl="0"/>
            <a:endParaRPr lang="en-AU" sz="1200" dirty="0" smtClean="0">
              <a:latin typeface="Calibri" pitchFamily="34" charset="0"/>
              <a:cs typeface="Calibri" pitchFamily="34" charset="0"/>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865528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smtClean="0">
                <a:latin typeface="Calibri" pitchFamily="34" charset="0"/>
                <a:cs typeface="Calibri" pitchFamily="34" charset="0"/>
              </a:rPr>
              <a:t>Capture your listeners’ attention: Begin with a question, a funny story, a startling comment, or anything that will make them think.</a:t>
            </a:r>
          </a:p>
          <a:p>
            <a:pPr lvl="0"/>
            <a:endParaRPr lang="en-AU" dirty="0" smtClean="0">
              <a:latin typeface="Calibri" pitchFamily="34" charset="0"/>
              <a:cs typeface="Calibri" pitchFamily="34" charset="0"/>
            </a:endParaRPr>
          </a:p>
          <a:p>
            <a:pPr lvl="0"/>
            <a:r>
              <a:rPr lang="en-AU" dirty="0" smtClean="0">
                <a:latin typeface="Calibri" pitchFamily="34" charset="0"/>
                <a:cs typeface="Calibri" pitchFamily="34" charset="0"/>
              </a:rPr>
              <a:t>Give the purpose of your presentation. What are you trying to achieve? What do you want the audience to know at the end of your presentation? </a:t>
            </a:r>
            <a:br>
              <a:rPr lang="en-AU" dirty="0" smtClean="0">
                <a:latin typeface="Calibri" pitchFamily="34" charset="0"/>
                <a:cs typeface="Calibri" pitchFamily="34" charset="0"/>
              </a:rPr>
            </a:br>
            <a:r>
              <a:rPr lang="en-AU" dirty="0" smtClean="0">
                <a:latin typeface="Calibri" pitchFamily="34" charset="0"/>
                <a:cs typeface="Calibri" pitchFamily="34" charset="0"/>
              </a:rPr>
              <a:t>		</a:t>
            </a:r>
            <a:r>
              <a:rPr lang="en-AU" i="1" dirty="0" smtClean="0">
                <a:latin typeface="Times New Roman" panose="02020603050405020304" pitchFamily="18" charset="0"/>
                <a:cs typeface="Times New Roman" panose="02020603050405020304" pitchFamily="18" charset="0"/>
              </a:rPr>
              <a:t>‘I’m going to talk about...’</a:t>
            </a:r>
            <a:br>
              <a:rPr lang="en-AU" i="1" dirty="0" smtClean="0">
                <a:latin typeface="Times New Roman" panose="02020603050405020304" pitchFamily="18" charset="0"/>
                <a:cs typeface="Times New Roman" panose="02020603050405020304" pitchFamily="18" charset="0"/>
              </a:rPr>
            </a:br>
            <a:r>
              <a:rPr lang="en-AU" i="1" dirty="0" smtClean="0">
                <a:latin typeface="Times New Roman" panose="02020603050405020304" pitchFamily="18" charset="0"/>
                <a:cs typeface="Times New Roman" panose="02020603050405020304" pitchFamily="18" charset="0"/>
              </a:rPr>
              <a:t>		‘This morning I want to explain…’</a:t>
            </a:r>
          </a:p>
          <a:p>
            <a:pPr lvl="0"/>
            <a:endParaRPr lang="en-AU" i="1" dirty="0" smtClean="0">
              <a:latin typeface="Times New Roman" panose="02020603050405020304" pitchFamily="18" charset="0"/>
              <a:cs typeface="Times New Roman" panose="02020603050405020304" pitchFamily="18" charset="0"/>
            </a:endParaRPr>
          </a:p>
          <a:p>
            <a:pPr lvl="0"/>
            <a:r>
              <a:rPr lang="en-AU" dirty="0" smtClean="0">
                <a:latin typeface="Calibri" pitchFamily="34" charset="0"/>
                <a:cs typeface="Calibri" pitchFamily="34" charset="0"/>
              </a:rPr>
              <a:t>Provide context, </a:t>
            </a:r>
            <a:r>
              <a:rPr lang="en-AU" dirty="0" err="1" smtClean="0">
                <a:latin typeface="Calibri" pitchFamily="34" charset="0"/>
                <a:cs typeface="Calibri" pitchFamily="34" charset="0"/>
              </a:rPr>
              <a:t>ie</a:t>
            </a:r>
            <a:r>
              <a:rPr lang="en-AU" dirty="0" smtClean="0">
                <a:latin typeface="Calibri" pitchFamily="34" charset="0"/>
                <a:cs typeface="Calibri" pitchFamily="34" charset="0"/>
              </a:rPr>
              <a:t>. background and definitions?</a:t>
            </a:r>
          </a:p>
          <a:p>
            <a:pPr lvl="0"/>
            <a:endParaRPr lang="en-AU" dirty="0" smtClean="0">
              <a:latin typeface="Calibri" pitchFamily="34" charset="0"/>
              <a:cs typeface="Calibri" pitchFamily="34" charset="0"/>
            </a:endParaRPr>
          </a:p>
          <a:p>
            <a:pPr lvl="0"/>
            <a:r>
              <a:rPr lang="en-AU" dirty="0" smtClean="0">
                <a:latin typeface="Calibri" pitchFamily="34" charset="0"/>
                <a:cs typeface="Calibri" pitchFamily="34" charset="0"/>
              </a:rPr>
              <a:t>Present an outline of your talk; for example:</a:t>
            </a:r>
            <a:br>
              <a:rPr lang="en-AU" dirty="0" smtClean="0">
                <a:latin typeface="Calibri" pitchFamily="34" charset="0"/>
                <a:cs typeface="Calibri" pitchFamily="34" charset="0"/>
              </a:rPr>
            </a:br>
            <a:r>
              <a:rPr lang="en-AU" dirty="0" smtClean="0">
                <a:latin typeface="Calibri" pitchFamily="34" charset="0"/>
                <a:cs typeface="Calibri" pitchFamily="34" charset="0"/>
              </a:rPr>
              <a:t>		</a:t>
            </a:r>
            <a:r>
              <a:rPr lang="en-AU" i="1" dirty="0" smtClean="0">
                <a:latin typeface="Times New Roman" panose="02020603050405020304" pitchFamily="18" charset="0"/>
                <a:cs typeface="Times New Roman" panose="02020603050405020304" pitchFamily="18" charset="0"/>
              </a:rPr>
              <a:t>‘I will concentrate on the following points: First of all…Then…</a:t>
            </a:r>
            <a:br>
              <a:rPr lang="en-AU" i="1" dirty="0" smtClean="0">
                <a:latin typeface="Times New Roman" panose="02020603050405020304" pitchFamily="18" charset="0"/>
                <a:cs typeface="Times New Roman" panose="02020603050405020304" pitchFamily="18" charset="0"/>
              </a:rPr>
            </a:br>
            <a:r>
              <a:rPr lang="en-AU" i="1" dirty="0" smtClean="0">
                <a:latin typeface="Times New Roman" panose="02020603050405020304" pitchFamily="18" charset="0"/>
                <a:cs typeface="Times New Roman" panose="02020603050405020304" pitchFamily="18" charset="0"/>
              </a:rPr>
              <a:t>		‘This will lead to… And finally…</a:t>
            </a:r>
          </a:p>
          <a:p>
            <a:pPr lvl="0"/>
            <a:endParaRPr lang="en-AU" dirty="0" smtClean="0">
              <a:cs typeface="Times New Roman" panose="02020603050405020304" pitchFamily="18" charset="0"/>
            </a:endParaRPr>
          </a:p>
          <a:p>
            <a:pPr lvl="0"/>
            <a:r>
              <a:rPr lang="en-AU" dirty="0" smtClean="0">
                <a:cs typeface="Times New Roman" panose="02020603050405020304" pitchFamily="18" charset="0"/>
              </a:rPr>
              <a:t>It</a:t>
            </a:r>
            <a:r>
              <a:rPr lang="en-AU" baseline="0" dirty="0" smtClean="0">
                <a:cs typeface="Times New Roman" panose="02020603050405020304" pitchFamily="18" charset="0"/>
              </a:rPr>
              <a:t> is often a good idea to write </a:t>
            </a:r>
            <a:r>
              <a:rPr lang="en-AU" dirty="0" smtClean="0">
                <a:cs typeface="Times New Roman" panose="02020603050405020304" pitchFamily="18" charset="0"/>
              </a:rPr>
              <a:t>your introduction last</a:t>
            </a:r>
            <a:r>
              <a:rPr lang="en-AU" baseline="0" dirty="0" smtClean="0">
                <a:cs typeface="Times New Roman" panose="02020603050405020304" pitchFamily="18" charset="0"/>
              </a:rPr>
              <a:t> as you will have a global picture of what your presentation is about</a:t>
            </a:r>
            <a:endParaRPr lang="en-AU" dirty="0" smtClean="0">
              <a:cs typeface="Times New Roman" panose="02020603050405020304" pitchFamily="18" charset="0"/>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4201025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6/30/2021</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hyperlink" Target="http://www.ruf.rice.edu/~comcoach/" TargetMode="Externa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hyperlink" Target="https://www.ted.com/"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hyperlink" Target="http://learnonline.canberra.edu.au/mod/book/view.php?id=164490"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hyperlink" Target="http://courseworks.unimelb.edu.au/research_and_writing/oral_presentations" TargetMode="External"/><Relationship Id="rId4" Type="http://schemas.openxmlformats.org/officeDocument/2006/relationships/hyperlink" Target="http://www.monash.edu.au/lls/llonline/speaking/presentations/index.xm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www.selfhelpcollective.com/top-10-fears.html"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smtClean="0"/>
              <a:t>UTS HELPS</a:t>
            </a:r>
            <a:endParaRPr lang="en-US" sz="6000" dirty="0"/>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3" y="4170049"/>
            <a:ext cx="9141789" cy="1848130"/>
          </a:xfrm>
        </p:spPr>
        <p:txBody>
          <a:bodyPr/>
          <a:lstStyle/>
          <a:p>
            <a:pPr>
              <a:lnSpc>
                <a:spcPct val="100000"/>
              </a:lnSpc>
            </a:pPr>
            <a:r>
              <a:rPr lang="en-AU" sz="5400" b="1" dirty="0" smtClean="0"/>
              <a:t>How to Give an</a:t>
            </a:r>
          </a:p>
          <a:p>
            <a:pPr>
              <a:lnSpc>
                <a:spcPct val="100000"/>
              </a:lnSpc>
            </a:pPr>
            <a:r>
              <a:rPr lang="en-AU" sz="5400" b="1" dirty="0" smtClean="0"/>
              <a:t>Excellent Presentation</a:t>
            </a:r>
            <a:endParaRPr lang="en-AU" sz="5400" dirty="0"/>
          </a:p>
        </p:txBody>
      </p:sp>
    </p:spTree>
    <p:extLst>
      <p:ext uri="{BB962C8B-B14F-4D97-AF65-F5344CB8AC3E}">
        <p14:creationId xmlns:p14="http://schemas.microsoft.com/office/powerpoint/2010/main" val="1801650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437" y="1039050"/>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Writing: the introduction </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2006187" y="2039735"/>
            <a:ext cx="8216167" cy="3143060"/>
          </a:xfrm>
          <a:ln>
            <a:noFill/>
          </a:ln>
        </p:spPr>
        <p:txBody>
          <a:bodyPr/>
          <a:lstStyle/>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Capture your listeners’ attention</a:t>
            </a: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Give the purpose 		</a:t>
            </a:r>
            <a:endParaRPr lang="en-AU" sz="2800" i="1" dirty="0">
              <a:solidFill>
                <a:prstClr val="black"/>
              </a:solidFill>
              <a:latin typeface="Calibri" panose="020F0502020204030204" pitchFamily="34" charset="0"/>
              <a:ea typeface="ＭＳ Ｐゴシック" pitchFamily="-109" charset="-128"/>
              <a:cs typeface="Calibri" panose="020F0502020204030204"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Provide context, </a:t>
            </a:r>
            <a:r>
              <a:rPr lang="en-AU" sz="2800" dirty="0" err="1" smtClean="0">
                <a:solidFill>
                  <a:prstClr val="black"/>
                </a:solidFill>
                <a:latin typeface="Calibri" pitchFamily="34" charset="0"/>
                <a:ea typeface="ＭＳ Ｐゴシック" pitchFamily="-109" charset="-128"/>
                <a:cs typeface="Calibri" pitchFamily="34" charset="0"/>
              </a:rPr>
              <a:t>ie</a:t>
            </a:r>
            <a:r>
              <a:rPr lang="en-AU" sz="2800" dirty="0">
                <a:solidFill>
                  <a:prstClr val="black"/>
                </a:solidFill>
                <a:latin typeface="Calibri" pitchFamily="34" charset="0"/>
                <a:ea typeface="ＭＳ Ｐゴシック" pitchFamily="-109" charset="-128"/>
                <a:cs typeface="Calibri" pitchFamily="34" charset="0"/>
              </a:rPr>
              <a:t>. background and definitions</a:t>
            </a: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Present an outline</a:t>
            </a: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When to write it</a:t>
            </a:r>
          </a:p>
        </p:txBody>
      </p:sp>
    </p:spTree>
    <p:extLst>
      <p:ext uri="{BB962C8B-B14F-4D97-AF65-F5344CB8AC3E}">
        <p14:creationId xmlns:p14="http://schemas.microsoft.com/office/powerpoint/2010/main" val="344579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22" y="870336"/>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Writing: the body</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637218" y="1850268"/>
            <a:ext cx="8216167" cy="3143060"/>
          </a:xfrm>
          <a:ln>
            <a:noFill/>
          </a:ln>
        </p:spPr>
        <p:txBody>
          <a:bodyPr/>
          <a:lstStyle/>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Main points</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Logical order</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Consider your audience </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Language less formal</a:t>
            </a:r>
          </a:p>
        </p:txBody>
      </p:sp>
    </p:spTree>
    <p:extLst>
      <p:ext uri="{BB962C8B-B14F-4D97-AF65-F5344CB8AC3E}">
        <p14:creationId xmlns:p14="http://schemas.microsoft.com/office/powerpoint/2010/main" val="110522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42" y="870336"/>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Writing: the conclusion</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2551618" y="2022499"/>
            <a:ext cx="8216167" cy="3143060"/>
          </a:xfrm>
          <a:ln>
            <a:noFill/>
          </a:ln>
        </p:spPr>
        <p:txBody>
          <a:bodyPr/>
          <a:lstStyle/>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Clear summary</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Make an impact</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Use phrases like</a:t>
            </a:r>
            <a:br>
              <a:rPr lang="en-AU" sz="2800" dirty="0">
                <a:solidFill>
                  <a:prstClr val="black"/>
                </a:solidFill>
                <a:latin typeface="Calibri" pitchFamily="34" charset="0"/>
                <a:ea typeface="ＭＳ Ｐゴシック" pitchFamily="-109" charset="-128"/>
                <a:cs typeface="Calibri" pitchFamily="34" charset="0"/>
              </a:rPr>
            </a:br>
            <a:r>
              <a:rPr lang="en-AU" sz="2800" dirty="0">
                <a:solidFill>
                  <a:prstClr val="black"/>
                </a:solidFill>
                <a:latin typeface="Calibri" pitchFamily="34" charset="0"/>
                <a:ea typeface="ＭＳ Ｐゴシック" pitchFamily="-109" charset="-128"/>
                <a:cs typeface="Calibri" pitchFamily="34" charset="0"/>
              </a:rPr>
              <a:t>		</a:t>
            </a:r>
            <a:r>
              <a:rPr lang="en-AU" sz="2800" i="1" dirty="0">
                <a:solidFill>
                  <a:prstClr val="black"/>
                </a:solidFill>
                <a:latin typeface="Calibri" panose="020F0502020204030204" pitchFamily="34" charset="0"/>
                <a:ea typeface="ＭＳ Ｐゴシック" pitchFamily="-109" charset="-128"/>
                <a:cs typeface="Calibri" panose="020F0502020204030204" pitchFamily="34" charset="0"/>
              </a:rPr>
              <a:t>‘To sum up...’</a:t>
            </a:r>
            <a:br>
              <a:rPr lang="en-AU" sz="2800" i="1" dirty="0">
                <a:solidFill>
                  <a:prstClr val="black"/>
                </a:solidFill>
                <a:latin typeface="Calibri" panose="020F0502020204030204" pitchFamily="34" charset="0"/>
                <a:ea typeface="ＭＳ Ｐゴシック" pitchFamily="-109" charset="-128"/>
                <a:cs typeface="Calibri" panose="020F0502020204030204" pitchFamily="34" charset="0"/>
              </a:rPr>
            </a:br>
            <a:r>
              <a:rPr lang="en-AU" sz="2800" i="1" dirty="0">
                <a:solidFill>
                  <a:prstClr val="black"/>
                </a:solidFill>
                <a:latin typeface="Calibri" panose="020F0502020204030204" pitchFamily="34" charset="0"/>
                <a:ea typeface="ＭＳ Ｐゴシック" pitchFamily="-109" charset="-128"/>
                <a:cs typeface="Calibri" panose="020F0502020204030204" pitchFamily="34" charset="0"/>
              </a:rPr>
              <a:t>		‘So, in conclusion...’</a:t>
            </a:r>
            <a:br>
              <a:rPr lang="en-AU" sz="2800" i="1" dirty="0">
                <a:solidFill>
                  <a:prstClr val="black"/>
                </a:solidFill>
                <a:latin typeface="Calibri" panose="020F0502020204030204" pitchFamily="34" charset="0"/>
                <a:ea typeface="ＭＳ Ｐゴシック" pitchFamily="-109" charset="-128"/>
                <a:cs typeface="Calibri" panose="020F0502020204030204" pitchFamily="34" charset="0"/>
              </a:rPr>
            </a:br>
            <a:r>
              <a:rPr lang="en-AU" sz="2800" i="1" dirty="0">
                <a:solidFill>
                  <a:prstClr val="black"/>
                </a:solidFill>
                <a:latin typeface="Calibri" panose="020F0502020204030204" pitchFamily="34" charset="0"/>
                <a:ea typeface="ＭＳ Ｐゴシック" pitchFamily="-109" charset="-128"/>
                <a:cs typeface="Calibri" panose="020F0502020204030204" pitchFamily="34" charset="0"/>
              </a:rPr>
              <a:t>		‘OK, to recap the main points…’</a:t>
            </a:r>
          </a:p>
        </p:txBody>
      </p:sp>
    </p:spTree>
    <p:extLst>
      <p:ext uri="{BB962C8B-B14F-4D97-AF65-F5344CB8AC3E}">
        <p14:creationId xmlns:p14="http://schemas.microsoft.com/office/powerpoint/2010/main" val="11022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100" y="870336"/>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Preparation</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2150565" y="1856172"/>
            <a:ext cx="8549519" cy="4105585"/>
          </a:xfrm>
          <a:ln>
            <a:noFill/>
          </a:ln>
        </p:spPr>
        <p:txBody>
          <a:bodyPr/>
          <a:lstStyle/>
          <a:p>
            <a:pPr marL="342900" lvl="0" indent="-342900" defTabSz="457200" fontAlgn="base">
              <a:spcBef>
                <a:spcPct val="20000"/>
              </a:spcBef>
              <a:spcAft>
                <a:spcPct val="0"/>
              </a:spcAft>
              <a:buFont typeface="Arial" charset="0"/>
              <a:buChar char="•"/>
            </a:pPr>
            <a:r>
              <a:rPr lang="en-AU" sz="2700" dirty="0" smtClean="0">
                <a:solidFill>
                  <a:prstClr val="black"/>
                </a:solidFill>
                <a:latin typeface="Calibri" pitchFamily="34" charset="0"/>
                <a:ea typeface="ＭＳ Ｐゴシック" pitchFamily="-109" charset="-128"/>
                <a:cs typeface="Calibri" pitchFamily="34" charset="0"/>
              </a:rPr>
              <a:t>Practise </a:t>
            </a:r>
            <a:r>
              <a:rPr lang="en-AU" sz="2700" dirty="0">
                <a:solidFill>
                  <a:prstClr val="black"/>
                </a:solidFill>
                <a:latin typeface="Calibri" pitchFamily="34" charset="0"/>
                <a:ea typeface="ＭＳ Ｐゴシック" pitchFamily="-109" charset="-128"/>
                <a:cs typeface="Calibri" pitchFamily="34" charset="0"/>
              </a:rPr>
              <a:t>aloud</a:t>
            </a:r>
          </a:p>
          <a:p>
            <a:pPr marL="342900" lvl="0" indent="-342900" defTabSz="457200" fontAlgn="base">
              <a:spcBef>
                <a:spcPct val="20000"/>
              </a:spcBef>
              <a:spcAft>
                <a:spcPct val="0"/>
              </a:spcAft>
              <a:buFont typeface="Arial" charset="0"/>
              <a:buChar char="•"/>
            </a:pPr>
            <a:endParaRPr lang="en-AU" sz="27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Practise and record yourself, or use a mirror, or friends</a:t>
            </a:r>
          </a:p>
          <a:p>
            <a:pPr marL="0" lvl="0" indent="0" defTabSz="457200" fontAlgn="base">
              <a:spcBef>
                <a:spcPct val="20000"/>
              </a:spcBef>
              <a:spcAft>
                <a:spcPct val="0"/>
              </a:spcAft>
              <a:buNone/>
            </a:pPr>
            <a:endParaRPr lang="en-AU" sz="27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Check the facilities of the room </a:t>
            </a:r>
          </a:p>
          <a:p>
            <a:pPr marL="342900" lvl="0" indent="-342900" defTabSz="457200" fontAlgn="base">
              <a:spcBef>
                <a:spcPct val="20000"/>
              </a:spcBef>
              <a:spcAft>
                <a:spcPct val="0"/>
              </a:spcAft>
              <a:buFont typeface="Arial" charset="0"/>
              <a:buChar char="•"/>
            </a:pPr>
            <a:endParaRPr lang="en-AU" sz="27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Time your presentation using the equipment</a:t>
            </a:r>
            <a:endParaRPr lang="en-US" sz="2700" dirty="0">
              <a:solidFill>
                <a:prstClr val="black"/>
              </a:solidFill>
              <a:latin typeface="Calibri" panose="020F0502020204030204" pitchFamily="34" charset="0"/>
              <a:ea typeface="ＭＳ Ｐゴシック" pitchFamily="-109" charset="-128"/>
              <a:cs typeface="Calibri" panose="020F0502020204030204" pitchFamily="34" charset="0"/>
            </a:endParaRPr>
          </a:p>
        </p:txBody>
      </p:sp>
    </p:spTree>
    <p:extLst>
      <p:ext uri="{BB962C8B-B14F-4D97-AF65-F5344CB8AC3E}">
        <p14:creationId xmlns:p14="http://schemas.microsoft.com/office/powerpoint/2010/main" val="190852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42" y="870336"/>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Visual Aids: Slides</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2150565" y="1519288"/>
            <a:ext cx="8549519" cy="4105585"/>
          </a:xfrm>
          <a:ln>
            <a:noFill/>
          </a:ln>
        </p:spPr>
        <p:txBody>
          <a:bodyPr/>
          <a:lstStyle/>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Prompt – not word for word</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Font size </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Don’t overcrowd </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Try animating</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Can your audience see the screen?</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Pictures and graphs and colour</a:t>
            </a:r>
            <a:endParaRPr lang="en-AU" sz="2800" dirty="0">
              <a:solidFill>
                <a:srgbClr val="FF0000"/>
              </a:solidFill>
              <a:latin typeface="Calibri" pitchFamily="34" charset="0"/>
              <a:ea typeface="ＭＳ Ｐゴシック" pitchFamily="-109" charset="-128"/>
              <a:cs typeface="Calibri" pitchFamily="34" charset="0"/>
            </a:endParaRPr>
          </a:p>
        </p:txBody>
      </p:sp>
    </p:spTree>
    <p:extLst>
      <p:ext uri="{BB962C8B-B14F-4D97-AF65-F5344CB8AC3E}">
        <p14:creationId xmlns:p14="http://schemas.microsoft.com/office/powerpoint/2010/main" val="111941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42" y="870336"/>
            <a:ext cx="10326658" cy="1000685"/>
          </a:xfrm>
        </p:spPr>
        <p:txBody>
          <a:bodyPr/>
          <a:lstStyle/>
          <a:p>
            <a:pPr algn="ctr"/>
            <a:r>
              <a:rPr lang="en-AU" b="1" dirty="0" smtClean="0">
                <a:solidFill>
                  <a:srgbClr val="C00000"/>
                </a:solidFill>
                <a:latin typeface="Calibri" panose="020F0502020204030204" pitchFamily="34" charset="0"/>
                <a:cs typeface="Calibri" panose="020F0502020204030204" pitchFamily="34" charset="0"/>
              </a:rPr>
              <a:t>Visual Aids: Tables and Figures</a:t>
            </a:r>
            <a:endParaRPr lang="en-AU" b="1" dirty="0">
              <a:solidFill>
                <a:srgbClr val="C00000"/>
              </a:solidFill>
              <a:latin typeface="Calibri" panose="020F0502020204030204" pitchFamily="34" charset="0"/>
              <a:cs typeface="Calibri" panose="020F0502020204030204" pitchFamily="34" charset="0"/>
            </a:endParaRPr>
          </a:p>
        </p:txBody>
      </p:sp>
      <p:sp>
        <p:nvSpPr>
          <p:cNvPr id="4" name="Text Placeholder 2"/>
          <p:cNvSpPr txBox="1">
            <a:spLocks/>
          </p:cNvSpPr>
          <p:nvPr/>
        </p:nvSpPr>
        <p:spPr>
          <a:xfrm>
            <a:off x="950942" y="1871021"/>
            <a:ext cx="10615416" cy="2091379"/>
          </a:xfrm>
          <a:prstGeom prst="rect">
            <a:avLst/>
          </a:prstGeom>
          <a:ln>
            <a:solidFill>
              <a:schemeClr val="accent1">
                <a:lumMod val="75000"/>
              </a:schemeClr>
            </a:solidFill>
          </a:ln>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None/>
            </a:pPr>
            <a:r>
              <a:rPr lang="en-AU" sz="2000" dirty="0" smtClean="0">
                <a:latin typeface="Calibri" panose="020F0502020204030204" pitchFamily="34" charset="0"/>
                <a:cs typeface="Calibri" panose="020F0502020204030204" pitchFamily="34" charset="0"/>
              </a:rPr>
              <a:t>In 2013, there were 37381 students in UTS: 10887 were enrolled in UTS Business School; 3493 in Faculty of Design, Architecture and Building; 4957 in Faculty of  Arts and Social Sciences; 7785 in Faculty of Engineering and Information Technology; 2743 in Faculty of Law; 3310 in Faculty of Health; 3310 in Faculty of Science; and 895 in others.</a:t>
            </a:r>
            <a:endParaRPr lang="en-AU" sz="2000" dirty="0">
              <a:latin typeface="Calibri" panose="020F0502020204030204" pitchFamily="34" charset="0"/>
              <a:cs typeface="Calibri" panose="020F0502020204030204" pitchFamily="34" charset="0"/>
            </a:endParaRPr>
          </a:p>
        </p:txBody>
      </p:sp>
      <p:pic>
        <p:nvPicPr>
          <p:cNvPr id="6" name="Picture 5" descr="C:\Users\128715\AppData\Local\Microsoft\Windows\Temporary Internet Files\Content.IE5\KVKSH5PQ\600px-No-Symbol.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189" y="4487008"/>
            <a:ext cx="1212744" cy="1212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537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42" y="525778"/>
            <a:ext cx="10326658" cy="1000685"/>
          </a:xfrm>
        </p:spPr>
        <p:txBody>
          <a:bodyPr/>
          <a:lstStyle/>
          <a:p>
            <a:pPr algn="ctr"/>
            <a:r>
              <a:rPr lang="en-AU" b="1" dirty="0" smtClean="0">
                <a:solidFill>
                  <a:srgbClr val="C00000"/>
                </a:solidFill>
              </a:rPr>
              <a:t>Visual Aids: Tables and Figures </a:t>
            </a:r>
            <a:endParaRPr lang="en-AU" b="1" dirty="0">
              <a:solidFill>
                <a:srgbClr val="C0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584" y="1290414"/>
            <a:ext cx="6064785" cy="4507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sers\128715\AppData\Local\Microsoft\Windows\Temporary Internet Files\Content.IE5\KVKSH5PQ\600px-No-Symbol.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9981" y="2812894"/>
            <a:ext cx="1037006" cy="103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4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46" y="886360"/>
            <a:ext cx="10326658" cy="1000685"/>
          </a:xfrm>
        </p:spPr>
        <p:txBody>
          <a:bodyPr/>
          <a:lstStyle/>
          <a:p>
            <a:pPr algn="ctr"/>
            <a:r>
              <a:rPr lang="en-AU" b="1" dirty="0" smtClean="0">
                <a:solidFill>
                  <a:srgbClr val="C00000"/>
                </a:solidFill>
              </a:rPr>
              <a:t>Visual Aids: Tables and Figures</a:t>
            </a:r>
            <a:endParaRPr lang="en-AU" b="1" dirty="0">
              <a:solidFill>
                <a:srgbClr val="C00000"/>
              </a:solidFill>
            </a:endParaRPr>
          </a:p>
        </p:txBody>
      </p:sp>
      <p:sp>
        <p:nvSpPr>
          <p:cNvPr id="3" name="Text Placeholder 2"/>
          <p:cNvSpPr>
            <a:spLocks noGrp="1"/>
          </p:cNvSpPr>
          <p:nvPr>
            <p:ph type="body" idx="12"/>
          </p:nvPr>
        </p:nvSpPr>
        <p:spPr>
          <a:xfrm>
            <a:off x="3429931" y="5024825"/>
            <a:ext cx="5323767" cy="780747"/>
          </a:xfrm>
        </p:spPr>
        <p:txBody>
          <a:bodyPr/>
          <a:lstStyle/>
          <a:p>
            <a:pPr marL="0" indent="0">
              <a:lnSpc>
                <a:spcPct val="150000"/>
              </a:lnSpc>
              <a:spcAft>
                <a:spcPts val="0"/>
              </a:spcAft>
              <a:buNone/>
            </a:pPr>
            <a:r>
              <a:rPr lang="en-AU" sz="2800" b="1" dirty="0" smtClean="0">
                <a:solidFill>
                  <a:srgbClr val="0070C0"/>
                </a:solidFill>
              </a:rPr>
              <a:t>Keep It Short &amp; Simple = KISS</a:t>
            </a:r>
            <a:endParaRPr lang="en-AU" sz="2800" b="1" dirty="0">
              <a:solidFill>
                <a:srgbClr val="0070C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032" y="1887047"/>
            <a:ext cx="6038850" cy="305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128715\AppData\Local\Microsoft\Windows\Temporary Internet Files\Content.IE5\KVKSH5PQ\green_tic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0422" y="2730929"/>
            <a:ext cx="1366552" cy="136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931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229" y="799977"/>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Visual Aids: White Board/Butcher’s Paper</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1867105" y="1769335"/>
            <a:ext cx="8427915" cy="3945182"/>
          </a:xfrm>
        </p:spPr>
        <p:txBody>
          <a:bodyPr/>
          <a:lstStyle/>
          <a:p>
            <a:pPr marL="342900" lvl="0" indent="-342900" defTabSz="457200" fontAlgn="base">
              <a:spcBef>
                <a:spcPct val="20000"/>
              </a:spcBef>
              <a:spcAft>
                <a:spcPct val="0"/>
              </a:spcAft>
              <a:buFont typeface="Arial" charset="0"/>
              <a:buChar char="•"/>
            </a:pPr>
            <a:r>
              <a:rPr lang="en-AU" sz="2800" dirty="0">
                <a:solidFill>
                  <a:prstClr val="black"/>
                </a:solidFill>
                <a:latin typeface="Calibri" panose="020F0502020204030204" pitchFamily="34" charset="0"/>
                <a:ea typeface="ＭＳ Ｐゴシック" pitchFamily="-109" charset="-128"/>
                <a:cs typeface="Calibri" pitchFamily="34" charset="0"/>
              </a:rPr>
              <a:t>Use alternative visual aids wherever </a:t>
            </a:r>
            <a:r>
              <a:rPr lang="en-AU" sz="2800" dirty="0" smtClean="0">
                <a:solidFill>
                  <a:prstClr val="black"/>
                </a:solidFill>
                <a:latin typeface="Calibri" pitchFamily="34" charset="0"/>
                <a:ea typeface="ＭＳ Ｐゴシック" pitchFamily="-109" charset="-128"/>
                <a:cs typeface="Calibri" pitchFamily="34" charset="0"/>
              </a:rPr>
              <a:t>possible</a:t>
            </a:r>
          </a:p>
          <a:p>
            <a:pPr marL="1901700" lvl="4" indent="-342900" defTabSz="457200" fontAlgn="base">
              <a:spcBef>
                <a:spcPct val="20000"/>
              </a:spcBef>
              <a:spcAft>
                <a:spcPct val="0"/>
              </a:spcAft>
              <a:buFont typeface="Arial" charset="0"/>
              <a:buChar char="•"/>
            </a:pPr>
            <a:r>
              <a:rPr lang="en-AU" sz="2800" dirty="0" smtClean="0">
                <a:solidFill>
                  <a:prstClr val="black"/>
                </a:solidFill>
                <a:latin typeface="Calibri" pitchFamily="34" charset="0"/>
                <a:ea typeface="ＭＳ Ｐゴシック" pitchFamily="-109" charset="-128"/>
                <a:cs typeface="Calibri" pitchFamily="34" charset="0"/>
              </a:rPr>
              <a:t>Time-consuming </a:t>
            </a:r>
            <a:r>
              <a:rPr lang="en-AU" sz="2800" dirty="0" smtClean="0">
                <a:solidFill>
                  <a:srgbClr val="FF0000"/>
                </a:solidFill>
                <a:latin typeface="Calibri" pitchFamily="34" charset="0"/>
                <a:ea typeface="ＭＳ Ｐゴシック" pitchFamily="-109" charset="-128"/>
                <a:cs typeface="Calibri" pitchFamily="34" charset="0"/>
                <a:sym typeface="Wingdings" panose="05000000000000000000" pitchFamily="2" charset="2"/>
              </a:rPr>
              <a:t></a:t>
            </a:r>
          </a:p>
          <a:p>
            <a:pPr marL="1901700" lvl="4" indent="-342900" defTabSz="457200" fontAlgn="base">
              <a:spcBef>
                <a:spcPct val="20000"/>
              </a:spcBef>
              <a:spcAft>
                <a:spcPct val="0"/>
              </a:spcAft>
              <a:buFont typeface="Arial" charset="0"/>
              <a:buChar char="•"/>
            </a:pPr>
            <a:r>
              <a:rPr lang="en-AU" sz="2800" dirty="0" smtClean="0">
                <a:solidFill>
                  <a:prstClr val="black"/>
                </a:solidFill>
                <a:latin typeface="Calibri" pitchFamily="34" charset="0"/>
                <a:ea typeface="ＭＳ Ｐゴシック" pitchFamily="-109" charset="-128"/>
                <a:cs typeface="Calibri" pitchFamily="34" charset="0"/>
              </a:rPr>
              <a:t>Turn your back on the audience </a:t>
            </a:r>
            <a:r>
              <a:rPr lang="en-AU" sz="2800" dirty="0" smtClean="0">
                <a:solidFill>
                  <a:srgbClr val="FF0000"/>
                </a:solidFill>
                <a:latin typeface="Calibri" pitchFamily="34" charset="0"/>
                <a:ea typeface="ＭＳ Ｐゴシック" pitchFamily="-109" charset="-128"/>
                <a:cs typeface="Calibri" pitchFamily="34" charset="0"/>
                <a:sym typeface="Wingdings" panose="05000000000000000000" pitchFamily="2" charset="2"/>
              </a:rPr>
              <a:t></a:t>
            </a:r>
          </a:p>
          <a:p>
            <a:pPr marL="1558800" lvl="4" defTabSz="457200" fontAlgn="base">
              <a:spcBef>
                <a:spcPct val="20000"/>
              </a:spcBef>
              <a:spcAft>
                <a:spcPct val="0"/>
              </a:spcAft>
            </a:pPr>
            <a:endParaRPr lang="en-AU" sz="2800" dirty="0" smtClean="0">
              <a:solidFill>
                <a:prstClr val="black"/>
              </a:solidFill>
              <a:latin typeface="Calibri" pitchFamily="34" charset="0"/>
              <a:ea typeface="ＭＳ Ｐゴシック" pitchFamily="-109" charset="-128"/>
              <a:cs typeface="Calibri" pitchFamily="34" charset="0"/>
            </a:endParaRPr>
          </a:p>
          <a:p>
            <a:pPr marL="342900" lvl="0" indent="-342900" defTabSz="457200" fontAlgn="base">
              <a:lnSpc>
                <a:spcPct val="150000"/>
              </a:lnSpc>
              <a:spcBef>
                <a:spcPct val="20000"/>
              </a:spcBef>
              <a:spcAft>
                <a:spcPct val="0"/>
              </a:spcAft>
              <a:buFont typeface="Arial" charset="0"/>
              <a:buChar char="•"/>
            </a:pPr>
            <a:r>
              <a:rPr lang="en-AU" sz="2800" dirty="0" smtClean="0">
                <a:solidFill>
                  <a:prstClr val="black"/>
                </a:solidFill>
                <a:latin typeface="Calibri" pitchFamily="34" charset="0"/>
                <a:ea typeface="ＭＳ Ｐゴシック" pitchFamily="-109" charset="-128"/>
                <a:cs typeface="Calibri" pitchFamily="34" charset="0"/>
              </a:rPr>
              <a:t>Write </a:t>
            </a:r>
            <a:r>
              <a:rPr lang="en-AU" sz="2800" i="1" dirty="0">
                <a:solidFill>
                  <a:prstClr val="black"/>
                </a:solidFill>
                <a:latin typeface="Calibri" pitchFamily="34" charset="0"/>
                <a:ea typeface="ＭＳ Ｐゴシック" pitchFamily="-109" charset="-128"/>
                <a:cs typeface="Calibri" pitchFamily="34" charset="0"/>
              </a:rPr>
              <a:t>before</a:t>
            </a:r>
            <a:r>
              <a:rPr lang="en-AU" sz="2800" dirty="0">
                <a:solidFill>
                  <a:prstClr val="black"/>
                </a:solidFill>
                <a:latin typeface="Calibri" pitchFamily="34" charset="0"/>
                <a:ea typeface="ＭＳ Ｐゴシック" pitchFamily="-109" charset="-128"/>
                <a:cs typeface="Calibri" pitchFamily="34" charset="0"/>
              </a:rPr>
              <a:t> the talk begins</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'Whiteboard Markers‘</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Neat and large writing</a:t>
            </a:r>
          </a:p>
        </p:txBody>
      </p:sp>
    </p:spTree>
    <p:extLst>
      <p:ext uri="{BB962C8B-B14F-4D97-AF65-F5344CB8AC3E}">
        <p14:creationId xmlns:p14="http://schemas.microsoft.com/office/powerpoint/2010/main" val="29708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42" y="870336"/>
            <a:ext cx="10326658" cy="1000685"/>
          </a:xfrm>
        </p:spPr>
        <p:txBody>
          <a:bodyPr/>
          <a:lstStyle/>
          <a:p>
            <a:r>
              <a:rPr lang="en-AU" b="1" dirty="0" smtClean="0">
                <a:solidFill>
                  <a:schemeClr val="accent1">
                    <a:lumMod val="75000"/>
                  </a:schemeClr>
                </a:solidFill>
                <a:latin typeface="Calibri" panose="020F0502020204030204" pitchFamily="34" charset="0"/>
                <a:cs typeface="Calibri" panose="020F0502020204030204" pitchFamily="34" charset="0"/>
              </a:rPr>
              <a:t>Visual Aids: handouts</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360969" y="2095611"/>
            <a:ext cx="10173304" cy="2700978"/>
          </a:xfrm>
          <a:ln>
            <a:noFill/>
          </a:ln>
        </p:spPr>
        <p:txBody>
          <a:bodyPr/>
          <a:lstStyle/>
          <a:p>
            <a:pPr>
              <a:lnSpc>
                <a:spcPct val="150000"/>
              </a:lnSpc>
            </a:pPr>
            <a:r>
              <a:rPr lang="en-AU" sz="2800" dirty="0" smtClean="0">
                <a:latin typeface="Calibri" panose="020F0502020204030204" pitchFamily="34" charset="0"/>
                <a:cs typeface="Calibri" panose="020F0502020204030204" pitchFamily="34" charset="0"/>
              </a:rPr>
              <a:t>References</a:t>
            </a:r>
          </a:p>
          <a:p>
            <a:pPr>
              <a:lnSpc>
                <a:spcPct val="150000"/>
              </a:lnSpc>
            </a:pPr>
            <a:endParaRPr lang="en-AU" sz="2800" dirty="0">
              <a:latin typeface="Calibri" panose="020F0502020204030204" pitchFamily="34" charset="0"/>
              <a:cs typeface="Calibri" panose="020F0502020204030204" pitchFamily="34" charset="0"/>
            </a:endParaRPr>
          </a:p>
          <a:p>
            <a:pPr>
              <a:lnSpc>
                <a:spcPct val="150000"/>
              </a:lnSpc>
            </a:pPr>
            <a:r>
              <a:rPr lang="en-AU" sz="2800" dirty="0" smtClean="0">
                <a:latin typeface="Calibri" panose="020F0502020204030204" pitchFamily="34" charset="0"/>
                <a:cs typeface="Calibri" panose="020F0502020204030204" pitchFamily="34" charset="0"/>
              </a:rPr>
              <a:t>Distribute before or after presentation?</a:t>
            </a:r>
          </a:p>
        </p:txBody>
      </p:sp>
    </p:spTree>
    <p:extLst>
      <p:ext uri="{BB962C8B-B14F-4D97-AF65-F5344CB8AC3E}">
        <p14:creationId xmlns:p14="http://schemas.microsoft.com/office/powerpoint/2010/main" val="306243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219200"/>
            <a:ext cx="7574314" cy="1524000"/>
          </a:xfrm>
        </p:spPr>
        <p:txBody>
          <a:bodyPr/>
          <a:lstStyle/>
          <a:p>
            <a:pPr>
              <a:lnSpc>
                <a:spcPct val="150000"/>
              </a:lnSpc>
            </a:pPr>
            <a:r>
              <a:rPr lang="en-US" sz="4400" b="1" dirty="0" smtClean="0">
                <a:latin typeface="Calibri" panose="020F0502020204030204" pitchFamily="34" charset="0"/>
                <a:cs typeface="Calibri" panose="020F0502020204030204" pitchFamily="34" charset="0"/>
              </a:rPr>
              <a:t>Workshop Objectives </a:t>
            </a:r>
            <a:br>
              <a:rPr lang="en-US" sz="4400" b="1" dirty="0" smtClean="0">
                <a:latin typeface="Calibri" panose="020F0502020204030204" pitchFamily="34" charset="0"/>
                <a:cs typeface="Calibri" panose="020F0502020204030204" pitchFamily="34" charset="0"/>
              </a:rPr>
            </a:br>
            <a:endParaRPr lang="en-US" sz="2000" dirty="0">
              <a:solidFill>
                <a:schemeClr val="bg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4" y="2390274"/>
            <a:ext cx="9286167" cy="3612401"/>
          </a:xfrm>
        </p:spPr>
        <p:txBody>
          <a:bodyPr/>
          <a:lstStyle/>
          <a:p>
            <a:pPr marL="457200" indent="-457200">
              <a:lnSpc>
                <a:spcPct val="150000"/>
              </a:lnSpc>
              <a:buFont typeface="Arial" panose="020B0604020202020204" pitchFamily="34" charset="0"/>
              <a:buChar char="•"/>
            </a:pPr>
            <a:r>
              <a:rPr lang="en-AU" sz="2400" dirty="0" smtClean="0">
                <a:latin typeface="Calibri" panose="020F0502020204030204" pitchFamily="34" charset="0"/>
                <a:cs typeface="Calibri" panose="020F0502020204030204" pitchFamily="34" charset="0"/>
              </a:rPr>
              <a:t>Advice for controlling nerves </a:t>
            </a:r>
          </a:p>
          <a:p>
            <a:pPr marL="457200" indent="-457200">
              <a:lnSpc>
                <a:spcPct val="150000"/>
              </a:lnSpc>
              <a:buFont typeface="Arial" panose="020B0604020202020204" pitchFamily="34" charset="0"/>
              <a:buChar char="•"/>
            </a:pPr>
            <a:r>
              <a:rPr lang="en-AU" sz="2400" dirty="0" smtClean="0">
                <a:latin typeface="Calibri" panose="020F0502020204030204" pitchFamily="34" charset="0"/>
                <a:cs typeface="Calibri" panose="020F0502020204030204" pitchFamily="34" charset="0"/>
              </a:rPr>
              <a:t>The reasons for presentation assessments </a:t>
            </a:r>
          </a:p>
          <a:p>
            <a:pPr marL="457200" indent="-457200">
              <a:lnSpc>
                <a:spcPct val="150000"/>
              </a:lnSpc>
              <a:buFont typeface="Arial" panose="020B0604020202020204" pitchFamily="34" charset="0"/>
              <a:buChar char="•"/>
            </a:pPr>
            <a:r>
              <a:rPr lang="en-AU" sz="2400" dirty="0" smtClean="0">
                <a:latin typeface="Calibri" panose="020F0502020204030204" pitchFamily="34" charset="0"/>
                <a:cs typeface="Calibri" panose="020F0502020204030204" pitchFamily="34" charset="0"/>
              </a:rPr>
              <a:t>How to plan, prepare and structure an oral presentation </a:t>
            </a:r>
          </a:p>
          <a:p>
            <a:pPr marL="457200" indent="-457200">
              <a:lnSpc>
                <a:spcPct val="150000"/>
              </a:lnSpc>
              <a:buFont typeface="Arial" panose="020B0604020202020204" pitchFamily="34" charset="0"/>
              <a:buChar char="•"/>
            </a:pPr>
            <a:r>
              <a:rPr lang="en-AU" sz="2400" dirty="0" smtClean="0">
                <a:latin typeface="Calibri" panose="020F0502020204030204" pitchFamily="34" charset="0"/>
                <a:cs typeface="Calibri" panose="020F0502020204030204" pitchFamily="34" charset="0"/>
              </a:rPr>
              <a:t>Appropriate use of visual aids </a:t>
            </a:r>
          </a:p>
          <a:p>
            <a:pPr marL="457200" indent="-457200">
              <a:lnSpc>
                <a:spcPct val="150000"/>
              </a:lnSpc>
              <a:buFont typeface="Arial" panose="020B0604020202020204" pitchFamily="34" charset="0"/>
              <a:buChar char="•"/>
            </a:pPr>
            <a:r>
              <a:rPr lang="en-AU" sz="2400" dirty="0" smtClean="0">
                <a:latin typeface="Calibri" panose="020F0502020204030204" pitchFamily="34" charset="0"/>
                <a:cs typeface="Calibri" panose="020F0502020204030204" pitchFamily="34" charset="0"/>
              </a:rPr>
              <a:t>Thinking about, and interacting with, your audience </a:t>
            </a:r>
          </a:p>
          <a:p>
            <a:pPr marL="457200" indent="-457200">
              <a:lnSpc>
                <a:spcPct val="150000"/>
              </a:lnSpc>
              <a:buFont typeface="Arial" panose="020B0604020202020204" pitchFamily="34" charset="0"/>
              <a:buChar char="•"/>
            </a:pPr>
            <a:r>
              <a:rPr lang="en-AU" sz="2400" dirty="0" smtClean="0">
                <a:latin typeface="Calibri" panose="020F0502020204030204" pitchFamily="34" charset="0"/>
                <a:cs typeface="Calibri" panose="020F0502020204030204" pitchFamily="34" charset="0"/>
              </a:rPr>
              <a:t>Use of body language </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490" y="829998"/>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What makes a good presenter?</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161718" y="2640873"/>
            <a:ext cx="4952553" cy="3166200"/>
          </a:xfrm>
          <a:ln>
            <a:noFill/>
          </a:ln>
        </p:spPr>
        <p:txBody>
          <a:bodyPr/>
          <a:lstStyle/>
          <a:p>
            <a:r>
              <a:rPr lang="en-AU" sz="2800" dirty="0" smtClean="0">
                <a:latin typeface="Calibri" panose="020F0502020204030204" pitchFamily="34" charset="0"/>
                <a:cs typeface="Calibri" panose="020F0502020204030204" pitchFamily="34" charset="0"/>
              </a:rPr>
              <a:t>Enthusiasm?</a:t>
            </a:r>
          </a:p>
          <a:p>
            <a:r>
              <a:rPr lang="en-AU" sz="2800" dirty="0" smtClean="0">
                <a:latin typeface="Calibri" panose="020F0502020204030204" pitchFamily="34" charset="0"/>
                <a:cs typeface="Calibri" panose="020F0502020204030204" pitchFamily="34" charset="0"/>
              </a:rPr>
              <a:t>Clear explanations?</a:t>
            </a:r>
          </a:p>
          <a:p>
            <a:r>
              <a:rPr lang="en-AU" sz="2800" dirty="0" smtClean="0">
                <a:latin typeface="Calibri" panose="020F0502020204030204" pitchFamily="34" charset="0"/>
                <a:cs typeface="Calibri" panose="020F0502020204030204" pitchFamily="34" charset="0"/>
              </a:rPr>
              <a:t>Interest in the audience?</a:t>
            </a:r>
          </a:p>
          <a:p>
            <a:r>
              <a:rPr lang="en-AU" sz="2800" dirty="0" smtClean="0">
                <a:latin typeface="Calibri" panose="020F0502020204030204" pitchFamily="34" charset="0"/>
                <a:cs typeface="Calibri" panose="020F0502020204030204" pitchFamily="34" charset="0"/>
              </a:rPr>
              <a:t>Sense of humour?</a:t>
            </a:r>
          </a:p>
        </p:txBody>
      </p:sp>
      <p:sp>
        <p:nvSpPr>
          <p:cNvPr id="4" name="TextBox 3"/>
          <p:cNvSpPr txBox="1"/>
          <p:nvPr/>
        </p:nvSpPr>
        <p:spPr>
          <a:xfrm>
            <a:off x="1191574" y="1640188"/>
            <a:ext cx="9189898" cy="461665"/>
          </a:xfrm>
          <a:prstGeom prst="rect">
            <a:avLst/>
          </a:prstGeom>
          <a:noFill/>
        </p:spPr>
        <p:txBody>
          <a:bodyPr wrap="square" rtlCol="0">
            <a:spAutoFit/>
          </a:bodyPr>
          <a:lstStyle/>
          <a:p>
            <a:r>
              <a:rPr lang="en-AU" sz="2400" b="1" dirty="0" smtClean="0">
                <a:latin typeface="Calibri" panose="020F0502020204030204" pitchFamily="34" charset="0"/>
                <a:cs typeface="Calibri" panose="020F0502020204030204" pitchFamily="34" charset="0"/>
              </a:rPr>
              <a:t>What do you admire in good teachers/presenters?</a:t>
            </a:r>
            <a:endParaRPr lang="en-AU" sz="2400" b="1" dirty="0">
              <a:latin typeface="Calibri" panose="020F0502020204030204" pitchFamily="34" charset="0"/>
              <a:cs typeface="Calibri" panose="020F0502020204030204" pitchFamily="34" charset="0"/>
            </a:endParaRPr>
          </a:p>
        </p:txBody>
      </p:sp>
      <p:sp>
        <p:nvSpPr>
          <p:cNvPr id="5" name="Rectangle 4"/>
          <p:cNvSpPr/>
          <p:nvPr/>
        </p:nvSpPr>
        <p:spPr>
          <a:xfrm>
            <a:off x="6114271" y="2487903"/>
            <a:ext cx="3769894" cy="2031325"/>
          </a:xfrm>
          <a:prstGeom prst="rect">
            <a:avLst/>
          </a:prstGeom>
        </p:spPr>
        <p:txBody>
          <a:bodyPr wrap="square">
            <a:spAutoFit/>
          </a:bodyPr>
          <a:lstStyle/>
          <a:p>
            <a:pPr marL="285750" indent="-285750">
              <a:lnSpc>
                <a:spcPct val="150000"/>
              </a:lnSpc>
              <a:buFont typeface="Arial" panose="020B0604020202020204" pitchFamily="34" charset="0"/>
              <a:buChar char="•"/>
            </a:pPr>
            <a:r>
              <a:rPr lang="en-AU" sz="2800" dirty="0">
                <a:latin typeface="Calibri" panose="020F0502020204030204" pitchFamily="34" charset="0"/>
                <a:cs typeface="Calibri" panose="020F0502020204030204" pitchFamily="34" charset="0"/>
              </a:rPr>
              <a:t>Not boring?</a:t>
            </a:r>
          </a:p>
          <a:p>
            <a:pPr marL="285750" indent="-285750">
              <a:lnSpc>
                <a:spcPct val="150000"/>
              </a:lnSpc>
              <a:buFont typeface="Arial" panose="020B0604020202020204" pitchFamily="34" charset="0"/>
              <a:buChar char="•"/>
            </a:pPr>
            <a:r>
              <a:rPr lang="en-AU" sz="2800" dirty="0" smtClean="0">
                <a:latin typeface="Calibri" panose="020F0502020204030204" pitchFamily="34" charset="0"/>
                <a:cs typeface="Calibri" panose="020F0502020204030204" pitchFamily="34" charset="0"/>
              </a:rPr>
              <a:t>Knowledgeable</a:t>
            </a:r>
            <a:r>
              <a:rPr lang="en-AU" sz="2800" dirty="0">
                <a:latin typeface="Calibri" panose="020F0502020204030204" pitchFamily="34" charset="0"/>
                <a:cs typeface="Calibri" panose="020F0502020204030204" pitchFamily="34" charset="0"/>
              </a:rPr>
              <a:t>?</a:t>
            </a:r>
          </a:p>
          <a:p>
            <a:pPr marL="285750" indent="-285750">
              <a:lnSpc>
                <a:spcPct val="150000"/>
              </a:lnSpc>
              <a:buFont typeface="Arial" panose="020B0604020202020204" pitchFamily="34" charset="0"/>
              <a:buChar char="•"/>
            </a:pPr>
            <a:r>
              <a:rPr lang="en-AU" sz="2800" dirty="0">
                <a:latin typeface="Calibri" panose="020F0502020204030204" pitchFamily="34" charset="0"/>
                <a:cs typeface="Calibri" panose="020F0502020204030204" pitchFamily="34" charset="0"/>
              </a:rPr>
              <a:t>Well prepared?</a:t>
            </a:r>
          </a:p>
        </p:txBody>
      </p:sp>
    </p:spTree>
    <p:extLst>
      <p:ext uri="{BB962C8B-B14F-4D97-AF65-F5344CB8AC3E}">
        <p14:creationId xmlns:p14="http://schemas.microsoft.com/office/powerpoint/2010/main" val="250786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226" y="697767"/>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Plan: think about your audience </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963824" y="1630221"/>
            <a:ext cx="8688135" cy="4385568"/>
          </a:xfrm>
          <a:ln>
            <a:noFill/>
          </a:ln>
        </p:spPr>
        <p:txBody>
          <a:bodyPr/>
          <a:lstStyle/>
          <a:p>
            <a:r>
              <a:rPr lang="en-AU" sz="2800" dirty="0" smtClean="0">
                <a:latin typeface="Calibri" panose="020F0502020204030204" pitchFamily="34" charset="0"/>
                <a:cs typeface="Calibri" panose="020F0502020204030204" pitchFamily="34" charset="0"/>
              </a:rPr>
              <a:t>Who?</a:t>
            </a:r>
          </a:p>
          <a:p>
            <a:r>
              <a:rPr lang="en-AU" sz="2800" dirty="0" smtClean="0">
                <a:latin typeface="Calibri" panose="020F0502020204030204" pitchFamily="34" charset="0"/>
                <a:cs typeface="Calibri" panose="020F0502020204030204" pitchFamily="34" charset="0"/>
              </a:rPr>
              <a:t>What do they know? Terminology?</a:t>
            </a:r>
          </a:p>
          <a:p>
            <a:r>
              <a:rPr lang="en-AU" sz="2800" dirty="0" smtClean="0">
                <a:latin typeface="Calibri" panose="020F0502020204030204" pitchFamily="34" charset="0"/>
                <a:cs typeface="Calibri" panose="020F0502020204030204" pitchFamily="34" charset="0"/>
              </a:rPr>
              <a:t>What do they want / need to know?</a:t>
            </a:r>
          </a:p>
          <a:p>
            <a:r>
              <a:rPr lang="en-AU" sz="2800" dirty="0" smtClean="0">
                <a:latin typeface="Calibri" panose="020F0502020204030204" pitchFamily="34" charset="0"/>
                <a:cs typeface="Calibri" panose="020F0502020204030204" pitchFamily="34" charset="0"/>
              </a:rPr>
              <a:t>Interests</a:t>
            </a:r>
          </a:p>
          <a:p>
            <a:r>
              <a:rPr lang="en-AU" sz="2800" dirty="0" smtClean="0">
                <a:latin typeface="Calibri" panose="020F0502020204030204" pitchFamily="34" charset="0"/>
                <a:cs typeface="Calibri" panose="020F0502020204030204" pitchFamily="34" charset="0"/>
              </a:rPr>
              <a:t>Getting their attention </a:t>
            </a:r>
          </a:p>
          <a:p>
            <a:r>
              <a:rPr lang="en-AU" sz="2800" dirty="0" smtClean="0">
                <a:latin typeface="Calibri" panose="020F0502020204030204" pitchFamily="34" charset="0"/>
                <a:cs typeface="Calibri" panose="020F0502020204030204" pitchFamily="34" charset="0"/>
              </a:rPr>
              <a:t>How much information? Experts or novices?</a:t>
            </a:r>
          </a:p>
          <a:p>
            <a:r>
              <a:rPr lang="en-AU" sz="2800" dirty="0" smtClean="0">
                <a:latin typeface="Calibri" panose="020F0502020204030204" pitchFamily="34" charset="0"/>
                <a:cs typeface="Calibri" panose="020F0502020204030204" pitchFamily="34" charset="0"/>
              </a:rPr>
              <a:t>How to help them to understand?</a:t>
            </a:r>
          </a:p>
          <a:p>
            <a:r>
              <a:rPr lang="en-AU" sz="2800" dirty="0" smtClean="0">
                <a:latin typeface="Calibri" panose="020F0502020204030204" pitchFamily="34" charset="0"/>
                <a:cs typeface="Calibri" panose="020F0502020204030204" pitchFamily="34" charset="0"/>
              </a:rPr>
              <a:t>How to involve them</a:t>
            </a:r>
          </a:p>
        </p:txBody>
      </p:sp>
    </p:spTree>
    <p:extLst>
      <p:ext uri="{BB962C8B-B14F-4D97-AF65-F5344CB8AC3E}">
        <p14:creationId xmlns:p14="http://schemas.microsoft.com/office/powerpoint/2010/main" val="106663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268" y="1335388"/>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What are you trying to achieve?</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963825" y="2336073"/>
            <a:ext cx="8415418" cy="2572811"/>
          </a:xfrm>
          <a:ln>
            <a:noFill/>
          </a:ln>
        </p:spPr>
        <p:txBody>
          <a:bodyPr/>
          <a:lstStyle/>
          <a:p>
            <a:pPr>
              <a:lnSpc>
                <a:spcPct val="150000"/>
              </a:lnSpc>
            </a:pPr>
            <a:r>
              <a:rPr lang="en-AU" sz="2800" dirty="0" smtClean="0">
                <a:latin typeface="Calibri" panose="020F0502020204030204" pitchFamily="34" charset="0"/>
                <a:cs typeface="Calibri" panose="020F0502020204030204" pitchFamily="34" charset="0"/>
              </a:rPr>
              <a:t>Inform your audience</a:t>
            </a:r>
          </a:p>
          <a:p>
            <a:pPr>
              <a:lnSpc>
                <a:spcPct val="150000"/>
              </a:lnSpc>
            </a:pPr>
            <a:r>
              <a:rPr lang="en-AU" sz="2800" dirty="0" smtClean="0">
                <a:latin typeface="Calibri" panose="020F0502020204030204" pitchFamily="34" charset="0"/>
                <a:cs typeface="Calibri" panose="020F0502020204030204" pitchFamily="34" charset="0"/>
              </a:rPr>
              <a:t>Inspire them to think about your topic </a:t>
            </a:r>
          </a:p>
          <a:p>
            <a:pPr>
              <a:lnSpc>
                <a:spcPct val="150000"/>
              </a:lnSpc>
            </a:pPr>
            <a:r>
              <a:rPr lang="en-AU" sz="2800" dirty="0" smtClean="0">
                <a:latin typeface="Calibri" panose="020F0502020204030204" pitchFamily="34" charset="0"/>
                <a:cs typeface="Calibri" panose="020F0502020204030204" pitchFamily="34" charset="0"/>
              </a:rPr>
              <a:t>Convince them of a particular point of view </a:t>
            </a:r>
          </a:p>
        </p:txBody>
      </p:sp>
    </p:spTree>
    <p:extLst>
      <p:ext uri="{BB962C8B-B14F-4D97-AF65-F5344CB8AC3E}">
        <p14:creationId xmlns:p14="http://schemas.microsoft.com/office/powerpoint/2010/main" val="405247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2338" y="770021"/>
            <a:ext cx="8758990" cy="707886"/>
          </a:xfrm>
          <a:prstGeom prst="rect">
            <a:avLst/>
          </a:prstGeom>
          <a:noFill/>
        </p:spPr>
        <p:txBody>
          <a:bodyPr wrap="square" rtlCol="0">
            <a:spAutoFit/>
          </a:bodyPr>
          <a:lstStyle/>
          <a:p>
            <a:pPr algn="ctr"/>
            <a:r>
              <a:rPr lang="en-AU" sz="4000" b="1" dirty="0" smtClean="0">
                <a:solidFill>
                  <a:srgbClr val="C00000"/>
                </a:solidFill>
                <a:latin typeface="Calibri" panose="020F0502020204030204" pitchFamily="34" charset="0"/>
                <a:cs typeface="Calibri" panose="020F0502020204030204" pitchFamily="34" charset="0"/>
              </a:rPr>
              <a:t>Make it relevant to your audience</a:t>
            </a:r>
            <a:endParaRPr lang="en-AU" sz="4000" b="1" dirty="0">
              <a:solidFill>
                <a:srgbClr val="C00000"/>
              </a:solidFill>
              <a:latin typeface="Calibri" panose="020F0502020204030204" pitchFamily="34" charset="0"/>
              <a:cs typeface="Calibri" panose="020F050202020403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260" y="1756144"/>
            <a:ext cx="10150341" cy="3472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128715\AppData\Local\Microsoft\Windows\Temporary Internet Files\Content.IE5\KVKSH5PQ\green_tic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6739" y="4772949"/>
            <a:ext cx="1189410" cy="118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653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3158" y="770021"/>
            <a:ext cx="9833811" cy="707886"/>
          </a:xfrm>
          <a:prstGeom prst="rect">
            <a:avLst/>
          </a:prstGeom>
          <a:noFill/>
        </p:spPr>
        <p:txBody>
          <a:bodyPr wrap="square" rtlCol="0">
            <a:spAutoFit/>
          </a:bodyPr>
          <a:lstStyle/>
          <a:p>
            <a:pPr algn="ctr"/>
            <a:r>
              <a:rPr lang="en-AU" sz="4000" b="1" dirty="0" smtClean="0">
                <a:solidFill>
                  <a:srgbClr val="C00000"/>
                </a:solidFill>
                <a:latin typeface="+mj-lt"/>
              </a:rPr>
              <a:t>Create more impact: numbers and data</a:t>
            </a:r>
            <a:endParaRPr lang="en-AU" sz="4000" b="1" dirty="0">
              <a:solidFill>
                <a:srgbClr val="C00000"/>
              </a:solidFill>
              <a:latin typeface="+mj-lt"/>
            </a:endParaRPr>
          </a:p>
        </p:txBody>
      </p:sp>
      <p:pic>
        <p:nvPicPr>
          <p:cNvPr id="5" name="Picture 2" descr="C:\Users\128715\AppData\Local\Microsoft\Windows\Temporary Internet Files\Content.IE5\KVKSH5PQ\green_tic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6739" y="4772949"/>
            <a:ext cx="1189410" cy="11859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50" y="1956942"/>
            <a:ext cx="11272826" cy="2816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6682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87" y="544674"/>
            <a:ext cx="10326658" cy="1000685"/>
          </a:xfrm>
        </p:spPr>
        <p:txBody>
          <a:bodyPr/>
          <a:lstStyle/>
          <a:p>
            <a:pPr algn="ctr"/>
            <a:r>
              <a:rPr lang="en-AU" sz="3000" b="1" dirty="0" smtClean="0">
                <a:solidFill>
                  <a:schemeClr val="accent1">
                    <a:lumMod val="75000"/>
                  </a:schemeClr>
                </a:solidFill>
                <a:latin typeface="Calibri" panose="020F0502020204030204" pitchFamily="34" charset="0"/>
                <a:cs typeface="Calibri" panose="020F0502020204030204" pitchFamily="34" charset="0"/>
              </a:rPr>
              <a:t>Presenting: keeping the audience’s attention</a:t>
            </a:r>
            <a:endParaRPr lang="en-AU" sz="30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709186" y="1397412"/>
            <a:ext cx="5163329" cy="2778341"/>
          </a:xfrm>
        </p:spPr>
        <p:txBody>
          <a:bodyPr/>
          <a:lstStyle/>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Walk confidently</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Establish contact with the audience </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Don't read it! </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Keep language simple</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Check pronunciation beforehand</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Break up long sections </a:t>
            </a:r>
          </a:p>
        </p:txBody>
      </p:sp>
      <p:sp>
        <p:nvSpPr>
          <p:cNvPr id="3" name="Rectangle 2"/>
          <p:cNvSpPr/>
          <p:nvPr/>
        </p:nvSpPr>
        <p:spPr>
          <a:xfrm>
            <a:off x="6289611" y="1397412"/>
            <a:ext cx="6096000" cy="3728393"/>
          </a:xfrm>
          <a:prstGeom prst="rect">
            <a:avLst/>
          </a:prstGeom>
        </p:spPr>
        <p:txBody>
          <a:bodyPr>
            <a:spAutoFit/>
          </a:bodyPr>
          <a:lstStyle/>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Speak loudly </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Slow down for key points</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Use pauses</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Vary your voice quality</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Avoid ‘</a:t>
            </a:r>
            <a:r>
              <a:rPr lang="en-AU" sz="2400" dirty="0" err="1">
                <a:solidFill>
                  <a:prstClr val="black"/>
                </a:solidFill>
                <a:latin typeface="Calibri" pitchFamily="34" charset="0"/>
                <a:ea typeface="ＭＳ Ｐゴシック" pitchFamily="-109" charset="-128"/>
                <a:cs typeface="Calibri" pitchFamily="34" charset="0"/>
              </a:rPr>
              <a:t>umms</a:t>
            </a:r>
            <a:r>
              <a:rPr lang="en-AU" sz="2400" dirty="0">
                <a:solidFill>
                  <a:prstClr val="black"/>
                </a:solidFill>
                <a:latin typeface="Calibri" pitchFamily="34" charset="0"/>
                <a:ea typeface="ＭＳ Ｐゴシック" pitchFamily="-109" charset="-128"/>
                <a:cs typeface="Calibri" pitchFamily="34" charset="0"/>
              </a:rPr>
              <a:t>', ‘errs', ‘like‘, ‘you know' </a:t>
            </a:r>
          </a:p>
          <a:p>
            <a:pPr marL="342900" lvl="0" indent="-342900" defTabSz="457200" fontAlgn="base">
              <a:lnSpc>
                <a:spcPct val="150000"/>
              </a:lnSpc>
              <a:spcBef>
                <a:spcPct val="20000"/>
              </a:spcBef>
              <a:spcAft>
                <a:spcPct val="0"/>
              </a:spcAft>
              <a:buFont typeface="Arial" charset="0"/>
              <a:buChar char="•"/>
            </a:pPr>
            <a:r>
              <a:rPr lang="en-AU" sz="2400" dirty="0">
                <a:solidFill>
                  <a:prstClr val="black"/>
                </a:solidFill>
                <a:latin typeface="Calibri" pitchFamily="34" charset="0"/>
                <a:ea typeface="ＭＳ Ｐゴシック" pitchFamily="-109" charset="-128"/>
                <a:cs typeface="Calibri" pitchFamily="34" charset="0"/>
              </a:rPr>
              <a:t>Try recording yourself  </a:t>
            </a:r>
            <a:endParaRPr lang="en-US" sz="2400" dirty="0">
              <a:solidFill>
                <a:prstClr val="black"/>
              </a:solidFill>
              <a:latin typeface="Calibri" pitchFamily="34" charset="0"/>
              <a:ea typeface="ＭＳ Ｐゴシック" pitchFamily="-109" charset="-128"/>
              <a:cs typeface="Calibri" pitchFamily="34" charset="0"/>
            </a:endParaRPr>
          </a:p>
        </p:txBody>
      </p:sp>
    </p:spTree>
    <p:extLst>
      <p:ext uri="{BB962C8B-B14F-4D97-AF65-F5344CB8AC3E}">
        <p14:creationId xmlns:p14="http://schemas.microsoft.com/office/powerpoint/2010/main" val="26525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500"/>
                                        <p:tgtEl>
                                          <p:spTgt spid="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87" y="544674"/>
            <a:ext cx="10326658" cy="1000685"/>
          </a:xfrm>
        </p:spPr>
        <p:txBody>
          <a:bodyPr/>
          <a:lstStyle/>
          <a:p>
            <a:pPr algn="ctr"/>
            <a:r>
              <a:rPr lang="en-AU" sz="3000" b="1" dirty="0" smtClean="0">
                <a:solidFill>
                  <a:schemeClr val="accent1">
                    <a:lumMod val="75000"/>
                  </a:schemeClr>
                </a:solidFill>
                <a:latin typeface="Calibri" panose="020F0502020204030204" pitchFamily="34" charset="0"/>
                <a:cs typeface="Calibri" panose="020F0502020204030204" pitchFamily="34" charset="0"/>
              </a:rPr>
              <a:t>Presenting: getting your message across</a:t>
            </a:r>
            <a:endParaRPr lang="en-AU" sz="30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1527333" y="1798464"/>
            <a:ext cx="9702140" cy="3944609"/>
          </a:xfrm>
        </p:spPr>
        <p:txBody>
          <a:bodyPr/>
          <a:lstStyle/>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Emphasise key points</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When moving to next point, make the move clear</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Use clear examples </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Not too much content for time allowed</a:t>
            </a:r>
          </a:p>
        </p:txBody>
      </p:sp>
    </p:spTree>
    <p:extLst>
      <p:ext uri="{BB962C8B-B14F-4D97-AF65-F5344CB8AC3E}">
        <p14:creationId xmlns:p14="http://schemas.microsoft.com/office/powerpoint/2010/main" val="312905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61" y="827704"/>
            <a:ext cx="10326658" cy="1000685"/>
          </a:xfrm>
        </p:spPr>
        <p:txBody>
          <a:bodyPr/>
          <a:lstStyle/>
          <a:p>
            <a:pPr algn="ctr"/>
            <a:r>
              <a:rPr lang="en-AU" sz="3500" b="1" dirty="0" smtClean="0">
                <a:solidFill>
                  <a:schemeClr val="accent1">
                    <a:lumMod val="75000"/>
                  </a:schemeClr>
                </a:solidFill>
                <a:latin typeface="Calibri" panose="020F0502020204030204" pitchFamily="34" charset="0"/>
                <a:cs typeface="Calibri" panose="020F0502020204030204" pitchFamily="34" charset="0"/>
              </a:rPr>
              <a:t>Presenting: body language</a:t>
            </a:r>
            <a:endParaRPr lang="en-AU" sz="35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1639629" y="1884670"/>
            <a:ext cx="5163329" cy="2778341"/>
          </a:xfrm>
        </p:spPr>
        <p:txBody>
          <a:bodyPr/>
          <a:lstStyle/>
          <a:p>
            <a:pPr marL="342900" lvl="0" indent="-342900" defTabSz="457200" fontAlgn="base">
              <a:lnSpc>
                <a:spcPct val="150000"/>
              </a:lnSpc>
              <a:spcBef>
                <a:spcPct val="20000"/>
              </a:spcBef>
              <a:spcAft>
                <a:spcPct val="0"/>
              </a:spcAft>
              <a:buFont typeface="Arial" charset="0"/>
              <a:buChar char="•"/>
            </a:pPr>
            <a:r>
              <a:rPr lang="en-AU" sz="2500" dirty="0">
                <a:solidFill>
                  <a:prstClr val="black"/>
                </a:solidFill>
                <a:latin typeface="Calibri" pitchFamily="34" charset="0"/>
                <a:ea typeface="ＭＳ Ｐゴシック" pitchFamily="-109" charset="-128"/>
                <a:cs typeface="Calibri" pitchFamily="34" charset="0"/>
              </a:rPr>
              <a:t>Smile </a:t>
            </a:r>
          </a:p>
          <a:p>
            <a:pPr marL="342900" lvl="0" indent="-342900" defTabSz="457200" fontAlgn="base">
              <a:lnSpc>
                <a:spcPct val="150000"/>
              </a:lnSpc>
              <a:spcBef>
                <a:spcPct val="20000"/>
              </a:spcBef>
              <a:spcAft>
                <a:spcPct val="0"/>
              </a:spcAft>
              <a:buFont typeface="Arial" charset="0"/>
              <a:buChar char="•"/>
            </a:pPr>
            <a:r>
              <a:rPr lang="en-AU" sz="2500" dirty="0">
                <a:solidFill>
                  <a:prstClr val="black"/>
                </a:solidFill>
                <a:latin typeface="Calibri" pitchFamily="34" charset="0"/>
                <a:ea typeface="ＭＳ Ｐゴシック" pitchFamily="-109" charset="-128"/>
                <a:cs typeface="Calibri" pitchFamily="34" charset="0"/>
              </a:rPr>
              <a:t>Even eye-contact </a:t>
            </a:r>
          </a:p>
          <a:p>
            <a:pPr marL="342900" lvl="0" indent="-342900" defTabSz="457200" fontAlgn="base">
              <a:lnSpc>
                <a:spcPct val="150000"/>
              </a:lnSpc>
              <a:spcBef>
                <a:spcPct val="20000"/>
              </a:spcBef>
              <a:spcAft>
                <a:spcPct val="0"/>
              </a:spcAft>
              <a:buFont typeface="Arial" charset="0"/>
              <a:buChar char="•"/>
            </a:pPr>
            <a:r>
              <a:rPr lang="en-AU" sz="2500" dirty="0">
                <a:solidFill>
                  <a:prstClr val="black"/>
                </a:solidFill>
                <a:latin typeface="Calibri" pitchFamily="34" charset="0"/>
                <a:ea typeface="ＭＳ Ｐゴシック" pitchFamily="-109" charset="-128"/>
                <a:cs typeface="Calibri" pitchFamily="34" charset="0"/>
              </a:rPr>
              <a:t>Be visible</a:t>
            </a:r>
          </a:p>
          <a:p>
            <a:pPr marL="342900" lvl="0" indent="-342900" defTabSz="457200" fontAlgn="base">
              <a:lnSpc>
                <a:spcPct val="150000"/>
              </a:lnSpc>
              <a:spcBef>
                <a:spcPct val="20000"/>
              </a:spcBef>
              <a:spcAft>
                <a:spcPct val="0"/>
              </a:spcAft>
              <a:buFont typeface="Arial" charset="0"/>
              <a:buChar char="•"/>
            </a:pPr>
            <a:r>
              <a:rPr lang="en-AU" sz="2500" dirty="0">
                <a:solidFill>
                  <a:prstClr val="black"/>
                </a:solidFill>
                <a:latin typeface="Calibri" pitchFamily="34" charset="0"/>
                <a:ea typeface="ＭＳ Ｐゴシック" pitchFamily="-109" charset="-128"/>
                <a:cs typeface="Calibri" pitchFamily="34" charset="0"/>
              </a:rPr>
              <a:t>Stand/sit upright</a:t>
            </a:r>
          </a:p>
          <a:p>
            <a:pPr marL="342900" lvl="0" indent="-342900" defTabSz="457200" fontAlgn="base">
              <a:lnSpc>
                <a:spcPct val="150000"/>
              </a:lnSpc>
              <a:spcBef>
                <a:spcPct val="20000"/>
              </a:spcBef>
              <a:spcAft>
                <a:spcPct val="0"/>
              </a:spcAft>
              <a:buFont typeface="Arial" charset="0"/>
              <a:buChar char="•"/>
            </a:pPr>
            <a:r>
              <a:rPr lang="en-AU" sz="2500" dirty="0">
                <a:solidFill>
                  <a:prstClr val="black"/>
                </a:solidFill>
                <a:latin typeface="Calibri" pitchFamily="34" charset="0"/>
                <a:ea typeface="ＭＳ Ｐゴシック" pitchFamily="-109" charset="-128"/>
                <a:cs typeface="Calibri" pitchFamily="34" charset="0"/>
              </a:rPr>
              <a:t>Hold your head up </a:t>
            </a:r>
          </a:p>
        </p:txBody>
      </p:sp>
      <p:sp>
        <p:nvSpPr>
          <p:cNvPr id="3" name="Rectangle 2"/>
          <p:cNvSpPr/>
          <p:nvPr/>
        </p:nvSpPr>
        <p:spPr>
          <a:xfrm>
            <a:off x="5519590" y="1884259"/>
            <a:ext cx="5854264" cy="2571858"/>
          </a:xfrm>
          <a:prstGeom prst="rect">
            <a:avLst/>
          </a:prstGeom>
        </p:spPr>
        <p:txBody>
          <a:bodyPr wrap="square">
            <a:spAutoFit/>
          </a:bodyPr>
          <a:lstStyle/>
          <a:p>
            <a:pPr marL="342900" lvl="0" indent="-342900" defTabSz="457200" fontAlgn="base">
              <a:lnSpc>
                <a:spcPct val="150000"/>
              </a:lnSpc>
              <a:spcBef>
                <a:spcPct val="20000"/>
              </a:spcBef>
              <a:spcAft>
                <a:spcPct val="0"/>
              </a:spcAft>
              <a:buFont typeface="Arial" charset="0"/>
              <a:buChar char="•"/>
            </a:pPr>
            <a:r>
              <a:rPr lang="en-AU" sz="2500" dirty="0">
                <a:solidFill>
                  <a:prstClr val="black"/>
                </a:solidFill>
                <a:latin typeface="Calibri" pitchFamily="34" charset="0"/>
                <a:ea typeface="ＭＳ Ｐゴシック" pitchFamily="-109" charset="-128"/>
                <a:cs typeface="Calibri" pitchFamily="34" charset="0"/>
              </a:rPr>
              <a:t>Move freely </a:t>
            </a:r>
          </a:p>
          <a:p>
            <a:pPr marL="342900" lvl="0" indent="-342900" defTabSz="457200" fontAlgn="base">
              <a:lnSpc>
                <a:spcPct val="150000"/>
              </a:lnSpc>
              <a:spcBef>
                <a:spcPct val="20000"/>
              </a:spcBef>
              <a:spcAft>
                <a:spcPct val="0"/>
              </a:spcAft>
              <a:buFont typeface="Arial" charset="0"/>
              <a:buChar char="•"/>
            </a:pPr>
            <a:r>
              <a:rPr lang="en-AU" sz="2500" dirty="0">
                <a:solidFill>
                  <a:prstClr val="black"/>
                </a:solidFill>
                <a:latin typeface="Calibri" pitchFamily="34" charset="0"/>
                <a:ea typeface="ＭＳ Ｐゴシック" pitchFamily="-109" charset="-128"/>
                <a:cs typeface="Calibri" pitchFamily="34" charset="0"/>
              </a:rPr>
              <a:t>Don't rock, pace, or fold arms </a:t>
            </a:r>
          </a:p>
          <a:p>
            <a:pPr marL="342900" lvl="0" indent="-342900" defTabSz="457200" fontAlgn="base">
              <a:lnSpc>
                <a:spcPct val="150000"/>
              </a:lnSpc>
              <a:spcBef>
                <a:spcPct val="20000"/>
              </a:spcBef>
              <a:spcAft>
                <a:spcPct val="0"/>
              </a:spcAft>
              <a:buFont typeface="Arial" charset="0"/>
              <a:buChar char="•"/>
            </a:pPr>
            <a:r>
              <a:rPr lang="en-AU" sz="2500" dirty="0">
                <a:solidFill>
                  <a:prstClr val="black"/>
                </a:solidFill>
                <a:latin typeface="Calibri" pitchFamily="34" charset="0"/>
                <a:ea typeface="ＭＳ Ｐゴシック" pitchFamily="-109" charset="-128"/>
                <a:cs typeface="Calibri" pitchFamily="34" charset="0"/>
              </a:rPr>
              <a:t>No distracting habits or gestures </a:t>
            </a:r>
          </a:p>
          <a:p>
            <a:pPr marL="342900" lvl="0" indent="-342900" defTabSz="457200" fontAlgn="base">
              <a:lnSpc>
                <a:spcPct val="150000"/>
              </a:lnSpc>
              <a:spcBef>
                <a:spcPct val="20000"/>
              </a:spcBef>
              <a:spcAft>
                <a:spcPct val="0"/>
              </a:spcAft>
              <a:buFont typeface="Arial" charset="0"/>
              <a:buChar char="•"/>
            </a:pPr>
            <a:r>
              <a:rPr lang="en-AU" sz="2500" dirty="0">
                <a:solidFill>
                  <a:prstClr val="black"/>
                </a:solidFill>
                <a:latin typeface="Calibri" pitchFamily="34" charset="0"/>
                <a:ea typeface="ＭＳ Ｐゴシック" pitchFamily="-109" charset="-128"/>
                <a:cs typeface="Calibri" pitchFamily="34" charset="0"/>
              </a:rPr>
              <a:t>Don’t turn your back on the audience</a:t>
            </a:r>
          </a:p>
        </p:txBody>
      </p:sp>
    </p:spTree>
    <p:extLst>
      <p:ext uri="{BB962C8B-B14F-4D97-AF65-F5344CB8AC3E}">
        <p14:creationId xmlns:p14="http://schemas.microsoft.com/office/powerpoint/2010/main" val="16286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684" y="1624812"/>
            <a:ext cx="10326658" cy="1000685"/>
          </a:xfrm>
        </p:spPr>
        <p:txBody>
          <a:bodyPr/>
          <a:lstStyle/>
          <a:p>
            <a:pPr algn="ctr"/>
            <a:r>
              <a:rPr lang="en-AU" sz="4400" b="1" dirty="0" smtClean="0">
                <a:solidFill>
                  <a:schemeClr val="accent1">
                    <a:lumMod val="75000"/>
                  </a:schemeClr>
                </a:solidFill>
                <a:latin typeface="Calibri" panose="020F0502020204030204" pitchFamily="34" charset="0"/>
                <a:cs typeface="Calibri" panose="020F0502020204030204" pitchFamily="34" charset="0"/>
              </a:rPr>
              <a:t>Activities</a:t>
            </a:r>
            <a:endParaRPr lang="en-AU" sz="44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2746533" y="3049749"/>
            <a:ext cx="6766435" cy="655978"/>
          </a:xfrm>
        </p:spPr>
        <p:txBody>
          <a:bodyPr/>
          <a:lstStyle/>
          <a:p>
            <a:pPr marL="0" indent="0">
              <a:buNone/>
            </a:pPr>
            <a:r>
              <a:rPr lang="en-US" sz="2800" dirty="0">
                <a:latin typeface="Calibri" panose="020F0502020204030204" pitchFamily="34" charset="0"/>
                <a:cs typeface="Calibri" panose="020F0502020204030204" pitchFamily="34" charset="0"/>
                <a:hlinkClick r:id="rId3"/>
              </a:rPr>
              <a:t>http://www.ruf.rice.edu/~comcoach/</a:t>
            </a: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lvl="0" indent="0" defTabSz="457200" fontAlgn="base">
              <a:spcBef>
                <a:spcPct val="20000"/>
              </a:spcBef>
              <a:spcAft>
                <a:spcPct val="0"/>
              </a:spcAft>
              <a:buNone/>
            </a:pPr>
            <a:endParaRPr lang="en-AU" sz="2800" dirty="0">
              <a:solidFill>
                <a:prstClr val="black"/>
              </a:solidFill>
              <a:latin typeface="Calibri" pitchFamily="34" charset="0"/>
              <a:ea typeface="ＭＳ Ｐゴシック" pitchFamily="-109" charset="-128"/>
              <a:cs typeface="Calibri" pitchFamily="34" charset="0"/>
            </a:endParaRPr>
          </a:p>
        </p:txBody>
      </p:sp>
    </p:spTree>
    <p:extLst>
      <p:ext uri="{BB962C8B-B14F-4D97-AF65-F5344CB8AC3E}">
        <p14:creationId xmlns:p14="http://schemas.microsoft.com/office/powerpoint/2010/main" val="2084740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87" y="1330737"/>
            <a:ext cx="10326658" cy="1000685"/>
          </a:xfrm>
        </p:spPr>
        <p:txBody>
          <a:bodyPr/>
          <a:lstStyle/>
          <a:p>
            <a:pPr algn="ctr"/>
            <a:r>
              <a:rPr lang="en-AU" sz="4400" b="1" dirty="0" smtClean="0">
                <a:solidFill>
                  <a:schemeClr val="accent1">
                    <a:lumMod val="75000"/>
                  </a:schemeClr>
                </a:solidFill>
                <a:latin typeface="Calibri" panose="020F0502020204030204" pitchFamily="34" charset="0"/>
                <a:cs typeface="Calibri" panose="020F0502020204030204" pitchFamily="34" charset="0"/>
              </a:rPr>
              <a:t>Presenting: interaction with audience</a:t>
            </a:r>
            <a:endParaRPr lang="en-AU" sz="44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1863095" y="2616612"/>
            <a:ext cx="9349214" cy="2308315"/>
          </a:xfrm>
        </p:spPr>
        <p:txBody>
          <a:bodyPr/>
          <a:lstStyle/>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How is the audience reacting?</a:t>
            </a:r>
            <a:br>
              <a:rPr lang="en-AU" sz="2800" dirty="0">
                <a:solidFill>
                  <a:prstClr val="black"/>
                </a:solidFill>
                <a:latin typeface="Calibri" pitchFamily="34" charset="0"/>
                <a:ea typeface="ＭＳ Ｐゴシック" pitchFamily="-109" charset="-128"/>
                <a:cs typeface="Calibri" pitchFamily="34" charset="0"/>
              </a:rPr>
            </a:br>
            <a:r>
              <a:rPr lang="en-AU" sz="2800" dirty="0">
                <a:solidFill>
                  <a:prstClr val="black"/>
                </a:solidFill>
                <a:latin typeface="Calibri" pitchFamily="34" charset="0"/>
                <a:ea typeface="ＭＳ Ｐゴシック" pitchFamily="-109" charset="-128"/>
                <a:cs typeface="Calibri" pitchFamily="34" charset="0"/>
              </a:rPr>
              <a:t>	</a:t>
            </a: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Check if the audience is still with </a:t>
            </a:r>
            <a:r>
              <a:rPr lang="en-AU" sz="2800" dirty="0" smtClean="0">
                <a:solidFill>
                  <a:prstClr val="black"/>
                </a:solidFill>
                <a:latin typeface="Calibri" pitchFamily="34" charset="0"/>
                <a:ea typeface="ＭＳ Ｐゴシック" pitchFamily="-109" charset="-128"/>
                <a:cs typeface="Calibri" pitchFamily="34" charset="0"/>
              </a:rPr>
              <a:t>you.</a:t>
            </a:r>
            <a:endParaRPr lang="en-AU" sz="2800" dirty="0">
              <a:solidFill>
                <a:prstClr val="black"/>
              </a:solidFill>
              <a:latin typeface="Calibri" pitchFamily="34" charset="0"/>
              <a:ea typeface="ＭＳ Ｐゴシック" pitchFamily="-109" charset="-128"/>
              <a:cs typeface="Calibri" pitchFamily="34" charset="0"/>
            </a:endParaRPr>
          </a:p>
        </p:txBody>
      </p:sp>
    </p:spTree>
    <p:extLst>
      <p:ext uri="{BB962C8B-B14F-4D97-AF65-F5344CB8AC3E}">
        <p14:creationId xmlns:p14="http://schemas.microsoft.com/office/powerpoint/2010/main" val="255160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49" y="1117536"/>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Discuss </a:t>
            </a:r>
            <a:endParaRPr lang="en-AU" b="1" dirty="0">
              <a:solidFill>
                <a:schemeClr val="tx1"/>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431082" y="2144990"/>
            <a:ext cx="9613346" cy="3174252"/>
          </a:xfrm>
        </p:spPr>
        <p:txBody>
          <a:bodyPr/>
          <a:lstStyle/>
          <a:p>
            <a:pPr>
              <a:lnSpc>
                <a:spcPct val="150000"/>
              </a:lnSpc>
            </a:pPr>
            <a:r>
              <a:rPr lang="en-AU" sz="2400" dirty="0" smtClean="0">
                <a:latin typeface="Calibri" panose="020F0502020204030204" pitchFamily="34" charset="0"/>
                <a:cs typeface="Calibri" panose="020F0502020204030204" pitchFamily="34" charset="0"/>
              </a:rPr>
              <a:t>Have you given a presentation at university? If so, how did it go?</a:t>
            </a:r>
          </a:p>
          <a:p>
            <a:pPr marL="0" indent="0">
              <a:lnSpc>
                <a:spcPct val="150000"/>
              </a:lnSpc>
              <a:buNone/>
            </a:pPr>
            <a:endParaRPr lang="en-AU" sz="2400" dirty="0" smtClean="0">
              <a:latin typeface="Calibri" panose="020F0502020204030204" pitchFamily="34" charset="0"/>
              <a:cs typeface="Calibri" panose="020F0502020204030204" pitchFamily="34" charset="0"/>
            </a:endParaRPr>
          </a:p>
          <a:p>
            <a:pPr>
              <a:lnSpc>
                <a:spcPct val="150000"/>
              </a:lnSpc>
            </a:pPr>
            <a:r>
              <a:rPr lang="en-AU" sz="2400" dirty="0" smtClean="0">
                <a:latin typeface="Calibri" panose="020F0502020204030204" pitchFamily="34" charset="0"/>
                <a:cs typeface="Calibri" panose="020F0502020204030204" pitchFamily="34" charset="0"/>
              </a:rPr>
              <a:t>What’s the purpose of your next presentation assignment?</a:t>
            </a:r>
            <a:endParaRPr lang="en-AU"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7778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87" y="1154273"/>
            <a:ext cx="10326658" cy="1000685"/>
          </a:xfrm>
        </p:spPr>
        <p:txBody>
          <a:bodyPr/>
          <a:lstStyle/>
          <a:p>
            <a:pPr algn="ctr"/>
            <a:r>
              <a:rPr lang="en-AU" sz="4400" b="1" dirty="0" smtClean="0">
                <a:solidFill>
                  <a:schemeClr val="accent1">
                    <a:lumMod val="75000"/>
                  </a:schemeClr>
                </a:solidFill>
                <a:latin typeface="Calibri" panose="020F0502020204030204" pitchFamily="34" charset="0"/>
                <a:cs typeface="Calibri" panose="020F0502020204030204" pitchFamily="34" charset="0"/>
              </a:rPr>
              <a:t>After presenting</a:t>
            </a:r>
            <a:endParaRPr lang="en-AU" sz="44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1686631" y="2194108"/>
            <a:ext cx="9349214" cy="3238756"/>
          </a:xfrm>
        </p:spPr>
        <p:txBody>
          <a:bodyPr/>
          <a:lstStyle/>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Be open to questions</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You can turn the question back to audience </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Be ready: what if nobody has questions?</a:t>
            </a:r>
          </a:p>
          <a:p>
            <a:pPr marL="342900" lvl="0" indent="-342900" defTabSz="457200" fontAlgn="base">
              <a:lnSpc>
                <a:spcPct val="150000"/>
              </a:lnSpc>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How will you respond to feedback?</a:t>
            </a:r>
          </a:p>
        </p:txBody>
      </p:sp>
    </p:spTree>
    <p:extLst>
      <p:ext uri="{BB962C8B-B14F-4D97-AF65-F5344CB8AC3E}">
        <p14:creationId xmlns:p14="http://schemas.microsoft.com/office/powerpoint/2010/main" val="393775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640" y="785304"/>
            <a:ext cx="10326658" cy="1000685"/>
          </a:xfrm>
        </p:spPr>
        <p:txBody>
          <a:bodyPr/>
          <a:lstStyle/>
          <a:p>
            <a:pPr algn="ctr"/>
            <a:r>
              <a:rPr lang="en-AU" sz="4400" b="1" dirty="0" smtClean="0">
                <a:solidFill>
                  <a:schemeClr val="accent1">
                    <a:lumMod val="75000"/>
                  </a:schemeClr>
                </a:solidFill>
                <a:latin typeface="Calibri" panose="020F0502020204030204" pitchFamily="34" charset="0"/>
                <a:cs typeface="Calibri" panose="020F0502020204030204" pitchFamily="34" charset="0"/>
              </a:rPr>
              <a:t>Remember</a:t>
            </a:r>
            <a:endParaRPr lang="en-AU" sz="44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1975390" y="1978494"/>
            <a:ext cx="8484063" cy="3764579"/>
          </a:xfrm>
        </p:spPr>
        <p:txBody>
          <a:bodyPr/>
          <a:lstStyle/>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Individual or part of group</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Time limit </a:t>
            </a:r>
          </a:p>
          <a:p>
            <a:pPr marL="342900" lvl="0" indent="-342900" defTabSz="457200" fontAlgn="base">
              <a:spcBef>
                <a:spcPct val="20000"/>
              </a:spcBef>
              <a:spcAft>
                <a:spcPct val="0"/>
              </a:spcAft>
              <a:buFont typeface="Arial" charset="0"/>
              <a:buChar char="•"/>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Clear idea of its purpose and content</a:t>
            </a:r>
          </a:p>
          <a:p>
            <a:pPr marL="0" lvl="0" indent="0" defTabSz="457200" fontAlgn="base">
              <a:spcBef>
                <a:spcPct val="20000"/>
              </a:spcBef>
              <a:spcAft>
                <a:spcPct val="0"/>
              </a:spcAft>
              <a:buNone/>
            </a:pPr>
            <a:endParaRPr lang="en-AU" sz="2800" dirty="0">
              <a:solidFill>
                <a:prstClr val="black"/>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AU" sz="2800" dirty="0">
                <a:solidFill>
                  <a:prstClr val="black"/>
                </a:solidFill>
                <a:latin typeface="Calibri" pitchFamily="34" charset="0"/>
                <a:ea typeface="ＭＳ Ｐゴシック" pitchFamily="-109" charset="-128"/>
                <a:cs typeface="Calibri" pitchFamily="34" charset="0"/>
              </a:rPr>
              <a:t>Deliver what your tutor has asked for</a:t>
            </a:r>
          </a:p>
          <a:p>
            <a:pPr marL="0" lvl="0" indent="0" defTabSz="457200" fontAlgn="base">
              <a:spcBef>
                <a:spcPct val="20000"/>
              </a:spcBef>
              <a:spcAft>
                <a:spcPct val="0"/>
              </a:spcAft>
              <a:buNone/>
            </a:pPr>
            <a:endParaRPr lang="en-US" sz="2800" dirty="0">
              <a:solidFill>
                <a:prstClr val="black"/>
              </a:solidFill>
              <a:latin typeface="Calibri" panose="020F0502020204030204" pitchFamily="34" charset="0"/>
              <a:ea typeface="ＭＳ Ｐゴシック" pitchFamily="-109" charset="-128"/>
              <a:cs typeface="Calibri" panose="020F0502020204030204" pitchFamily="34" charset="0"/>
            </a:endParaRPr>
          </a:p>
        </p:txBody>
      </p:sp>
    </p:spTree>
    <p:extLst>
      <p:ext uri="{BB962C8B-B14F-4D97-AF65-F5344CB8AC3E}">
        <p14:creationId xmlns:p14="http://schemas.microsoft.com/office/powerpoint/2010/main" val="158002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87" y="1911289"/>
            <a:ext cx="10760918" cy="1000685"/>
          </a:xfrm>
        </p:spPr>
        <p:txBody>
          <a:bodyPr/>
          <a:lstStyle/>
          <a:p>
            <a:pPr algn="ctr"/>
            <a:r>
              <a:rPr lang="en-AU" sz="4400" b="1" dirty="0" smtClean="0">
                <a:solidFill>
                  <a:schemeClr val="accent1">
                    <a:lumMod val="75000"/>
                  </a:schemeClr>
                </a:solidFill>
                <a:latin typeface="Calibri" panose="020F0502020204030204" pitchFamily="34" charset="0"/>
                <a:cs typeface="Calibri" panose="020F0502020204030204" pitchFamily="34" charset="0"/>
              </a:rPr>
              <a:t>For some good examples of presenters go to:</a:t>
            </a:r>
            <a:endParaRPr lang="en-AU" sz="44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3000961" y="3442338"/>
            <a:ext cx="7025355" cy="847622"/>
          </a:xfrm>
        </p:spPr>
        <p:txBody>
          <a:bodyPr/>
          <a:lstStyle/>
          <a:p>
            <a:pPr marL="0" indent="0" defTabSz="457200" fontAlgn="base">
              <a:spcBef>
                <a:spcPct val="20000"/>
              </a:spcBef>
              <a:spcAft>
                <a:spcPct val="0"/>
              </a:spcAft>
              <a:buNone/>
            </a:pPr>
            <a:r>
              <a:rPr lang="en-AU" sz="3000" b="1" dirty="0" smtClean="0">
                <a:solidFill>
                  <a:prstClr val="black"/>
                </a:solidFill>
                <a:latin typeface="Calibri" pitchFamily="34" charset="0"/>
                <a:ea typeface="ＭＳ Ｐゴシック" pitchFamily="-109" charset="-128"/>
                <a:cs typeface="Calibri" pitchFamily="34" charset="0"/>
              </a:rPr>
              <a:t>TED Talks at</a:t>
            </a:r>
            <a:r>
              <a:rPr lang="en-AU" sz="3000" dirty="0" smtClean="0">
                <a:solidFill>
                  <a:prstClr val="black"/>
                </a:solidFill>
                <a:latin typeface="Calibri" pitchFamily="34" charset="0"/>
                <a:ea typeface="ＭＳ Ｐゴシック" pitchFamily="-109" charset="-128"/>
                <a:cs typeface="Calibri" pitchFamily="34" charset="0"/>
              </a:rPr>
              <a:t>: </a:t>
            </a:r>
            <a:r>
              <a:rPr lang="en-AU" sz="3000" dirty="0">
                <a:latin typeface="Calibri" panose="020F0502020204030204" pitchFamily="34" charset="0"/>
                <a:cs typeface="Calibri" panose="020F0502020204030204" pitchFamily="34" charset="0"/>
                <a:hlinkClick r:id="rId3"/>
              </a:rPr>
              <a:t>https://www.</a:t>
            </a:r>
            <a:r>
              <a:rPr lang="en-AU" sz="3000" b="1" dirty="0">
                <a:latin typeface="Calibri" panose="020F0502020204030204" pitchFamily="34" charset="0"/>
                <a:cs typeface="Calibri" panose="020F0502020204030204" pitchFamily="34" charset="0"/>
                <a:hlinkClick r:id="rId3"/>
              </a:rPr>
              <a:t>ted</a:t>
            </a:r>
            <a:r>
              <a:rPr lang="en-AU" sz="3000" dirty="0">
                <a:latin typeface="Calibri" panose="020F0502020204030204" pitchFamily="34" charset="0"/>
                <a:cs typeface="Calibri" panose="020F0502020204030204" pitchFamily="34" charset="0"/>
                <a:hlinkClick r:id="rId3"/>
              </a:rPr>
              <a:t>.com</a:t>
            </a:r>
            <a:r>
              <a:rPr lang="en-AU" sz="3000" dirty="0">
                <a:latin typeface="Calibri" panose="020F0502020204030204" pitchFamily="34" charset="0"/>
                <a:cs typeface="Calibri" panose="020F0502020204030204" pitchFamily="34" charset="0"/>
              </a:rPr>
              <a:t> </a:t>
            </a:r>
            <a:endParaRPr lang="en-US" sz="3000" dirty="0">
              <a:latin typeface="Calibri" panose="020F0502020204030204" pitchFamily="34" charset="0"/>
              <a:cs typeface="Calibri" panose="020F0502020204030204" pitchFamily="34" charset="0"/>
            </a:endParaRPr>
          </a:p>
          <a:p>
            <a:pPr marL="0" lvl="0" indent="0" defTabSz="457200" fontAlgn="base">
              <a:spcBef>
                <a:spcPct val="20000"/>
              </a:spcBef>
              <a:spcAft>
                <a:spcPct val="0"/>
              </a:spcAft>
              <a:buNone/>
            </a:pPr>
            <a:endParaRPr lang="en-AU" sz="2800" dirty="0">
              <a:solidFill>
                <a:prstClr val="black"/>
              </a:solidFill>
              <a:latin typeface="Calibri" pitchFamily="34" charset="0"/>
              <a:ea typeface="ＭＳ Ｐゴシック" pitchFamily="-109" charset="-128"/>
              <a:cs typeface="Calibri" pitchFamily="34" charset="0"/>
            </a:endParaRPr>
          </a:p>
          <a:p>
            <a:pPr marL="0" lvl="0" indent="0" defTabSz="457200" fontAlgn="base">
              <a:spcBef>
                <a:spcPct val="20000"/>
              </a:spcBef>
              <a:spcAft>
                <a:spcPct val="0"/>
              </a:spcAft>
              <a:buNone/>
            </a:pPr>
            <a:endParaRPr lang="en-US" sz="2800" dirty="0">
              <a:solidFill>
                <a:prstClr val="black"/>
              </a:solidFill>
              <a:latin typeface="Calibri" panose="020F0502020204030204" pitchFamily="34" charset="0"/>
              <a:ea typeface="ＭＳ Ｐゴシック" pitchFamily="-109" charset="-128"/>
              <a:cs typeface="Calibri" panose="020F0502020204030204" pitchFamily="34" charset="0"/>
            </a:endParaRPr>
          </a:p>
        </p:txBody>
      </p:sp>
    </p:spTree>
    <p:extLst>
      <p:ext uri="{BB962C8B-B14F-4D97-AF65-F5344CB8AC3E}">
        <p14:creationId xmlns:p14="http://schemas.microsoft.com/office/powerpoint/2010/main" val="40812314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471" y="653930"/>
            <a:ext cx="10760918" cy="1000685"/>
          </a:xfrm>
        </p:spPr>
        <p:txBody>
          <a:bodyPr/>
          <a:lstStyle/>
          <a:p>
            <a:pPr algn="ctr"/>
            <a:r>
              <a:rPr lang="en-AU" sz="4400" b="1" dirty="0" smtClean="0">
                <a:solidFill>
                  <a:schemeClr val="accent1">
                    <a:lumMod val="75000"/>
                  </a:schemeClr>
                </a:solidFill>
                <a:latin typeface="Calibri" panose="020F0502020204030204" pitchFamily="34" charset="0"/>
                <a:cs typeface="Calibri" panose="020F0502020204030204" pitchFamily="34" charset="0"/>
              </a:rPr>
              <a:t>References</a:t>
            </a:r>
            <a:endParaRPr lang="en-AU" sz="44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p:cNvSpPr>
            <a:spLocks noGrp="1"/>
          </p:cNvSpPr>
          <p:nvPr>
            <p:ph type="body" idx="12"/>
          </p:nvPr>
        </p:nvSpPr>
        <p:spPr>
          <a:xfrm>
            <a:off x="1493004" y="1833047"/>
            <a:ext cx="10490449" cy="4070447"/>
          </a:xfrm>
        </p:spPr>
        <p:txBody>
          <a:bodyPr/>
          <a:lstStyle/>
          <a:p>
            <a:pPr marL="0" lvl="0" indent="0">
              <a:buNone/>
            </a:pPr>
            <a:r>
              <a:rPr lang="en-AU" sz="2400" dirty="0">
                <a:latin typeface="Calibri" pitchFamily="34" charset="0"/>
                <a:cs typeface="Calibri" pitchFamily="34" charset="0"/>
              </a:rPr>
              <a:t>Canberra University</a:t>
            </a:r>
          </a:p>
          <a:p>
            <a:pPr marL="0" lvl="0" indent="0">
              <a:buNone/>
            </a:pPr>
            <a:r>
              <a:rPr lang="en-AU" sz="2400" dirty="0">
                <a:latin typeface="Calibri" pitchFamily="34" charset="0"/>
                <a:cs typeface="Calibri" pitchFamily="34" charset="0"/>
              </a:rPr>
              <a:t> &lt; </a:t>
            </a:r>
            <a:r>
              <a:rPr lang="en-AU" sz="2400" dirty="0">
                <a:latin typeface="Calibri" pitchFamily="34" charset="0"/>
                <a:cs typeface="Calibri" pitchFamily="34" charset="0"/>
                <a:hlinkClick r:id="rId3"/>
              </a:rPr>
              <a:t>http://learnonline.canberra.edu.au/mod/book/view.php?id=164490</a:t>
            </a:r>
            <a:r>
              <a:rPr lang="en-AU" sz="2400" dirty="0">
                <a:latin typeface="Calibri" pitchFamily="34" charset="0"/>
                <a:cs typeface="Calibri" pitchFamily="34" charset="0"/>
              </a:rPr>
              <a:t> &gt;</a:t>
            </a:r>
          </a:p>
          <a:p>
            <a:pPr marL="0" lvl="0" indent="0">
              <a:buNone/>
            </a:pPr>
            <a:endParaRPr lang="en-AU" sz="2400" dirty="0">
              <a:latin typeface="Calibri" pitchFamily="34" charset="0"/>
              <a:cs typeface="Calibri" pitchFamily="34" charset="0"/>
            </a:endParaRPr>
          </a:p>
          <a:p>
            <a:pPr marL="0" indent="0">
              <a:buNone/>
            </a:pPr>
            <a:r>
              <a:rPr lang="en-AU" sz="2400" dirty="0">
                <a:latin typeface="Calibri" pitchFamily="34" charset="0"/>
                <a:cs typeface="Calibri" pitchFamily="34" charset="0"/>
              </a:rPr>
              <a:t>Monash University</a:t>
            </a:r>
          </a:p>
          <a:p>
            <a:pPr marL="0" indent="0">
              <a:buNone/>
            </a:pPr>
            <a:r>
              <a:rPr lang="en-AU" sz="2400" dirty="0">
                <a:latin typeface="Calibri" pitchFamily="34" charset="0"/>
                <a:cs typeface="Calibri" pitchFamily="34" charset="0"/>
                <a:hlinkClick r:id="rId4"/>
              </a:rPr>
              <a:t>http://www.monash.edu.au/lls/llonline/speaking/presentations/index.xml</a:t>
            </a:r>
            <a:r>
              <a:rPr lang="en-AU" sz="2400" dirty="0">
                <a:latin typeface="Calibri" pitchFamily="34" charset="0"/>
                <a:cs typeface="Calibri" pitchFamily="34" charset="0"/>
              </a:rPr>
              <a:t> </a:t>
            </a:r>
          </a:p>
          <a:p>
            <a:pPr marL="0" indent="0">
              <a:buNone/>
            </a:pPr>
            <a:endParaRPr lang="en-AU" sz="2400" dirty="0">
              <a:latin typeface="Calibri" pitchFamily="34" charset="0"/>
              <a:cs typeface="Calibri" pitchFamily="34" charset="0"/>
            </a:endParaRPr>
          </a:p>
          <a:p>
            <a:pPr marL="0" indent="0">
              <a:buNone/>
            </a:pPr>
            <a:r>
              <a:rPr lang="en-AU" sz="2400" dirty="0">
                <a:latin typeface="Calibri" pitchFamily="34" charset="0"/>
                <a:cs typeface="Calibri" pitchFamily="34" charset="0"/>
              </a:rPr>
              <a:t>University of Melbourne</a:t>
            </a:r>
          </a:p>
          <a:p>
            <a:pPr marL="0" indent="0">
              <a:buNone/>
            </a:pPr>
            <a:r>
              <a:rPr lang="en-AU" sz="2400" dirty="0">
                <a:latin typeface="Calibri" pitchFamily="34" charset="0"/>
                <a:cs typeface="Calibri" pitchFamily="34" charset="0"/>
              </a:rPr>
              <a:t>&lt; </a:t>
            </a:r>
            <a:r>
              <a:rPr lang="en-AU" sz="2400" dirty="0">
                <a:latin typeface="Calibri" pitchFamily="34" charset="0"/>
                <a:cs typeface="Calibri" pitchFamily="34" charset="0"/>
                <a:hlinkClick r:id="rId5"/>
              </a:rPr>
              <a:t>http://courseworks.unimelb.edu.au/research_and_writing/oral_presentations</a:t>
            </a:r>
            <a:r>
              <a:rPr lang="en-AU" sz="2400" dirty="0">
                <a:latin typeface="Calibri" pitchFamily="34" charset="0"/>
                <a:cs typeface="Calibri" pitchFamily="34" charset="0"/>
              </a:rPr>
              <a:t> &gt; </a:t>
            </a:r>
          </a:p>
          <a:p>
            <a:pPr marL="0" lvl="0" indent="0" defTabSz="457200" fontAlgn="base">
              <a:spcBef>
                <a:spcPct val="20000"/>
              </a:spcBef>
              <a:spcAft>
                <a:spcPct val="0"/>
              </a:spcAft>
              <a:buNone/>
            </a:pPr>
            <a:endParaRPr lang="en-AU" sz="2400" dirty="0">
              <a:solidFill>
                <a:prstClr val="black"/>
              </a:solidFill>
              <a:latin typeface="Calibri" pitchFamily="34" charset="0"/>
              <a:ea typeface="ＭＳ Ｐゴシック" pitchFamily="-109" charset="-128"/>
              <a:cs typeface="Calibri" pitchFamily="34" charset="0"/>
            </a:endParaRPr>
          </a:p>
          <a:p>
            <a:pPr marL="0" lvl="0" indent="0" defTabSz="457200" fontAlgn="base">
              <a:spcBef>
                <a:spcPct val="20000"/>
              </a:spcBef>
              <a:spcAft>
                <a:spcPct val="0"/>
              </a:spcAft>
              <a:buNone/>
            </a:pPr>
            <a:endParaRPr lang="en-US" sz="2400" dirty="0">
              <a:solidFill>
                <a:prstClr val="black"/>
              </a:solidFill>
              <a:latin typeface="Calibri" panose="020F0502020204030204" pitchFamily="34" charset="0"/>
              <a:ea typeface="ＭＳ Ｐゴシック" pitchFamily="-109" charset="-128"/>
              <a:cs typeface="Calibri" panose="020F0502020204030204" pitchFamily="34" charset="0"/>
            </a:endParaRPr>
          </a:p>
        </p:txBody>
      </p:sp>
    </p:spTree>
    <p:extLst>
      <p:ext uri="{BB962C8B-B14F-4D97-AF65-F5344CB8AC3E}">
        <p14:creationId xmlns:p14="http://schemas.microsoft.com/office/powerpoint/2010/main" val="2079605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4" y="516718"/>
            <a:ext cx="10326658" cy="1000685"/>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Discover these!</a:t>
            </a:r>
            <a:endParaRPr lang="en-AU"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831012" y="1227913"/>
            <a:ext cx="8917199" cy="4755566"/>
          </a:xfrm>
        </p:spPr>
        <p:txBody>
          <a:bodyPr/>
          <a:lstStyle/>
          <a:p>
            <a:pPr lvl="0">
              <a:lnSpc>
                <a:spcPct val="150000"/>
              </a:lnSpc>
            </a:pPr>
            <a:r>
              <a:rPr lang="en-AU" sz="2400" dirty="0">
                <a:solidFill>
                  <a:srgbClr val="000000"/>
                </a:solidFill>
                <a:latin typeface="Calibri" panose="020F0502020204030204" pitchFamily="34" charset="0"/>
                <a:cs typeface="Calibri" panose="020F0502020204030204" pitchFamily="34" charset="0"/>
              </a:rPr>
              <a:t>Online self-help learning resources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Drop-in &amp; 1:1 consultations </a:t>
            </a:r>
          </a:p>
          <a:p>
            <a:pPr lvl="0">
              <a:lnSpc>
                <a:spcPct val="150000"/>
              </a:lnSpc>
            </a:pPr>
            <a:r>
              <a:rPr lang="en-AU" sz="2400" dirty="0" err="1">
                <a:solidFill>
                  <a:srgbClr val="000000"/>
                </a:solidFill>
                <a:latin typeface="Calibri" panose="020F0502020204030204" pitchFamily="34" charset="0"/>
                <a:cs typeface="Calibri" panose="020F0502020204030204" pitchFamily="34" charset="0"/>
              </a:rPr>
              <a:t>Conversations@UTS</a:t>
            </a:r>
            <a:r>
              <a:rPr lang="en-AU" sz="2400" dirty="0">
                <a:solidFill>
                  <a:srgbClr val="000000"/>
                </a:solidFill>
                <a:latin typeface="Calibri" panose="020F0502020204030204" pitchFamily="34" charset="0"/>
                <a:cs typeface="Calibri" panose="020F0502020204030204" pitchFamily="34" charset="0"/>
              </a:rPr>
              <a:t>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Intensive Academic English Programmes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Daily Workshops </a:t>
            </a:r>
          </a:p>
          <a:p>
            <a:pPr lvl="0">
              <a:lnSpc>
                <a:spcPct val="150000"/>
              </a:lnSpc>
            </a:pPr>
            <a:r>
              <a:rPr lang="en-AU" sz="2400" dirty="0">
                <a:solidFill>
                  <a:srgbClr val="000000"/>
                </a:solidFill>
                <a:latin typeface="Calibri" panose="020F0502020204030204" pitchFamily="34" charset="0"/>
                <a:cs typeface="Calibri" panose="020F0502020204030204" pitchFamily="34" charset="0"/>
              </a:rPr>
              <a:t>Volunteer Programmes</a:t>
            </a:r>
          </a:p>
          <a:p>
            <a:pPr marL="0" lvl="0" indent="0">
              <a:lnSpc>
                <a:spcPct val="150000"/>
              </a:lnSpc>
              <a:buNone/>
            </a:pPr>
            <a:r>
              <a:rPr lang="en-US" sz="3200" b="1" dirty="0" smtClean="0">
                <a:solidFill>
                  <a:srgbClr val="C00000"/>
                </a:solidFill>
                <a:latin typeface="Calibri" panose="020F0502020204030204" pitchFamily="34" charset="0"/>
                <a:cs typeface="Calibri" panose="020F0502020204030204" pitchFamily="34" charset="0"/>
                <a:sym typeface="Wingdings"/>
              </a:rPr>
              <a:t></a:t>
            </a:r>
            <a:r>
              <a:rPr lang="en-US" sz="2400" dirty="0" smtClean="0">
                <a:solidFill>
                  <a:srgbClr val="000000"/>
                </a:solidFill>
                <a:latin typeface="Calibri" panose="020F0502020204030204" pitchFamily="34" charset="0"/>
                <a:cs typeface="Calibri" panose="020F0502020204030204" pitchFamily="34" charset="0"/>
                <a:sym typeface="Wingdings"/>
              </a:rPr>
              <a:t>  </a:t>
            </a:r>
            <a:r>
              <a:rPr lang="en-AU" sz="2400" b="1" dirty="0">
                <a:solidFill>
                  <a:srgbClr val="0F4BEB">
                    <a:lumMod val="75000"/>
                  </a:srgbClr>
                </a:solidFill>
                <a:latin typeface="Calibri" panose="020F0502020204030204" pitchFamily="34" charset="0"/>
                <a:cs typeface="Calibri" panose="020F0502020204030204" pitchFamily="34" charset="0"/>
              </a:rPr>
              <a:t>www.helps.uts.edu.au</a:t>
            </a:r>
            <a:endParaRPr lang="en-US" sz="2400" b="1" dirty="0">
              <a:solidFill>
                <a:srgbClr val="0F4BEB">
                  <a:lumMod val="75000"/>
                </a:srgbClr>
              </a:solidFill>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2054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smtClean="0"/>
              <a:t>UTS HELPS</a:t>
            </a:r>
            <a:endParaRPr lang="en-US" sz="4800" dirty="0"/>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smtClean="0">
                <a:latin typeface="Calibri"/>
                <a:ea typeface="ＭＳ Ｐゴシック" charset="0"/>
                <a:cs typeface="Calibri"/>
                <a:sym typeface="Wingdings"/>
              </a:rPr>
              <a:t></a:t>
            </a:r>
            <a:r>
              <a:rPr lang="en-US" sz="3800" dirty="0" smtClean="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smtClean="0"/>
              <a:t>.</a:t>
            </a:r>
            <a:endParaRPr lang="en-AU" dirty="0"/>
          </a:p>
        </p:txBody>
      </p:sp>
    </p:spTree>
    <p:extLst>
      <p:ext uri="{BB962C8B-B14F-4D97-AF65-F5344CB8AC3E}">
        <p14:creationId xmlns:p14="http://schemas.microsoft.com/office/powerpoint/2010/main" val="2597433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012" y="1117536"/>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Discuss: feelings</a:t>
            </a:r>
            <a:endParaRPr lang="en-AU" b="1" dirty="0">
              <a:solidFill>
                <a:schemeClr val="tx1"/>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206493" y="2097527"/>
            <a:ext cx="10167360" cy="3174252"/>
          </a:xfrm>
        </p:spPr>
        <p:txBody>
          <a:bodyPr/>
          <a:lstStyle/>
          <a:p>
            <a:pPr>
              <a:lnSpc>
                <a:spcPct val="150000"/>
              </a:lnSpc>
            </a:pPr>
            <a:r>
              <a:rPr lang="en-AU" sz="2400" dirty="0" smtClean="0">
                <a:latin typeface="Calibri" panose="020F0502020204030204" pitchFamily="34" charset="0"/>
                <a:cs typeface="Calibri" panose="020F0502020204030204" pitchFamily="34" charset="0"/>
              </a:rPr>
              <a:t>Is standing in front of a group of people and delivering a presentation one of your biggest challenges at university?</a:t>
            </a:r>
          </a:p>
          <a:p>
            <a:pPr>
              <a:lnSpc>
                <a:spcPct val="150000"/>
              </a:lnSpc>
            </a:pPr>
            <a:endParaRPr lang="en-AU" sz="2400" dirty="0">
              <a:latin typeface="Calibri" panose="020F0502020204030204" pitchFamily="34" charset="0"/>
              <a:cs typeface="Calibri" panose="020F0502020204030204" pitchFamily="34" charset="0"/>
            </a:endParaRPr>
          </a:p>
          <a:p>
            <a:pPr>
              <a:lnSpc>
                <a:spcPct val="150000"/>
              </a:lnSpc>
            </a:pPr>
            <a:r>
              <a:rPr lang="en-AU" sz="2400" dirty="0" smtClean="0">
                <a:latin typeface="Calibri" panose="020F0502020204030204" pitchFamily="34" charset="0"/>
                <a:cs typeface="Calibri" panose="020F0502020204030204" pitchFamily="34" charset="0"/>
              </a:rPr>
              <a:t>Do you feel your audience switches off whenever you present something?</a:t>
            </a:r>
          </a:p>
          <a:p>
            <a:pPr marL="0" indent="0">
              <a:lnSpc>
                <a:spcPct val="150000"/>
              </a:lnSpc>
              <a:buNone/>
            </a:pPr>
            <a:endParaRPr lang="en-AU" sz="24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599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559" y="2497512"/>
            <a:ext cx="5147304" cy="1144045"/>
          </a:xfrm>
        </p:spPr>
        <p:txBody>
          <a:bodyPr/>
          <a:lstStyle/>
          <a:p>
            <a:pPr algn="ctr"/>
            <a:r>
              <a:rPr lang="en-AU" b="1" dirty="0" smtClean="0">
                <a:solidFill>
                  <a:srgbClr val="C00000"/>
                </a:solidFill>
                <a:latin typeface="Calibri" panose="020F0502020204030204" pitchFamily="34" charset="0"/>
                <a:cs typeface="Calibri" panose="020F0502020204030204" pitchFamily="34" charset="0"/>
              </a:rPr>
              <a:t>TOP TEN FEARS</a:t>
            </a:r>
            <a:endParaRPr lang="en-AU" b="1" dirty="0">
              <a:solidFill>
                <a:srgbClr val="C00000"/>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290971" y="3174016"/>
            <a:ext cx="6157956" cy="667031"/>
          </a:xfrm>
        </p:spPr>
        <p:txBody>
          <a:bodyPr/>
          <a:lstStyle/>
          <a:p>
            <a:pPr marL="0" indent="0">
              <a:lnSpc>
                <a:spcPct val="150000"/>
              </a:lnSpc>
              <a:buNone/>
            </a:pPr>
            <a:r>
              <a:rPr lang="en-US" sz="2000" dirty="0">
                <a:latin typeface="Calibri" panose="020F0502020204030204" pitchFamily="34" charset="0"/>
                <a:cs typeface="Calibri" panose="020F0502020204030204" pitchFamily="34" charset="0"/>
                <a:hlinkClick r:id="rId3"/>
              </a:rPr>
              <a:t>http://www.selfhelpcollective.com/top-10-fears.html</a:t>
            </a:r>
            <a:endParaRPr lang="en-US" sz="2000" dirty="0">
              <a:latin typeface="Calibri" panose="020F0502020204030204" pitchFamily="34" charset="0"/>
              <a:cs typeface="Calibri" panose="020F0502020204030204" pitchFamily="34" charset="0"/>
            </a:endParaRPr>
          </a:p>
          <a:p>
            <a:pPr marL="0" indent="0">
              <a:lnSpc>
                <a:spcPct val="150000"/>
              </a:lnSpc>
              <a:buNone/>
            </a:pPr>
            <a:endParaRPr lang="en-AU" sz="2000" dirty="0">
              <a:latin typeface="Calibri" panose="020F0502020204030204" pitchFamily="34" charset="0"/>
              <a:cs typeface="Calibri" panose="020F0502020204030204" pitchFamily="34"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927" y="631673"/>
            <a:ext cx="5165556" cy="508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49" y="1117536"/>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Tips for helping with nerves</a:t>
            </a:r>
            <a:endParaRPr lang="en-AU" b="1" dirty="0">
              <a:solidFill>
                <a:schemeClr val="tx1"/>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286703" y="2253959"/>
            <a:ext cx="4664918" cy="2426348"/>
          </a:xfrm>
        </p:spPr>
        <p:txBody>
          <a:bodyPr/>
          <a:lstStyle/>
          <a:p>
            <a:pPr marL="342900" lvl="0" indent="-342900" defTabSz="457200" fontAlgn="base">
              <a:lnSpc>
                <a:spcPct val="150000"/>
              </a:lnSpc>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Adrenalin</a:t>
            </a:r>
          </a:p>
          <a:p>
            <a:pPr marL="342900" lvl="0" indent="-342900" defTabSz="457200" fontAlgn="base">
              <a:lnSpc>
                <a:spcPct val="150000"/>
              </a:lnSpc>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Be organised</a:t>
            </a:r>
          </a:p>
          <a:p>
            <a:pPr marL="342900" lvl="0" indent="-342900" defTabSz="457200" fontAlgn="base">
              <a:lnSpc>
                <a:spcPct val="150000"/>
              </a:lnSpc>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Smile </a:t>
            </a:r>
          </a:p>
          <a:p>
            <a:pPr marL="342900" lvl="0" indent="-342900" defTabSz="457200" fontAlgn="base">
              <a:lnSpc>
                <a:spcPct val="150000"/>
              </a:lnSpc>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Treat audience as friends</a:t>
            </a:r>
          </a:p>
          <a:p>
            <a:pPr marL="0" indent="0">
              <a:lnSpc>
                <a:spcPct val="150000"/>
              </a:lnSpc>
              <a:buNone/>
            </a:pPr>
            <a:endParaRPr lang="en-AU" sz="2400" dirty="0" smtClean="0">
              <a:latin typeface="Calibri" panose="020F0502020204030204" pitchFamily="34" charset="0"/>
              <a:cs typeface="Calibri" panose="020F0502020204030204" pitchFamily="34" charset="0"/>
            </a:endParaRPr>
          </a:p>
        </p:txBody>
      </p:sp>
      <p:sp>
        <p:nvSpPr>
          <p:cNvPr id="4" name="Rectangle 3"/>
          <p:cNvSpPr/>
          <p:nvPr/>
        </p:nvSpPr>
        <p:spPr>
          <a:xfrm>
            <a:off x="6490699" y="2241906"/>
            <a:ext cx="5163329" cy="2834622"/>
          </a:xfrm>
          <a:prstGeom prst="rect">
            <a:avLst/>
          </a:prstGeom>
        </p:spPr>
        <p:txBody>
          <a:bodyPr wrap="square">
            <a:spAutoFit/>
          </a:bodyPr>
          <a:lstStyle/>
          <a:p>
            <a:pPr marL="342900" lvl="0" indent="-342900" defTabSz="457200" fontAlgn="base">
              <a:lnSpc>
                <a:spcPct val="150000"/>
              </a:lnSpc>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Breathe deeply </a:t>
            </a:r>
          </a:p>
          <a:p>
            <a:pPr marL="342900" lvl="0" indent="-342900" defTabSz="457200" fontAlgn="base">
              <a:lnSpc>
                <a:spcPct val="150000"/>
              </a:lnSpc>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Slow down &amp; use pauses</a:t>
            </a:r>
          </a:p>
          <a:p>
            <a:pPr marL="342900" lvl="0" indent="-342900" defTabSz="457200" fontAlgn="base">
              <a:lnSpc>
                <a:spcPct val="150000"/>
              </a:lnSpc>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Practise 	</a:t>
            </a:r>
          </a:p>
          <a:p>
            <a:pPr marL="342900" lvl="0" indent="-342900" defTabSz="457200" fontAlgn="base">
              <a:lnSpc>
                <a:spcPct val="150000"/>
              </a:lnSpc>
              <a:spcBef>
                <a:spcPct val="20000"/>
              </a:spcBef>
              <a:spcAft>
                <a:spcPct val="0"/>
              </a:spcAft>
              <a:buFont typeface="Arial" charset="0"/>
              <a:buChar char="•"/>
            </a:pPr>
            <a:r>
              <a:rPr lang="en-AU" sz="2700" dirty="0">
                <a:solidFill>
                  <a:prstClr val="black"/>
                </a:solidFill>
                <a:latin typeface="Calibri" pitchFamily="34" charset="0"/>
                <a:ea typeface="ＭＳ Ｐゴシック" pitchFamily="-109" charset="-128"/>
                <a:cs typeface="Calibri" pitchFamily="34" charset="0"/>
              </a:rPr>
              <a:t>HELPS</a:t>
            </a:r>
          </a:p>
        </p:txBody>
      </p:sp>
    </p:spTree>
    <p:extLst>
      <p:ext uri="{BB962C8B-B14F-4D97-AF65-F5344CB8AC3E}">
        <p14:creationId xmlns:p14="http://schemas.microsoft.com/office/powerpoint/2010/main" val="12994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fade">
                                      <p:cBhvr>
                                        <p:cTn id="49" dur="1000"/>
                                        <p:tgtEl>
                                          <p:spTgt spid="4">
                                            <p:txEl>
                                              <p:pRg st="2" end="2"/>
                                            </p:txEl>
                                          </p:spTgt>
                                        </p:tgtEl>
                                      </p:cBhvr>
                                    </p:animEffect>
                                    <p:anim calcmode="lin" valueType="num">
                                      <p:cBhvr>
                                        <p:cTn id="5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animEffect transition="in" filter="fade">
                                      <p:cBhvr>
                                        <p:cTn id="56" dur="1000"/>
                                        <p:tgtEl>
                                          <p:spTgt spid="4">
                                            <p:txEl>
                                              <p:pRg st="3" end="3"/>
                                            </p:txEl>
                                          </p:spTgt>
                                        </p:tgtEl>
                                      </p:cBhvr>
                                    </p:animEffect>
                                    <p:anim calcmode="lin" valueType="num">
                                      <p:cBhvr>
                                        <p:cTn id="5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7" y="750183"/>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Activity: Discussion &amp; Presentation</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523019" y="1918504"/>
            <a:ext cx="6086328" cy="4005209"/>
          </a:xfrm>
        </p:spPr>
        <p:txBody>
          <a:bodyPr/>
          <a:lstStyle/>
          <a:p>
            <a:pPr>
              <a:lnSpc>
                <a:spcPct val="150000"/>
              </a:lnSpc>
              <a:spcAft>
                <a:spcPts val="0"/>
              </a:spcAft>
            </a:pPr>
            <a:r>
              <a:rPr lang="en-AU" sz="2200" dirty="0" smtClean="0">
                <a:solidFill>
                  <a:srgbClr val="000000"/>
                </a:solidFill>
                <a:latin typeface="Calibri" panose="020F0502020204030204" pitchFamily="34" charset="0"/>
                <a:cs typeface="Calibri" panose="020F0502020204030204" pitchFamily="34" charset="0"/>
              </a:rPr>
              <a:t>Make four groups (or eight).</a:t>
            </a:r>
          </a:p>
          <a:p>
            <a:pPr>
              <a:lnSpc>
                <a:spcPct val="150000"/>
              </a:lnSpc>
              <a:spcAft>
                <a:spcPts val="0"/>
              </a:spcAft>
            </a:pPr>
            <a:r>
              <a:rPr lang="en-AU" sz="2200" dirty="0" smtClean="0">
                <a:solidFill>
                  <a:srgbClr val="000000"/>
                </a:solidFill>
                <a:latin typeface="Calibri" panose="020F0502020204030204" pitchFamily="34" charset="0"/>
                <a:cs typeface="Calibri" panose="020F0502020204030204" pitchFamily="34" charset="0"/>
              </a:rPr>
              <a:t>Each group will discuss </a:t>
            </a:r>
            <a:r>
              <a:rPr lang="en-AU" sz="2200" b="1" dirty="0" smtClean="0">
                <a:solidFill>
                  <a:srgbClr val="000000"/>
                </a:solidFill>
                <a:latin typeface="Calibri" panose="020F0502020204030204" pitchFamily="34" charset="0"/>
                <a:cs typeface="Calibri" panose="020F0502020204030204" pitchFamily="34" charset="0"/>
              </a:rPr>
              <a:t>one</a:t>
            </a:r>
            <a:r>
              <a:rPr lang="en-AU" sz="2200" dirty="0" smtClean="0">
                <a:solidFill>
                  <a:srgbClr val="000000"/>
                </a:solidFill>
                <a:latin typeface="Calibri" panose="020F0502020204030204" pitchFamily="34" charset="0"/>
                <a:cs typeface="Calibri" panose="020F0502020204030204" pitchFamily="34" charset="0"/>
              </a:rPr>
              <a:t> question.</a:t>
            </a:r>
          </a:p>
          <a:p>
            <a:pPr>
              <a:lnSpc>
                <a:spcPct val="150000"/>
              </a:lnSpc>
              <a:spcAft>
                <a:spcPts val="0"/>
              </a:spcAft>
            </a:pPr>
            <a:r>
              <a:rPr lang="en-AU" sz="2200" dirty="0" smtClean="0">
                <a:solidFill>
                  <a:srgbClr val="000000"/>
                </a:solidFill>
                <a:latin typeface="Calibri" panose="020F0502020204030204" pitchFamily="34" charset="0"/>
                <a:cs typeface="Calibri" panose="020F0502020204030204" pitchFamily="34" charset="0"/>
              </a:rPr>
              <a:t>Write your ideas on a big piece of paper.</a:t>
            </a:r>
          </a:p>
          <a:p>
            <a:pPr>
              <a:lnSpc>
                <a:spcPct val="150000"/>
              </a:lnSpc>
              <a:spcAft>
                <a:spcPts val="0"/>
              </a:spcAft>
            </a:pPr>
            <a:r>
              <a:rPr lang="en-AU" sz="2200" dirty="0" smtClean="0">
                <a:solidFill>
                  <a:srgbClr val="000000"/>
                </a:solidFill>
                <a:latin typeface="Calibri" panose="020F0502020204030204" pitchFamily="34" charset="0"/>
                <a:cs typeface="Calibri" panose="020F0502020204030204" pitchFamily="34" charset="0"/>
              </a:rPr>
              <a:t>In groups, </a:t>
            </a:r>
            <a:r>
              <a:rPr lang="en-AU" sz="2200" b="1" i="1" dirty="0" smtClean="0">
                <a:solidFill>
                  <a:srgbClr val="000000"/>
                </a:solidFill>
                <a:latin typeface="Calibri" panose="020F0502020204030204" pitchFamily="34" charset="0"/>
                <a:cs typeface="Calibri" panose="020F0502020204030204" pitchFamily="34" charset="0"/>
              </a:rPr>
              <a:t>present</a:t>
            </a:r>
            <a:r>
              <a:rPr lang="en-AU" sz="2200" dirty="0" smtClean="0">
                <a:solidFill>
                  <a:srgbClr val="000000"/>
                </a:solidFill>
                <a:latin typeface="Calibri" panose="020F0502020204030204" pitchFamily="34" charset="0"/>
                <a:cs typeface="Calibri" panose="020F0502020204030204" pitchFamily="34" charset="0"/>
              </a:rPr>
              <a:t> your ideas to the whole class.</a:t>
            </a:r>
          </a:p>
          <a:p>
            <a:pPr>
              <a:lnSpc>
                <a:spcPct val="150000"/>
              </a:lnSpc>
              <a:spcAft>
                <a:spcPts val="0"/>
              </a:spcAft>
            </a:pPr>
            <a:r>
              <a:rPr lang="en-AU" sz="2200" dirty="0" smtClean="0">
                <a:solidFill>
                  <a:srgbClr val="000000"/>
                </a:solidFill>
                <a:latin typeface="Calibri" panose="020F0502020204030204" pitchFamily="34" charset="0"/>
                <a:cs typeface="Calibri" panose="020F0502020204030204" pitchFamily="34" charset="0"/>
              </a:rPr>
              <a:t>After presenting, view the following slides and compare with your ideas.</a:t>
            </a:r>
            <a:endParaRPr lang="en-AU" sz="2200" dirty="0">
              <a:solidFill>
                <a:srgbClr val="C00000"/>
              </a:solidFill>
              <a:latin typeface="Calibri" panose="020F0502020204030204" pitchFamily="34" charset="0"/>
              <a:cs typeface="Calibri" panose="020F0502020204030204" pitchFamily="34" charset="0"/>
            </a:endParaRPr>
          </a:p>
        </p:txBody>
      </p:sp>
      <p:sp>
        <p:nvSpPr>
          <p:cNvPr id="5" name="Rounded Rectangle 4"/>
          <p:cNvSpPr/>
          <p:nvPr/>
        </p:nvSpPr>
        <p:spPr>
          <a:xfrm>
            <a:off x="6425424" y="1544599"/>
            <a:ext cx="5493859" cy="44734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mj-lt"/>
              <a:buAutoNum type="arabicPeriod"/>
            </a:pPr>
            <a:r>
              <a:rPr lang="en-AU" b="1" dirty="0" smtClean="0">
                <a:solidFill>
                  <a:schemeClr val="tx1"/>
                </a:solidFill>
                <a:latin typeface="Calibri" panose="020F0502020204030204" pitchFamily="34" charset="0"/>
                <a:cs typeface="Calibri" panose="020F0502020204030204" pitchFamily="34" charset="0"/>
              </a:rPr>
              <a:t>Why do we have to give presentations?</a:t>
            </a:r>
          </a:p>
          <a:p>
            <a:pPr marL="342900" indent="-342900">
              <a:lnSpc>
                <a:spcPct val="150000"/>
              </a:lnSpc>
              <a:buFont typeface="+mj-lt"/>
              <a:buAutoNum type="arabicPeriod"/>
            </a:pPr>
            <a:endParaRPr lang="en-AU" b="1" dirty="0" smtClean="0">
              <a:solidFill>
                <a:schemeClr val="tx1"/>
              </a:solidFill>
              <a:latin typeface="Calibri" panose="020F0502020204030204" pitchFamily="34" charset="0"/>
              <a:cs typeface="Calibri" panose="020F0502020204030204" pitchFamily="34" charset="0"/>
            </a:endParaRPr>
          </a:p>
          <a:p>
            <a:pPr marL="342900" indent="-342900">
              <a:lnSpc>
                <a:spcPct val="150000"/>
              </a:lnSpc>
              <a:buFont typeface="+mj-lt"/>
              <a:buAutoNum type="arabicPeriod"/>
            </a:pPr>
            <a:r>
              <a:rPr lang="en-AU" b="1" dirty="0" smtClean="0">
                <a:solidFill>
                  <a:schemeClr val="tx1"/>
                </a:solidFill>
                <a:latin typeface="Calibri" panose="020F0502020204030204" pitchFamily="34" charset="0"/>
                <a:cs typeface="Calibri" panose="020F0502020204030204" pitchFamily="34" charset="0"/>
              </a:rPr>
              <a:t>What is the organisational/preparation process before giving a presentation?</a:t>
            </a:r>
          </a:p>
          <a:p>
            <a:pPr marL="342900" indent="-342900">
              <a:lnSpc>
                <a:spcPct val="150000"/>
              </a:lnSpc>
              <a:buFont typeface="+mj-lt"/>
              <a:buAutoNum type="arabicPeriod"/>
            </a:pPr>
            <a:endParaRPr lang="en-AU" b="1" dirty="0" smtClean="0">
              <a:solidFill>
                <a:schemeClr val="tx1"/>
              </a:solidFill>
              <a:latin typeface="Calibri" panose="020F0502020204030204" pitchFamily="34" charset="0"/>
              <a:cs typeface="Calibri" panose="020F0502020204030204" pitchFamily="34" charset="0"/>
            </a:endParaRPr>
          </a:p>
          <a:p>
            <a:pPr marL="342900" indent="-342900">
              <a:lnSpc>
                <a:spcPct val="150000"/>
              </a:lnSpc>
              <a:buFont typeface="+mj-lt"/>
              <a:buAutoNum type="arabicPeriod"/>
            </a:pPr>
            <a:r>
              <a:rPr lang="en-AU" b="1" dirty="0" smtClean="0">
                <a:solidFill>
                  <a:schemeClr val="tx1"/>
                </a:solidFill>
                <a:latin typeface="Calibri" panose="020F0502020204030204" pitchFamily="34" charset="0"/>
                <a:cs typeface="Calibri" panose="020F0502020204030204" pitchFamily="34" charset="0"/>
              </a:rPr>
              <a:t>What visual aids can be used in a presentation? What are some “dos and don’ts” when using these aids?</a:t>
            </a:r>
          </a:p>
          <a:p>
            <a:pPr marL="342900" indent="-342900">
              <a:lnSpc>
                <a:spcPct val="150000"/>
              </a:lnSpc>
              <a:buFont typeface="+mj-lt"/>
              <a:buAutoNum type="arabicPeriod"/>
            </a:pPr>
            <a:endParaRPr lang="en-AU" b="1" dirty="0" smtClean="0">
              <a:solidFill>
                <a:schemeClr val="tx1"/>
              </a:solidFill>
              <a:latin typeface="Calibri" panose="020F0502020204030204" pitchFamily="34" charset="0"/>
              <a:cs typeface="Calibri" panose="020F0502020204030204" pitchFamily="34" charset="0"/>
            </a:endParaRPr>
          </a:p>
          <a:p>
            <a:pPr marL="342900" indent="-342900">
              <a:lnSpc>
                <a:spcPct val="150000"/>
              </a:lnSpc>
              <a:buFont typeface="+mj-lt"/>
              <a:buAutoNum type="arabicPeriod"/>
            </a:pPr>
            <a:r>
              <a:rPr lang="en-AU" b="1" dirty="0" smtClean="0">
                <a:solidFill>
                  <a:schemeClr val="tx1"/>
                </a:solidFill>
                <a:latin typeface="Calibri" panose="020F0502020204030204" pitchFamily="34" charset="0"/>
                <a:cs typeface="Calibri" panose="020F0502020204030204" pitchFamily="34" charset="0"/>
              </a:rPr>
              <a:t>What makes a good presenter?</a:t>
            </a:r>
            <a:endParaRPr lang="en-AU"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8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42" y="870336"/>
            <a:ext cx="10326658" cy="1000685"/>
          </a:xfrm>
        </p:spPr>
        <p:txBody>
          <a:bodyPr/>
          <a:lstStyle/>
          <a:p>
            <a:r>
              <a:rPr lang="en-AU" b="1" dirty="0" smtClean="0">
                <a:solidFill>
                  <a:schemeClr val="accent1">
                    <a:lumMod val="75000"/>
                  </a:schemeClr>
                </a:solidFill>
                <a:latin typeface="Calibri" panose="020F0502020204030204" pitchFamily="34" charset="0"/>
                <a:cs typeface="Calibri" panose="020F0502020204030204" pitchFamily="34" charset="0"/>
              </a:rPr>
              <a:t>Why do I have to give an oral presentation?</a:t>
            </a:r>
            <a:br>
              <a:rPr lang="en-AU" b="1" dirty="0" smtClean="0">
                <a:solidFill>
                  <a:schemeClr val="accent1">
                    <a:lumMod val="75000"/>
                  </a:schemeClr>
                </a:solidFill>
                <a:latin typeface="Calibri" panose="020F0502020204030204" pitchFamily="34" charset="0"/>
                <a:cs typeface="Calibri" panose="020F0502020204030204" pitchFamily="34" charset="0"/>
              </a:rPr>
            </a:b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2006187" y="1871020"/>
            <a:ext cx="8216167" cy="3888095"/>
          </a:xfrm>
          <a:ln>
            <a:noFill/>
          </a:ln>
        </p:spPr>
        <p:txBody>
          <a:bodyPr/>
          <a:lstStyle/>
          <a:p>
            <a:pPr>
              <a:lnSpc>
                <a:spcPct val="150000"/>
              </a:lnSpc>
            </a:pPr>
            <a:r>
              <a:rPr lang="en-AU" sz="2800" dirty="0" smtClean="0">
                <a:latin typeface="Calibri" panose="020F0502020204030204" pitchFamily="34" charset="0"/>
                <a:cs typeface="Calibri" panose="020F0502020204030204" pitchFamily="34" charset="0"/>
              </a:rPr>
              <a:t>Build confidence in public speaking </a:t>
            </a:r>
          </a:p>
          <a:p>
            <a:pPr>
              <a:lnSpc>
                <a:spcPct val="150000"/>
              </a:lnSpc>
            </a:pPr>
            <a:r>
              <a:rPr lang="en-AU" sz="2800" dirty="0" smtClean="0">
                <a:latin typeface="Calibri" panose="020F0502020204030204" pitchFamily="34" charset="0"/>
                <a:cs typeface="Calibri" panose="020F0502020204030204" pitchFamily="34" charset="0"/>
              </a:rPr>
              <a:t>Prepare for workplace</a:t>
            </a:r>
          </a:p>
          <a:p>
            <a:pPr>
              <a:lnSpc>
                <a:spcPct val="150000"/>
              </a:lnSpc>
            </a:pPr>
            <a:r>
              <a:rPr lang="en-AU" sz="2800" dirty="0" smtClean="0">
                <a:latin typeface="Calibri" panose="020F0502020204030204" pitchFamily="34" charset="0"/>
                <a:cs typeface="Calibri" panose="020F0502020204030204" pitchFamily="34" charset="0"/>
              </a:rPr>
              <a:t>Learn to think on your feet</a:t>
            </a:r>
          </a:p>
          <a:p>
            <a:pPr>
              <a:lnSpc>
                <a:spcPct val="150000"/>
              </a:lnSpc>
            </a:pPr>
            <a:r>
              <a:rPr lang="en-AU" sz="2800" dirty="0" smtClean="0">
                <a:latin typeface="Calibri" panose="020F0502020204030204" pitchFamily="34" charset="0"/>
                <a:cs typeface="Calibri" panose="020F0502020204030204" pitchFamily="34" charset="0"/>
              </a:rPr>
              <a:t>Synthesise material </a:t>
            </a:r>
          </a:p>
          <a:p>
            <a:pPr>
              <a:lnSpc>
                <a:spcPct val="150000"/>
              </a:lnSpc>
            </a:pPr>
            <a:r>
              <a:rPr lang="en-AU" sz="2800" dirty="0" smtClean="0">
                <a:latin typeface="Calibri" panose="020F0502020204030204" pitchFamily="34" charset="0"/>
                <a:cs typeface="Calibri" panose="020F0502020204030204" pitchFamily="34" charset="0"/>
              </a:rPr>
              <a:t>Know your subject </a:t>
            </a:r>
          </a:p>
        </p:txBody>
      </p:sp>
    </p:spTree>
    <p:extLst>
      <p:ext uri="{BB962C8B-B14F-4D97-AF65-F5344CB8AC3E}">
        <p14:creationId xmlns:p14="http://schemas.microsoft.com/office/powerpoint/2010/main" val="127274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42" y="870336"/>
            <a:ext cx="10326658" cy="1000685"/>
          </a:xfrm>
        </p:spPr>
        <p:txBody>
          <a:bodyPr/>
          <a:lstStyle/>
          <a:p>
            <a:pPr algn="ctr"/>
            <a:r>
              <a:rPr lang="en-AU" b="1" dirty="0" smtClean="0">
                <a:solidFill>
                  <a:schemeClr val="accent1">
                    <a:lumMod val="75000"/>
                  </a:schemeClr>
                </a:solidFill>
                <a:latin typeface="Calibri" panose="020F0502020204030204" pitchFamily="34" charset="0"/>
                <a:cs typeface="Calibri" panose="020F0502020204030204" pitchFamily="34" charset="0"/>
              </a:rPr>
              <a:t>Be organised </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2551618" y="1396856"/>
            <a:ext cx="8216167" cy="3888095"/>
          </a:xfrm>
          <a:ln>
            <a:noFill/>
          </a:ln>
        </p:spPr>
        <p:txBody>
          <a:bodyPr/>
          <a:lstStyle/>
          <a:p>
            <a:pPr>
              <a:lnSpc>
                <a:spcPct val="150000"/>
              </a:lnSpc>
            </a:pPr>
            <a:r>
              <a:rPr lang="en-AU" sz="2800" dirty="0" smtClean="0">
                <a:latin typeface="Calibri" panose="020F0502020204030204" pitchFamily="34" charset="0"/>
                <a:cs typeface="Calibri" panose="020F0502020204030204" pitchFamily="34" charset="0"/>
              </a:rPr>
              <a:t>Outline </a:t>
            </a:r>
          </a:p>
          <a:p>
            <a:pPr>
              <a:lnSpc>
                <a:spcPct val="150000"/>
              </a:lnSpc>
            </a:pPr>
            <a:r>
              <a:rPr lang="en-AU" sz="2800" dirty="0" smtClean="0">
                <a:latin typeface="Calibri" panose="020F0502020204030204" pitchFamily="34" charset="0"/>
                <a:cs typeface="Calibri" panose="020F0502020204030204" pitchFamily="34" charset="0"/>
              </a:rPr>
              <a:t>Research </a:t>
            </a:r>
          </a:p>
          <a:p>
            <a:pPr>
              <a:lnSpc>
                <a:spcPct val="150000"/>
              </a:lnSpc>
            </a:pPr>
            <a:r>
              <a:rPr lang="en-AU" sz="2800" dirty="0" smtClean="0">
                <a:latin typeface="Calibri" panose="020F0502020204030204" pitchFamily="34" charset="0"/>
                <a:cs typeface="Calibri" panose="020F0502020204030204" pitchFamily="34" charset="0"/>
              </a:rPr>
              <a:t>Draft </a:t>
            </a:r>
          </a:p>
          <a:p>
            <a:pPr>
              <a:lnSpc>
                <a:spcPct val="150000"/>
              </a:lnSpc>
            </a:pPr>
            <a:r>
              <a:rPr lang="en-AU" sz="2800" dirty="0" smtClean="0">
                <a:latin typeface="Calibri" panose="020F0502020204030204" pitchFamily="34" charset="0"/>
                <a:cs typeface="Calibri" panose="020F0502020204030204" pitchFamily="34" charset="0"/>
              </a:rPr>
              <a:t>3-part structure </a:t>
            </a:r>
          </a:p>
          <a:p>
            <a:pPr>
              <a:lnSpc>
                <a:spcPct val="150000"/>
              </a:lnSpc>
            </a:pPr>
            <a:r>
              <a:rPr lang="en-AU" sz="2800" dirty="0" smtClean="0">
                <a:latin typeface="Calibri" panose="020F0502020204030204" pitchFamily="34" charset="0"/>
                <a:cs typeface="Calibri" panose="020F0502020204030204" pitchFamily="34" charset="0"/>
              </a:rPr>
              <a:t>Choose audio/visual aids</a:t>
            </a:r>
          </a:p>
          <a:p>
            <a:pPr>
              <a:lnSpc>
                <a:spcPct val="150000"/>
              </a:lnSpc>
            </a:pPr>
            <a:r>
              <a:rPr lang="en-AU" sz="2800" dirty="0" smtClean="0">
                <a:latin typeface="Calibri" panose="020F0502020204030204" pitchFamily="34" charset="0"/>
                <a:cs typeface="Calibri" panose="020F0502020204030204" pitchFamily="34" charset="0"/>
              </a:rPr>
              <a:t>Summarise points for slides</a:t>
            </a:r>
          </a:p>
        </p:txBody>
      </p:sp>
    </p:spTree>
    <p:extLst>
      <p:ext uri="{BB962C8B-B14F-4D97-AF65-F5344CB8AC3E}">
        <p14:creationId xmlns:p14="http://schemas.microsoft.com/office/powerpoint/2010/main" val="1037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9" ma:contentTypeDescription="Create a new document." ma:contentTypeScope="" ma:versionID="d4bc026f82911341f6ab3aa8ab9cd10a">
  <xsd:schema xmlns:xsd="http://www.w3.org/2001/XMLSchema" xmlns:xs="http://www.w3.org/2001/XMLSchema" xmlns:p="http://schemas.microsoft.com/office/2006/metadata/properties" xmlns:ns2="cff5b4fd-eec2-4aff-a7f6-43c4ba3f6121" targetNamespace="http://schemas.microsoft.com/office/2006/metadata/properties" ma:root="true" ma:fieldsID="79f82a0d3bedf7d4da49947e1c0aafa1" ns2:_="">
    <xsd:import namespace="cff5b4fd-eec2-4aff-a7f6-43c4ba3f61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8963-9510-4AC7-B30B-281E8C5F9E5C}"/>
</file>

<file path=customXml/itemProps2.xml><?xml version="1.0" encoding="utf-8"?>
<ds:datastoreItem xmlns:ds="http://schemas.openxmlformats.org/officeDocument/2006/customXml" ds:itemID="{3D1EF9C2-44EC-4F26-B6B0-052F19338209}"/>
</file>

<file path=customXml/itemProps3.xml><?xml version="1.0" encoding="utf-8"?>
<ds:datastoreItem xmlns:ds="http://schemas.openxmlformats.org/officeDocument/2006/customXml" ds:itemID="{8FBBC52F-2082-4093-A4A1-E257C0FDABBB}"/>
</file>

<file path=docProps/app.xml><?xml version="1.0" encoding="utf-8"?>
<Properties xmlns="http://schemas.openxmlformats.org/officeDocument/2006/extended-properties" xmlns:vt="http://schemas.openxmlformats.org/officeDocument/2006/docPropsVTypes">
  <Template>UTS Branded Templates PPT 16x9_B_FA</Template>
  <TotalTime>801</TotalTime>
  <Words>2880</Words>
  <Application>Microsoft Office PowerPoint</Application>
  <PresentationFormat>Widescreen</PresentationFormat>
  <Paragraphs>357</Paragraphs>
  <Slides>35</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ＭＳ Ｐゴシック</vt:lpstr>
      <vt:lpstr>Arial</vt:lpstr>
      <vt:lpstr>Calibri</vt:lpstr>
      <vt:lpstr>Century Gothic</vt:lpstr>
      <vt:lpstr>Helvetica</vt:lpstr>
      <vt:lpstr>Times New Roman</vt:lpstr>
      <vt:lpstr>Wingdings</vt:lpstr>
      <vt:lpstr>Office Theme</vt:lpstr>
      <vt:lpstr>UTS HELPS</vt:lpstr>
      <vt:lpstr>Workshop Objectives  </vt:lpstr>
      <vt:lpstr>Discuss </vt:lpstr>
      <vt:lpstr>Discuss: feelings</vt:lpstr>
      <vt:lpstr>TOP TEN FEARS</vt:lpstr>
      <vt:lpstr>Tips for helping with nerves</vt:lpstr>
      <vt:lpstr>Activity: Discussion &amp; Presentation</vt:lpstr>
      <vt:lpstr>Why do I have to give an oral presentation? </vt:lpstr>
      <vt:lpstr>Be organised </vt:lpstr>
      <vt:lpstr>Writing: the introduction </vt:lpstr>
      <vt:lpstr>Writing: the body</vt:lpstr>
      <vt:lpstr>Writing: the conclusion</vt:lpstr>
      <vt:lpstr>Preparation</vt:lpstr>
      <vt:lpstr>Visual Aids: Slides</vt:lpstr>
      <vt:lpstr>Visual Aids: Tables and Figures</vt:lpstr>
      <vt:lpstr>Visual Aids: Tables and Figures </vt:lpstr>
      <vt:lpstr>Visual Aids: Tables and Figures</vt:lpstr>
      <vt:lpstr>Visual Aids: White Board/Butcher’s Paper</vt:lpstr>
      <vt:lpstr>Visual Aids: handouts</vt:lpstr>
      <vt:lpstr>What makes a good presenter?</vt:lpstr>
      <vt:lpstr>Plan: think about your audience </vt:lpstr>
      <vt:lpstr>What are you trying to achieve?</vt:lpstr>
      <vt:lpstr>PowerPoint Presentation</vt:lpstr>
      <vt:lpstr>PowerPoint Presentation</vt:lpstr>
      <vt:lpstr>Presenting: keeping the audience’s attention</vt:lpstr>
      <vt:lpstr>Presenting: getting your message across</vt:lpstr>
      <vt:lpstr>Presenting: body language</vt:lpstr>
      <vt:lpstr>Activities</vt:lpstr>
      <vt:lpstr>Presenting: interaction with audience</vt:lpstr>
      <vt:lpstr>After presenting</vt:lpstr>
      <vt:lpstr>Remember</vt:lpstr>
      <vt:lpstr>For some good examples of presenters go to:</vt:lpstr>
      <vt:lpstr>References</vt:lpstr>
      <vt:lpstr>Discover these!</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Samantha Wong</cp:lastModifiedBy>
  <cp:revision>324</cp:revision>
  <dcterms:created xsi:type="dcterms:W3CDTF">2020-06-09T03:36:46Z</dcterms:created>
  <dcterms:modified xsi:type="dcterms:W3CDTF">2021-06-30T00:58:23Z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2021-02-23T05:11:22Z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b271a4d1-ce0d-4ff4-8e32-b31b4189366f</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ies>
</file>