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75" r:id="rId3"/>
    <p:sldId id="276" r:id="rId4"/>
    <p:sldId id="277" r:id="rId5"/>
    <p:sldId id="278" r:id="rId6"/>
    <p:sldId id="279" r:id="rId7"/>
    <p:sldId id="283" r:id="rId8"/>
    <p:sldId id="280" r:id="rId9"/>
    <p:sldId id="281" r:id="rId10"/>
    <p:sldId id="282" r:id="rId11"/>
  </p:sldIdLst>
  <p:sldSz cx="24382413" cy="13716000"/>
  <p:notesSz cx="6858000" cy="9144000"/>
  <p:defaultTextStyle>
    <a:defPPr>
      <a:defRPr lang="en-US"/>
    </a:defPPr>
    <a:lvl1pPr marL="0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70"/>
    <p:restoredTop sz="94704"/>
  </p:normalViewPr>
  <p:slideViewPr>
    <p:cSldViewPr snapToGrid="0" snapToObjects="1">
      <p:cViewPr varScale="1">
        <p:scale>
          <a:sx n="59" d="100"/>
          <a:sy n="59" d="100"/>
        </p:scale>
        <p:origin x="120" y="240"/>
      </p:cViewPr>
      <p:guideLst>
        <p:guide orient="horz" pos="4320"/>
        <p:guide pos="767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20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733661" y="1930400"/>
            <a:ext cx="15625209" cy="4775200"/>
          </a:xfrm>
        </p:spPr>
        <p:txBody>
          <a:bodyPr lIns="0" tIns="0" rIns="0" bIns="0" anchor="t" anchorCtr="0">
            <a:noAutofit/>
          </a:bodyPr>
          <a:lstStyle>
            <a:lvl1pPr marL="0" indent="0" algn="l">
              <a:lnSpc>
                <a:spcPts val="10400"/>
              </a:lnSpc>
              <a:tabLst>
                <a:tab pos="2524125" algn="l"/>
                <a:tab pos="3730625" algn="l"/>
              </a:tabLst>
              <a:defRPr sz="10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		Master </a:t>
            </a:r>
            <a:br>
              <a:rPr lang="en-US" dirty="0"/>
            </a:br>
            <a:r>
              <a:rPr lang="en-US" dirty="0"/>
              <a:t>	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33661" y="8254165"/>
            <a:ext cx="6894765" cy="2405146"/>
          </a:xfrm>
        </p:spPr>
        <p:txBody>
          <a:bodyPr lIns="0" tIns="0" rIns="0" bIns="0" anchor="t" anchorCtr="0">
            <a:noAutofit/>
          </a:bodyPr>
          <a:lstStyle>
            <a:lvl1pPr marL="0" indent="0" algn="l">
              <a:buNone/>
              <a:defRPr sz="3000">
                <a:solidFill>
                  <a:schemeClr val="bg1"/>
                </a:solidFill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9" name="Text Placeholder 42"/>
          <p:cNvSpPr>
            <a:spLocks noGrp="1"/>
          </p:cNvSpPr>
          <p:nvPr>
            <p:ph type="body" sz="quarter" idx="10" hasCustomPrompt="1"/>
          </p:nvPr>
        </p:nvSpPr>
        <p:spPr>
          <a:xfrm>
            <a:off x="20308587" y="12726109"/>
            <a:ext cx="3079927" cy="346598"/>
          </a:xfrm>
        </p:spPr>
        <p:txBody>
          <a:bodyPr lIns="0" tIns="0" rIns="0" bIns="0">
            <a:noAutofit/>
          </a:bodyPr>
          <a:lstStyle>
            <a:lvl1pPr marL="0" marR="0" indent="0" algn="l" defTabSz="1391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bg1"/>
                </a:solidFill>
              </a:defRPr>
            </a:lvl2pPr>
            <a:lvl3pPr>
              <a:defRPr sz="800">
                <a:solidFill>
                  <a:schemeClr val="bg1"/>
                </a:solidFill>
              </a:defRPr>
            </a:lvl3pPr>
            <a:lvl4pPr>
              <a:defRPr sz="800">
                <a:solidFill>
                  <a:schemeClr val="bg1"/>
                </a:solidFill>
              </a:defRPr>
            </a:lvl4pPr>
            <a:lvl5pPr>
              <a:defRPr sz="800">
                <a:solidFill>
                  <a:schemeClr val="bg1"/>
                </a:solidFill>
              </a:defRPr>
            </a:lvl5pPr>
          </a:lstStyle>
          <a:p>
            <a:pPr marL="0" marR="0" lvl="0" indent="0" algn="l" defTabSz="1391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UTS CRICOS Provider Code: 00099F</a:t>
            </a:r>
          </a:p>
        </p:txBody>
      </p:sp>
      <p:grpSp>
        <p:nvGrpSpPr>
          <p:cNvPr id="31" name="Group 30"/>
          <p:cNvGrpSpPr/>
          <p:nvPr userDrawn="1"/>
        </p:nvGrpSpPr>
        <p:grpSpPr>
          <a:xfrm>
            <a:off x="19007648" y="1422400"/>
            <a:ext cx="3985702" cy="2450878"/>
            <a:chOff x="4831727" y="-3810000"/>
            <a:chExt cx="14643100" cy="9004300"/>
          </a:xfrm>
        </p:grpSpPr>
        <p:pic>
          <p:nvPicPr>
            <p:cNvPr id="32" name="Picture 31" descr="UTS_PaCCSC_BrandArchitecture_RGB.ai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31727" y="1346200"/>
              <a:ext cx="9486900" cy="3848100"/>
            </a:xfrm>
            <a:prstGeom prst="rect">
              <a:avLst/>
            </a:prstGeom>
          </p:spPr>
        </p:pic>
        <p:pic>
          <p:nvPicPr>
            <p:cNvPr id="33" name="Picture 32" descr="UTS_Logo_Vertical_Lockup_Box_RGB.ai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18627" y="-3810000"/>
              <a:ext cx="5156200" cy="5156200"/>
            </a:xfrm>
            <a:prstGeom prst="rect">
              <a:avLst/>
            </a:prstGeom>
          </p:spPr>
        </p:pic>
      </p:grpSp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429" y="2883408"/>
            <a:ext cx="16254984" cy="1083259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6863796" y="11381352"/>
            <a:ext cx="1485900" cy="19177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21353929" y="744072"/>
            <a:ext cx="234273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B00FCE-1FC4-5243-BFE3-0A2F0D5084C4}" type="slidenum">
              <a:rPr lang="en-US" sz="1400" smtClean="0">
                <a:solidFill>
                  <a:schemeClr val="bg1"/>
                </a:solidFill>
              </a:rPr>
              <a:pPr marL="0" marR="0" lvl="0" indent="0" algn="r" defTabSz="18287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3" name="Picture 2" descr="20966 HEA PaCCSC_PPT_Template_16x9_Back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-2" r="16792" b="-6"/>
          <a:stretch/>
        </p:blipFill>
        <p:spPr>
          <a:xfrm rot="16200000">
            <a:off x="12018731" y="1356048"/>
            <a:ext cx="13730400" cy="10998000"/>
          </a:xfrm>
          <a:prstGeom prst="rect">
            <a:avLst/>
          </a:prstGeom>
        </p:spPr>
      </p:pic>
      <p:sp>
        <p:nvSpPr>
          <p:cNvPr id="17" name="Title 1"/>
          <p:cNvSpPr>
            <a:spLocks noGrp="1"/>
          </p:cNvSpPr>
          <p:nvPr>
            <p:ph type="ctrTitle" hasCustomPrompt="1"/>
          </p:nvPr>
        </p:nvSpPr>
        <p:spPr>
          <a:xfrm>
            <a:off x="1733661" y="1930400"/>
            <a:ext cx="15625209" cy="4775200"/>
          </a:xfrm>
        </p:spPr>
        <p:txBody>
          <a:bodyPr lIns="0" tIns="0" rIns="0" bIns="0" anchor="t" anchorCtr="0">
            <a:noAutofit/>
          </a:bodyPr>
          <a:lstStyle>
            <a:lvl1pPr marL="0" indent="0" algn="l">
              <a:lnSpc>
                <a:spcPts val="10400"/>
              </a:lnSpc>
              <a:tabLst>
                <a:tab pos="2524125" algn="l"/>
                <a:tab pos="3730625" algn="l"/>
              </a:tabLst>
              <a:defRPr sz="10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		Master </a:t>
            </a:r>
            <a:br>
              <a:rPr lang="en-US" dirty="0"/>
            </a:br>
            <a:r>
              <a:rPr lang="en-US" dirty="0"/>
              <a:t>	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tab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 userDrawn="1"/>
        </p:nvSpPr>
        <p:spPr>
          <a:xfrm>
            <a:off x="685800" y="685800"/>
            <a:ext cx="22981024" cy="53788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TextBox 160"/>
          <p:cNvSpPr txBox="1"/>
          <p:nvPr userDrawn="1"/>
        </p:nvSpPr>
        <p:spPr>
          <a:xfrm>
            <a:off x="21000795" y="847019"/>
            <a:ext cx="234273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B00FCE-1FC4-5243-BFE3-0A2F0D5084C4}" type="slidenum">
              <a:rPr lang="en-US" sz="1400" smtClean="0">
                <a:solidFill>
                  <a:schemeClr val="bg1"/>
                </a:solidFill>
              </a:rPr>
              <a:pPr marL="0" marR="0" lvl="0" indent="0" algn="r" defTabSz="18287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1345302" y="2411885"/>
            <a:ext cx="10447769" cy="2092880"/>
          </a:xfrm>
        </p:spPr>
        <p:txBody>
          <a:bodyPr lIns="0" tIns="0" rIns="0" bIns="0" anchor="t" anchorCtr="0">
            <a:noAutofit/>
          </a:bodyPr>
          <a:lstStyle>
            <a:lvl1pPr marL="0" indent="0" algn="l">
              <a:lnSpc>
                <a:spcPts val="6600"/>
              </a:lnSpc>
              <a:tabLst>
                <a:tab pos="2524125" algn="l"/>
                <a:tab pos="3730625" algn="l"/>
              </a:tabLst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345302" y="4545106"/>
            <a:ext cx="10447769" cy="614696"/>
          </a:xfrm>
        </p:spPr>
        <p:txBody>
          <a:bodyPr lIns="0" tIns="0" rIns="0" bIns="0" numCol="1" spcCol="720000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sz="2600">
                <a:solidFill>
                  <a:schemeClr val="accent1"/>
                </a:solidFill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  <a:tabLst/>
              <a:defRPr sz="2400"/>
            </a:lvl2pPr>
            <a:lvl3pPr marL="266700" indent="-2667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tabLst/>
              <a:defRPr sz="2400"/>
            </a:lvl3pPr>
            <a:lvl4pPr marL="533400" indent="-239713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.AppleSystemUIFont" charset="-120"/>
              <a:buChar char="–"/>
              <a:tabLst/>
              <a:defRPr sz="2400"/>
            </a:lvl4pPr>
            <a:lvl5pPr marL="454025" indent="-187325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2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345302" y="5159802"/>
            <a:ext cx="14006993" cy="5830234"/>
          </a:xfrm>
        </p:spPr>
        <p:txBody>
          <a:bodyPr lIns="0" tIns="0" rIns="0" bIns="0" numCol="2" spcCol="720000"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  <a:defRPr sz="2400">
                <a:solidFill>
                  <a:schemeClr val="tx1"/>
                </a:solidFill>
              </a:defRPr>
            </a:lvl1pPr>
            <a:lvl2pPr marL="342900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charset="0"/>
              <a:buChar char="•"/>
              <a:tabLst/>
              <a:defRPr sz="2400">
                <a:solidFill>
                  <a:schemeClr val="tx1"/>
                </a:solidFill>
              </a:defRPr>
            </a:lvl2pPr>
            <a:lvl3pPr marL="635000" indent="-269875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tabLst/>
              <a:defRPr sz="2400">
                <a:solidFill>
                  <a:schemeClr val="tx1"/>
                </a:solidFill>
              </a:defRPr>
            </a:lvl3pPr>
            <a:lvl4pPr marL="936625" indent="-301625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.AppleSystemUIFont" charset="-120"/>
              <a:buChar char="–"/>
              <a:tabLst/>
              <a:defRPr sz="2400">
                <a:solidFill>
                  <a:schemeClr val="tx1"/>
                </a:solidFill>
              </a:defRPr>
            </a:lvl4pPr>
            <a:lvl5pPr marL="1254125" indent="-3175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  <a:tabLst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990600" y="685800"/>
            <a:ext cx="10802938" cy="538163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14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able Placeholder 4"/>
          <p:cNvSpPr>
            <a:spLocks noGrp="1"/>
          </p:cNvSpPr>
          <p:nvPr>
            <p:ph type="tbl" sz="quarter" idx="13"/>
          </p:nvPr>
        </p:nvSpPr>
        <p:spPr>
          <a:xfrm>
            <a:off x="16009938" y="5271669"/>
            <a:ext cx="7656512" cy="583088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2 column an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>
            <a:off x="17405684" y="4875553"/>
            <a:ext cx="5375352" cy="53753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7405350" y="7216119"/>
            <a:ext cx="5375275" cy="5375275"/>
          </a:xfrm>
          <a:prstGeom prst="ellipse">
            <a:avLst/>
          </a:prstGeom>
          <a:solidFill>
            <a:schemeClr val="accent4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endParaRPr lang="en-US"/>
          </a:p>
        </p:txBody>
      </p:sp>
      <p:sp>
        <p:nvSpPr>
          <p:cNvPr id="168" name="AutoShape 5"/>
          <p:cNvSpPr>
            <a:spLocks/>
          </p:cNvSpPr>
          <p:nvPr userDrawn="1"/>
        </p:nvSpPr>
        <p:spPr bwMode="auto">
          <a:xfrm>
            <a:off x="1562100" y="4546600"/>
            <a:ext cx="511175" cy="415925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0" y="92"/>
                </a:moveTo>
                <a:lnTo>
                  <a:pt x="61" y="21600"/>
                </a:lnTo>
                <a:lnTo>
                  <a:pt x="21600" y="21600"/>
                </a:lnTo>
                <a:lnTo>
                  <a:pt x="21539" y="0"/>
                </a:lnTo>
                <a:cubicBezTo>
                  <a:pt x="21539" y="0"/>
                  <a:pt x="0" y="92"/>
                  <a:pt x="0" y="92"/>
                </a:cubicBezTo>
                <a:close/>
                <a:moveTo>
                  <a:pt x="0" y="92"/>
                </a:move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69" name="AutoShape 6"/>
          <p:cNvSpPr>
            <a:spLocks/>
          </p:cNvSpPr>
          <p:nvPr userDrawn="1"/>
        </p:nvSpPr>
        <p:spPr bwMode="auto">
          <a:xfrm>
            <a:off x="16700500" y="25400"/>
            <a:ext cx="511175" cy="477838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0" y="0"/>
                </a:moveTo>
                <a:lnTo>
                  <a:pt x="71" y="21600"/>
                </a:lnTo>
                <a:lnTo>
                  <a:pt x="21600" y="21520"/>
                </a:lnTo>
                <a:lnTo>
                  <a:pt x="21530" y="0"/>
                </a:lnTo>
                <a:cubicBezTo>
                  <a:pt x="21530" y="0"/>
                  <a:pt x="0" y="0"/>
                  <a:pt x="0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1345302" y="2411885"/>
            <a:ext cx="14728887" cy="2092880"/>
          </a:xfrm>
        </p:spPr>
        <p:txBody>
          <a:bodyPr lIns="0" tIns="0" rIns="0" bIns="0" anchor="t" anchorCtr="0">
            <a:noAutofit/>
          </a:bodyPr>
          <a:lstStyle>
            <a:lvl1pPr marL="0" indent="0" algn="l">
              <a:lnSpc>
                <a:spcPts val="6600"/>
              </a:lnSpc>
              <a:tabLst>
                <a:tab pos="2524125" algn="l"/>
                <a:tab pos="3730625" algn="l"/>
              </a:tabLst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2" name="Text Placeholder 5"/>
          <p:cNvSpPr>
            <a:spLocks noGrp="1"/>
          </p:cNvSpPr>
          <p:nvPr userDrawn="1">
            <p:ph type="body" sz="quarter" idx="12"/>
          </p:nvPr>
        </p:nvSpPr>
        <p:spPr>
          <a:xfrm>
            <a:off x="1345302" y="4849905"/>
            <a:ext cx="14728887" cy="6925000"/>
          </a:xfrm>
        </p:spPr>
        <p:txBody>
          <a:bodyPr lIns="0" tIns="0" rIns="0" bIns="0" numCol="1" spcCol="720000"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  <a:defRPr sz="2600">
                <a:solidFill>
                  <a:schemeClr val="accent1"/>
                </a:solidFill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charset="0"/>
              <a:buNone/>
              <a:tabLst/>
              <a:defRPr sz="2400">
                <a:solidFill>
                  <a:schemeClr val="tx1"/>
                </a:solidFill>
              </a:defRPr>
            </a:lvl2pPr>
            <a:lvl3pPr marL="269875" indent="-2540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tabLst/>
              <a:defRPr sz="2400">
                <a:solidFill>
                  <a:schemeClr val="tx1"/>
                </a:solidFill>
              </a:defRPr>
            </a:lvl3pPr>
            <a:lvl4pPr marL="587375" indent="-28575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.AppleSystemUIFont" charset="-120"/>
              <a:buChar char="–"/>
              <a:tabLst/>
              <a:defRPr sz="2400">
                <a:solidFill>
                  <a:schemeClr val="tx1"/>
                </a:solidFill>
              </a:defRPr>
            </a:lvl4pPr>
            <a:lvl5pPr marL="904875" indent="-34925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  <a:tabLst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3" name="TextBox 162"/>
          <p:cNvSpPr txBox="1"/>
          <p:nvPr userDrawn="1"/>
        </p:nvSpPr>
        <p:spPr>
          <a:xfrm>
            <a:off x="21353929" y="744072"/>
            <a:ext cx="234273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B00FCE-1FC4-5243-BFE3-0A2F0D5084C4}" type="slidenum">
              <a:rPr lang="en-US" sz="1400" smtClean="0">
                <a:solidFill>
                  <a:schemeClr val="accent1"/>
                </a:solidFill>
              </a:rPr>
              <a:pPr marL="0" marR="0" lvl="0" indent="0" algn="r" defTabSz="18287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400" dirty="0">
              <a:solidFill>
                <a:schemeClr val="accent1"/>
              </a:solidFill>
            </a:endParaRPr>
          </a:p>
        </p:txBody>
      </p:sp>
      <p:grpSp>
        <p:nvGrpSpPr>
          <p:cNvPr id="3" name="Group 2"/>
          <p:cNvGrpSpPr/>
          <p:nvPr userDrawn="1"/>
        </p:nvGrpSpPr>
        <p:grpSpPr>
          <a:xfrm>
            <a:off x="14655800" y="25400"/>
            <a:ext cx="8175625" cy="1997075"/>
            <a:chOff x="14655800" y="25400"/>
            <a:chExt cx="8175625" cy="1997075"/>
          </a:xfrm>
        </p:grpSpPr>
        <p:sp>
          <p:nvSpPr>
            <p:cNvPr id="170" name="AutoShape 7"/>
            <p:cNvSpPr>
              <a:spLocks/>
            </p:cNvSpPr>
            <p:nvPr userDrawn="1"/>
          </p:nvSpPr>
          <p:spPr bwMode="auto">
            <a:xfrm>
              <a:off x="16192500" y="25400"/>
              <a:ext cx="511175" cy="47942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71" y="21600"/>
                  </a:lnTo>
                  <a:lnTo>
                    <a:pt x="21600" y="21519"/>
                  </a:lnTo>
                  <a:lnTo>
                    <a:pt x="21529" y="0"/>
                  </a:lnTo>
                  <a:cubicBezTo>
                    <a:pt x="21529" y="0"/>
                    <a:pt x="0" y="0"/>
                    <a:pt x="0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71" name="AutoShape 8"/>
            <p:cNvSpPr>
              <a:spLocks/>
            </p:cNvSpPr>
            <p:nvPr userDrawn="1"/>
          </p:nvSpPr>
          <p:spPr bwMode="auto">
            <a:xfrm>
              <a:off x="20789900" y="538735"/>
              <a:ext cx="511175" cy="51117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72" name="AutoShape 9"/>
            <p:cNvSpPr>
              <a:spLocks/>
            </p:cNvSpPr>
            <p:nvPr userDrawn="1"/>
          </p:nvSpPr>
          <p:spPr bwMode="auto">
            <a:xfrm>
              <a:off x="15684500" y="495300"/>
              <a:ext cx="511175" cy="51117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73" name="AutoShape 10"/>
            <p:cNvSpPr>
              <a:spLocks/>
            </p:cNvSpPr>
            <p:nvPr userDrawn="1"/>
          </p:nvSpPr>
          <p:spPr bwMode="auto">
            <a:xfrm>
              <a:off x="14655800" y="508000"/>
              <a:ext cx="511175" cy="51117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74" name="AutoShape 11"/>
            <p:cNvSpPr>
              <a:spLocks/>
            </p:cNvSpPr>
            <p:nvPr userDrawn="1"/>
          </p:nvSpPr>
          <p:spPr bwMode="auto">
            <a:xfrm>
              <a:off x="19253200" y="1003300"/>
              <a:ext cx="511175" cy="51117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75" name="AutoShape 12"/>
            <p:cNvSpPr>
              <a:spLocks/>
            </p:cNvSpPr>
            <p:nvPr userDrawn="1"/>
          </p:nvSpPr>
          <p:spPr bwMode="auto">
            <a:xfrm>
              <a:off x="21297900" y="1497013"/>
              <a:ext cx="511175" cy="512762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76" name="AutoShape 13"/>
            <p:cNvSpPr>
              <a:spLocks/>
            </p:cNvSpPr>
            <p:nvPr userDrawn="1"/>
          </p:nvSpPr>
          <p:spPr bwMode="auto">
            <a:xfrm>
              <a:off x="20278725" y="1511300"/>
              <a:ext cx="511175" cy="51117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78" name="AutoShape 15"/>
            <p:cNvSpPr>
              <a:spLocks/>
            </p:cNvSpPr>
            <p:nvPr userDrawn="1"/>
          </p:nvSpPr>
          <p:spPr bwMode="auto">
            <a:xfrm>
              <a:off x="17729200" y="1509713"/>
              <a:ext cx="511175" cy="512762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79" name="AutoShape 16"/>
            <p:cNvSpPr>
              <a:spLocks/>
            </p:cNvSpPr>
            <p:nvPr userDrawn="1"/>
          </p:nvSpPr>
          <p:spPr bwMode="auto">
            <a:xfrm>
              <a:off x="15684500" y="1509713"/>
              <a:ext cx="511175" cy="51117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85" name="AutoShape 22"/>
            <p:cNvSpPr>
              <a:spLocks/>
            </p:cNvSpPr>
            <p:nvPr userDrawn="1"/>
          </p:nvSpPr>
          <p:spPr bwMode="auto">
            <a:xfrm>
              <a:off x="22320250" y="1019175"/>
              <a:ext cx="511175" cy="47942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80"/>
                  </a:moveTo>
                  <a:lnTo>
                    <a:pt x="70" y="21600"/>
                  </a:lnTo>
                  <a:lnTo>
                    <a:pt x="21600" y="21600"/>
                  </a:lnTo>
                  <a:lnTo>
                    <a:pt x="21529" y="0"/>
                  </a:lnTo>
                  <a:cubicBezTo>
                    <a:pt x="21529" y="0"/>
                    <a:pt x="0" y="80"/>
                    <a:pt x="0" y="80"/>
                  </a:cubicBezTo>
                  <a:close/>
                  <a:moveTo>
                    <a:pt x="0" y="80"/>
                  </a:move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32" name="AutoShape 12"/>
            <p:cNvSpPr>
              <a:spLocks/>
            </p:cNvSpPr>
            <p:nvPr userDrawn="1"/>
          </p:nvSpPr>
          <p:spPr bwMode="auto">
            <a:xfrm>
              <a:off x="21297900" y="25973"/>
              <a:ext cx="511175" cy="512762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r>
                <a:rPr lang="en-US" dirty="0"/>
                <a:t>v</a:t>
              </a:r>
            </a:p>
          </p:txBody>
        </p:sp>
        <p:sp>
          <p:nvSpPr>
            <p:cNvPr id="33" name="AutoShape 13"/>
            <p:cNvSpPr>
              <a:spLocks/>
            </p:cNvSpPr>
            <p:nvPr userDrawn="1"/>
          </p:nvSpPr>
          <p:spPr bwMode="auto">
            <a:xfrm>
              <a:off x="18742025" y="508000"/>
              <a:ext cx="511175" cy="51117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34" name="AutoShape 8"/>
            <p:cNvSpPr>
              <a:spLocks/>
            </p:cNvSpPr>
            <p:nvPr userDrawn="1"/>
          </p:nvSpPr>
          <p:spPr bwMode="auto">
            <a:xfrm>
              <a:off x="21809075" y="538735"/>
              <a:ext cx="511175" cy="51117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</p:grpSp>
      <p:sp>
        <p:nvSpPr>
          <p:cNvPr id="26" name="Text Placeholder 9"/>
          <p:cNvSpPr>
            <a:spLocks noGrp="1"/>
          </p:cNvSpPr>
          <p:nvPr userDrawn="1">
            <p:ph type="body" sz="quarter" idx="11"/>
          </p:nvPr>
        </p:nvSpPr>
        <p:spPr>
          <a:xfrm>
            <a:off x="653718" y="589548"/>
            <a:ext cx="10802938" cy="538163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14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large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1345302" y="2411885"/>
            <a:ext cx="10447769" cy="2092880"/>
          </a:xfrm>
        </p:spPr>
        <p:txBody>
          <a:bodyPr lIns="0" tIns="0" rIns="0" bIns="0" anchor="t" anchorCtr="0">
            <a:noAutofit/>
          </a:bodyPr>
          <a:lstStyle>
            <a:lvl1pPr marL="0" indent="0" algn="l">
              <a:lnSpc>
                <a:spcPts val="6600"/>
              </a:lnSpc>
              <a:tabLst>
                <a:tab pos="2524125" algn="l"/>
                <a:tab pos="3730625" algn="l"/>
              </a:tabLst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2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685800" y="4740653"/>
            <a:ext cx="21851582" cy="5830234"/>
          </a:xfrm>
        </p:spPr>
        <p:txBody>
          <a:bodyPr lIns="0" tIns="0" rIns="0" bIns="0" numCol="1" spcCol="720000">
            <a:noAutofit/>
          </a:bodyPr>
          <a:lstStyle>
            <a:lvl1pPr marL="682625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  <a:tabLst/>
              <a:defRPr sz="4000">
                <a:solidFill>
                  <a:schemeClr val="tx1"/>
                </a:solidFill>
              </a:defRPr>
            </a:lvl1pPr>
            <a:lvl2pPr marL="635000" indent="-6350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tabLst/>
              <a:defRPr sz="4000">
                <a:solidFill>
                  <a:schemeClr val="tx1"/>
                </a:solidFill>
              </a:defRPr>
            </a:lvl2pPr>
            <a:lvl3pPr marL="1079500" indent="-365125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chemeClr val="tx1"/>
              </a:buClr>
              <a:tabLst/>
              <a:defRPr sz="4000">
                <a:solidFill>
                  <a:schemeClr val="tx1"/>
                </a:solidFill>
              </a:defRPr>
            </a:lvl3pPr>
            <a:lvl4pPr marL="1651000" indent="-523875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.AppleSystemUIFont" charset="-120"/>
              <a:buChar char="–"/>
              <a:tabLst/>
              <a:defRPr sz="4000">
                <a:solidFill>
                  <a:schemeClr val="tx1"/>
                </a:solidFill>
              </a:defRPr>
            </a:lvl4pPr>
            <a:lvl5pPr marL="1651000" indent="-5715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  <a:tabLst/>
              <a:defRPr sz="4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6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653718" y="589548"/>
            <a:ext cx="10802938" cy="538163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14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7" name="TextBox 186"/>
          <p:cNvSpPr txBox="1"/>
          <p:nvPr userDrawn="1"/>
        </p:nvSpPr>
        <p:spPr>
          <a:xfrm>
            <a:off x="21353929" y="744072"/>
            <a:ext cx="234273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B00FCE-1FC4-5243-BFE3-0A2F0D5084C4}" type="slidenum">
              <a:rPr lang="en-US" sz="1400" smtClean="0">
                <a:solidFill>
                  <a:schemeClr val="accent1"/>
                </a:solidFill>
              </a:rPr>
              <a:pPr marL="0" marR="0" lvl="0" indent="0" algn="r" defTabSz="18287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400" dirty="0">
              <a:solidFill>
                <a:schemeClr val="accent1"/>
              </a:solidFill>
            </a:endParaRPr>
          </a:p>
        </p:txBody>
      </p:sp>
      <p:grpSp>
        <p:nvGrpSpPr>
          <p:cNvPr id="21" name="Group 20"/>
          <p:cNvGrpSpPr/>
          <p:nvPr userDrawn="1"/>
        </p:nvGrpSpPr>
        <p:grpSpPr>
          <a:xfrm>
            <a:off x="14655800" y="25400"/>
            <a:ext cx="8175625" cy="1997075"/>
            <a:chOff x="14655800" y="25400"/>
            <a:chExt cx="8175625" cy="1997075"/>
          </a:xfrm>
        </p:grpSpPr>
        <p:sp>
          <p:nvSpPr>
            <p:cNvPr id="22" name="AutoShape 7"/>
            <p:cNvSpPr>
              <a:spLocks/>
            </p:cNvSpPr>
            <p:nvPr userDrawn="1"/>
          </p:nvSpPr>
          <p:spPr bwMode="auto">
            <a:xfrm>
              <a:off x="16192500" y="25400"/>
              <a:ext cx="511175" cy="47942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71" y="21600"/>
                  </a:lnTo>
                  <a:lnTo>
                    <a:pt x="21600" y="21519"/>
                  </a:lnTo>
                  <a:lnTo>
                    <a:pt x="21529" y="0"/>
                  </a:lnTo>
                  <a:cubicBezTo>
                    <a:pt x="21529" y="0"/>
                    <a:pt x="0" y="0"/>
                    <a:pt x="0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3" name="AutoShape 8"/>
            <p:cNvSpPr>
              <a:spLocks/>
            </p:cNvSpPr>
            <p:nvPr userDrawn="1"/>
          </p:nvSpPr>
          <p:spPr bwMode="auto">
            <a:xfrm>
              <a:off x="20789900" y="538735"/>
              <a:ext cx="511175" cy="51117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4" name="AutoShape 9"/>
            <p:cNvSpPr>
              <a:spLocks/>
            </p:cNvSpPr>
            <p:nvPr userDrawn="1"/>
          </p:nvSpPr>
          <p:spPr bwMode="auto">
            <a:xfrm>
              <a:off x="15684500" y="495300"/>
              <a:ext cx="511175" cy="51117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5" name="AutoShape 10"/>
            <p:cNvSpPr>
              <a:spLocks/>
            </p:cNvSpPr>
            <p:nvPr userDrawn="1"/>
          </p:nvSpPr>
          <p:spPr bwMode="auto">
            <a:xfrm>
              <a:off x="14655800" y="508000"/>
              <a:ext cx="511175" cy="51117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6" name="AutoShape 11"/>
            <p:cNvSpPr>
              <a:spLocks/>
            </p:cNvSpPr>
            <p:nvPr userDrawn="1"/>
          </p:nvSpPr>
          <p:spPr bwMode="auto">
            <a:xfrm>
              <a:off x="19253200" y="1003300"/>
              <a:ext cx="511175" cy="51117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7" name="AutoShape 12"/>
            <p:cNvSpPr>
              <a:spLocks/>
            </p:cNvSpPr>
            <p:nvPr userDrawn="1"/>
          </p:nvSpPr>
          <p:spPr bwMode="auto">
            <a:xfrm>
              <a:off x="21297900" y="1497013"/>
              <a:ext cx="511175" cy="512762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3" name="AutoShape 13"/>
            <p:cNvSpPr>
              <a:spLocks/>
            </p:cNvSpPr>
            <p:nvPr userDrawn="1"/>
          </p:nvSpPr>
          <p:spPr bwMode="auto">
            <a:xfrm>
              <a:off x="20278725" y="1511300"/>
              <a:ext cx="511175" cy="51117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4" name="AutoShape 15"/>
            <p:cNvSpPr>
              <a:spLocks/>
            </p:cNvSpPr>
            <p:nvPr userDrawn="1"/>
          </p:nvSpPr>
          <p:spPr bwMode="auto">
            <a:xfrm>
              <a:off x="17729200" y="1509713"/>
              <a:ext cx="511175" cy="512762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5" name="AutoShape 16"/>
            <p:cNvSpPr>
              <a:spLocks/>
            </p:cNvSpPr>
            <p:nvPr userDrawn="1"/>
          </p:nvSpPr>
          <p:spPr bwMode="auto">
            <a:xfrm>
              <a:off x="15684500" y="1509713"/>
              <a:ext cx="511175" cy="51117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6" name="AutoShape 22"/>
            <p:cNvSpPr>
              <a:spLocks/>
            </p:cNvSpPr>
            <p:nvPr userDrawn="1"/>
          </p:nvSpPr>
          <p:spPr bwMode="auto">
            <a:xfrm>
              <a:off x="22320250" y="1019175"/>
              <a:ext cx="511175" cy="47942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80"/>
                  </a:moveTo>
                  <a:lnTo>
                    <a:pt x="70" y="21600"/>
                  </a:lnTo>
                  <a:lnTo>
                    <a:pt x="21600" y="21600"/>
                  </a:lnTo>
                  <a:lnTo>
                    <a:pt x="21529" y="0"/>
                  </a:lnTo>
                  <a:cubicBezTo>
                    <a:pt x="21529" y="0"/>
                    <a:pt x="0" y="80"/>
                    <a:pt x="0" y="80"/>
                  </a:cubicBezTo>
                  <a:close/>
                  <a:moveTo>
                    <a:pt x="0" y="80"/>
                  </a:move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7" name="AutoShape 12"/>
            <p:cNvSpPr>
              <a:spLocks/>
            </p:cNvSpPr>
            <p:nvPr userDrawn="1"/>
          </p:nvSpPr>
          <p:spPr bwMode="auto">
            <a:xfrm>
              <a:off x="21297900" y="25973"/>
              <a:ext cx="511175" cy="512762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r>
                <a:rPr lang="en-US" dirty="0"/>
                <a:t>v</a:t>
              </a:r>
            </a:p>
          </p:txBody>
        </p:sp>
        <p:sp>
          <p:nvSpPr>
            <p:cNvPr id="48" name="AutoShape 13"/>
            <p:cNvSpPr>
              <a:spLocks/>
            </p:cNvSpPr>
            <p:nvPr userDrawn="1"/>
          </p:nvSpPr>
          <p:spPr bwMode="auto">
            <a:xfrm>
              <a:off x="18742025" y="508000"/>
              <a:ext cx="511175" cy="51117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9" name="AutoShape 8"/>
            <p:cNvSpPr>
              <a:spLocks/>
            </p:cNvSpPr>
            <p:nvPr userDrawn="1"/>
          </p:nvSpPr>
          <p:spPr bwMode="auto">
            <a:xfrm>
              <a:off x="21809075" y="538735"/>
              <a:ext cx="511175" cy="51117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732171" y="4081782"/>
            <a:ext cx="15625209" cy="4775200"/>
          </a:xfrm>
        </p:spPr>
        <p:txBody>
          <a:bodyPr lIns="0" tIns="0" rIns="0" bIns="0" anchor="t" anchorCtr="0">
            <a:noAutofit/>
          </a:bodyPr>
          <a:lstStyle>
            <a:lvl1pPr marL="0" indent="0" algn="l">
              <a:lnSpc>
                <a:spcPts val="10400"/>
              </a:lnSpc>
              <a:tabLst>
                <a:tab pos="2746375" algn="l"/>
              </a:tabLst>
              <a:defRPr sz="10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</a:t>
            </a:r>
            <a:br>
              <a:rPr lang="en-US" dirty="0"/>
            </a:br>
            <a:r>
              <a:rPr lang="en-US" dirty="0"/>
              <a:t>	you</a:t>
            </a:r>
          </a:p>
        </p:txBody>
      </p:sp>
      <p:sp>
        <p:nvSpPr>
          <p:cNvPr id="22" name="Text Placeholder 42"/>
          <p:cNvSpPr>
            <a:spLocks noGrp="1"/>
          </p:cNvSpPr>
          <p:nvPr>
            <p:ph type="body" sz="quarter" idx="10" hasCustomPrompt="1"/>
          </p:nvPr>
        </p:nvSpPr>
        <p:spPr>
          <a:xfrm>
            <a:off x="20086721" y="12605941"/>
            <a:ext cx="3079927" cy="346598"/>
          </a:xfrm>
        </p:spPr>
        <p:txBody>
          <a:bodyPr lIns="0" tIns="0" rIns="0" bIns="0">
            <a:noAutofit/>
          </a:bodyPr>
          <a:lstStyle>
            <a:lvl1pPr marL="0" marR="0" indent="0" algn="l" defTabSz="1391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</a:defRPr>
            </a:lvl1pPr>
            <a:lvl2pPr>
              <a:defRPr sz="800">
                <a:solidFill>
                  <a:schemeClr val="bg1"/>
                </a:solidFill>
              </a:defRPr>
            </a:lvl2pPr>
            <a:lvl3pPr>
              <a:defRPr sz="800">
                <a:solidFill>
                  <a:schemeClr val="bg1"/>
                </a:solidFill>
              </a:defRPr>
            </a:lvl3pPr>
            <a:lvl4pPr>
              <a:defRPr sz="800">
                <a:solidFill>
                  <a:schemeClr val="bg1"/>
                </a:solidFill>
              </a:defRPr>
            </a:lvl4pPr>
            <a:lvl5pPr>
              <a:defRPr sz="800">
                <a:solidFill>
                  <a:schemeClr val="bg1"/>
                </a:solidFill>
              </a:defRPr>
            </a:lvl5pPr>
          </a:lstStyle>
          <a:p>
            <a:pPr marL="0" marR="0" lvl="0" indent="0" algn="l" defTabSz="1391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UTS CRICOS Provider Code: 00099F</a:t>
            </a:r>
          </a:p>
        </p:txBody>
      </p:sp>
      <p:pic>
        <p:nvPicPr>
          <p:cNvPr id="3" name="Picture 2" descr="20966 HEA PaCCSC_PPT_Template_16x9_Back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429" y="2883408"/>
            <a:ext cx="16254984" cy="1083259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291" y="730251"/>
            <a:ext cx="21029831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291" y="3651250"/>
            <a:ext cx="21029831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291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E020C-9F1F-9A49-8821-3E1D5D886207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6675" y="12712701"/>
            <a:ext cx="822906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0079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2CA18A-09E8-B346-9D1F-8EB2C340C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614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81" r:id="rId2"/>
    <p:sldLayoutId id="2147483685" r:id="rId3"/>
    <p:sldLayoutId id="2147483686" r:id="rId4"/>
    <p:sldLayoutId id="2147483688" r:id="rId5"/>
    <p:sldLayoutId id="2147483661" r:id="rId6"/>
  </p:sldLayoutIdLst>
  <p:txStyles>
    <p:titleStyle>
      <a:lvl1pPr algn="l" defTabSz="1828709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8287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53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5886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240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594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8949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ts.edu.au/paccsc" TargetMode="External"/><Relationship Id="rId2" Type="http://schemas.openxmlformats.org/officeDocument/2006/relationships/hyperlink" Target="mailto:PaCCSC@uts.edu.au" TargetMode="Externa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PaCCSC@uts.edu.au" TargetMode="External"/><Relationship Id="rId2" Type="http://schemas.openxmlformats.org/officeDocument/2006/relationships/hyperlink" Target="http://www.uts.edu.au/PaCCSC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733661" y="2662206"/>
            <a:ext cx="10406423" cy="6710393"/>
          </a:xfrm>
        </p:spPr>
        <p:txBody>
          <a:bodyPr/>
          <a:lstStyle/>
          <a:p>
            <a:r>
              <a:rPr lang="en-US" dirty="0"/>
              <a:t>Palliative Care Clinical Studies Collaborative (PaCCSC) Membership 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14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733661" y="2662207"/>
            <a:ext cx="10406423" cy="4775200"/>
          </a:xfrm>
        </p:spPr>
        <p:txBody>
          <a:bodyPr/>
          <a:lstStyle/>
          <a:p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Thank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	you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887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Overview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1345302" y="4740653"/>
            <a:ext cx="21192080" cy="5830234"/>
          </a:xfrm>
        </p:spPr>
        <p:txBody>
          <a:bodyPr/>
          <a:lstStyle/>
          <a:p>
            <a:pPr lvl="1"/>
            <a:r>
              <a:rPr lang="en-US" dirty="0"/>
              <a:t>Applications are welcome from health professionals and researchers interested in palliative and supportive care clinical trials.</a:t>
            </a:r>
          </a:p>
          <a:p>
            <a:pPr lvl="1"/>
            <a:r>
              <a:rPr lang="en-US" dirty="0"/>
              <a:t>Full clinical researcher or associate membership is available to Australian and international health professionals and researchers. </a:t>
            </a:r>
          </a:p>
          <a:p>
            <a:pPr lvl="1"/>
            <a:r>
              <a:rPr lang="en-US" dirty="0"/>
              <a:t>Membership is free; no annual renewal required. 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Palliative care clinical studies collaborative: membership</a:t>
            </a:r>
          </a:p>
        </p:txBody>
      </p:sp>
    </p:spTree>
    <p:extLst>
      <p:ext uri="{BB962C8B-B14F-4D97-AF65-F5344CB8AC3E}">
        <p14:creationId xmlns:p14="http://schemas.microsoft.com/office/powerpoint/2010/main" val="1903084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Benefits 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1345302" y="4174596"/>
            <a:ext cx="21192080" cy="8790290"/>
          </a:xfrm>
        </p:spPr>
        <p:txBody>
          <a:bodyPr/>
          <a:lstStyle/>
          <a:p>
            <a:pPr marL="0" lvl="1" indent="0">
              <a:buNone/>
            </a:pPr>
            <a:r>
              <a:rPr lang="en-US" dirty="0"/>
              <a:t>Membership benefits include:</a:t>
            </a:r>
          </a:p>
          <a:p>
            <a:pPr lvl="1"/>
            <a:r>
              <a:rPr lang="en-US" dirty="0"/>
              <a:t>access to professional and research networks in the palliative and supportive care field </a:t>
            </a:r>
          </a:p>
          <a:p>
            <a:pPr lvl="1"/>
            <a:r>
              <a:rPr lang="en-US" dirty="0"/>
              <a:t>access to concept development workshops and other PaCCSC support to develop trial concepts </a:t>
            </a:r>
          </a:p>
          <a:p>
            <a:pPr lvl="1"/>
            <a:r>
              <a:rPr lang="en-US" dirty="0"/>
              <a:t>regular newsletters and information about PaCCSC activities including opportunities to be involved in PaCCSC clinical trials and clinical trial development</a:t>
            </a:r>
          </a:p>
          <a:p>
            <a:pPr lvl="1"/>
            <a:r>
              <a:rPr lang="en-US" dirty="0"/>
              <a:t>invitation to attend the PaCCSC annual scientific meeting and other workshops </a:t>
            </a:r>
            <a:r>
              <a:rPr lang="en-US" dirty="0" err="1"/>
              <a:t>organised</a:t>
            </a:r>
            <a:r>
              <a:rPr lang="en-US" dirty="0"/>
              <a:t> by PaCCSC</a:t>
            </a:r>
          </a:p>
          <a:p>
            <a:pPr lvl="1"/>
            <a:r>
              <a:rPr lang="en-US" dirty="0"/>
              <a:t>voting rights on committee memberships </a:t>
            </a:r>
          </a:p>
          <a:p>
            <a:pPr lvl="1"/>
            <a:r>
              <a:rPr lang="en-US" dirty="0"/>
              <a:t>ability to join any of the symptom node subcommittees in the following areas: pain; cognitive &amp; neurological; appetite &amp; cachexia; nausea; breathlessness; fatigue; and gut dysfunction.</a:t>
            </a:r>
          </a:p>
          <a:p>
            <a:pPr marL="0" lvl="1" indent="0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Palliative care clinical studies collaborative: membership</a:t>
            </a:r>
          </a:p>
        </p:txBody>
      </p:sp>
    </p:spTree>
    <p:extLst>
      <p:ext uri="{BB962C8B-B14F-4D97-AF65-F5344CB8AC3E}">
        <p14:creationId xmlns:p14="http://schemas.microsoft.com/office/powerpoint/2010/main" val="437948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Membership levels:</a:t>
            </a:r>
            <a:br>
              <a:rPr lang="en-US" dirty="0"/>
            </a:br>
            <a:r>
              <a:rPr lang="en-US" dirty="0"/>
              <a:t>Full clinical researcher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1345302" y="4853108"/>
            <a:ext cx="21159998" cy="5830234"/>
          </a:xfrm>
        </p:spPr>
        <p:txBody>
          <a:bodyPr/>
          <a:lstStyle/>
          <a:p>
            <a:pPr marL="0" lvl="1" indent="0">
              <a:buNone/>
            </a:pPr>
            <a:r>
              <a:rPr lang="en-US" dirty="0"/>
              <a:t>Full clinical researcher membership is available to those who are active clinical researchers who can demonstrate:</a:t>
            </a:r>
          </a:p>
          <a:p>
            <a:pPr lvl="1"/>
            <a:r>
              <a:rPr lang="en-US" dirty="0"/>
              <a:t>success in competing for research funds in a context relevant to palliative care; and </a:t>
            </a:r>
          </a:p>
          <a:p>
            <a:pPr lvl="1"/>
            <a:r>
              <a:rPr lang="en-US" dirty="0"/>
              <a:t>completing studies against those research funds; and </a:t>
            </a:r>
          </a:p>
          <a:p>
            <a:pPr lvl="1"/>
            <a:r>
              <a:rPr lang="en-US" dirty="0"/>
              <a:t>publishing the results in peer reviewed journals. </a:t>
            </a:r>
          </a:p>
          <a:p>
            <a:pPr marL="0" lvl="1" indent="0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Palliative care clinical studies collaborative: membership</a:t>
            </a:r>
          </a:p>
        </p:txBody>
      </p:sp>
    </p:spTree>
    <p:extLst>
      <p:ext uri="{BB962C8B-B14F-4D97-AF65-F5344CB8AC3E}">
        <p14:creationId xmlns:p14="http://schemas.microsoft.com/office/powerpoint/2010/main" val="2229369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Membership levels:</a:t>
            </a:r>
            <a:br>
              <a:rPr lang="en-US" dirty="0"/>
            </a:br>
            <a:r>
              <a:rPr lang="en-US" dirty="0"/>
              <a:t>Associate membership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1345302" y="4853108"/>
            <a:ext cx="21159998" cy="5830234"/>
          </a:xfrm>
        </p:spPr>
        <p:txBody>
          <a:bodyPr/>
          <a:lstStyle/>
          <a:p>
            <a:pPr marL="0" lvl="1" indent="0">
              <a:buNone/>
            </a:pPr>
            <a:r>
              <a:rPr lang="en-US" dirty="0"/>
              <a:t>Associate membership is open to:</a:t>
            </a:r>
          </a:p>
          <a:p>
            <a:pPr lvl="1"/>
            <a:r>
              <a:rPr lang="en-US" dirty="0"/>
              <a:t>anyone with an interest in palliative care clinical research</a:t>
            </a:r>
          </a:p>
          <a:p>
            <a:pPr lvl="1"/>
            <a:r>
              <a:rPr lang="en-US" dirty="0"/>
              <a:t>a nominee who is a full or associate member is required to put forward the nomination. </a:t>
            </a:r>
          </a:p>
          <a:p>
            <a:pPr marL="0" lvl="1" indent="0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Palliative care clinical studies collaborative: membership</a:t>
            </a:r>
          </a:p>
        </p:txBody>
      </p:sp>
    </p:spTree>
    <p:extLst>
      <p:ext uri="{BB962C8B-B14F-4D97-AF65-F5344CB8AC3E}">
        <p14:creationId xmlns:p14="http://schemas.microsoft.com/office/powerpoint/2010/main" val="2466475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Membership levels:</a:t>
            </a:r>
            <a:br>
              <a:rPr lang="en-US" dirty="0"/>
            </a:br>
            <a:r>
              <a:rPr lang="en-US" dirty="0"/>
              <a:t>Invited expert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1345302" y="4853108"/>
            <a:ext cx="21159998" cy="6756506"/>
          </a:xfrm>
        </p:spPr>
        <p:txBody>
          <a:bodyPr/>
          <a:lstStyle/>
          <a:p>
            <a:pPr marL="0" lvl="1" indent="0">
              <a:buNone/>
            </a:pPr>
            <a:r>
              <a:rPr lang="en-US" dirty="0"/>
              <a:t>Invited experts are:</a:t>
            </a:r>
          </a:p>
          <a:p>
            <a:pPr lvl="1"/>
            <a:r>
              <a:rPr lang="en-US" dirty="0"/>
              <a:t>biostatisticians, trial methodology experts, health economists, clinical pharmacologists, ethicists, etc.</a:t>
            </a:r>
          </a:p>
          <a:p>
            <a:pPr lvl="1"/>
            <a:r>
              <a:rPr lang="en-US" dirty="0"/>
              <a:t>recognised as individuals with extensive knowledge based on research, experience, or occupation in a particular area of study. </a:t>
            </a:r>
          </a:p>
          <a:p>
            <a:pPr marL="0" lvl="1" indent="0">
              <a:buNone/>
            </a:pPr>
            <a:r>
              <a:rPr lang="en-US" dirty="0"/>
              <a:t>Invited experts:</a:t>
            </a:r>
          </a:p>
          <a:p>
            <a:pPr lvl="1"/>
            <a:r>
              <a:rPr lang="en-US" dirty="0"/>
              <a:t>may be called upon for advice on their respective subject </a:t>
            </a:r>
          </a:p>
          <a:p>
            <a:pPr lvl="1"/>
            <a:r>
              <a:rPr lang="en-US" dirty="0"/>
              <a:t>must be nominated by a full or associate member. </a:t>
            </a:r>
          </a:p>
          <a:p>
            <a:pPr marL="0" lvl="1" indent="0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Palliative care clinical studies collaborative: membership</a:t>
            </a:r>
          </a:p>
        </p:txBody>
      </p:sp>
    </p:spTree>
    <p:extLst>
      <p:ext uri="{BB962C8B-B14F-4D97-AF65-F5344CB8AC3E}">
        <p14:creationId xmlns:p14="http://schemas.microsoft.com/office/powerpoint/2010/main" val="952113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Confidentiality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1345302" y="4853108"/>
            <a:ext cx="21159998" cy="6756506"/>
          </a:xfrm>
        </p:spPr>
        <p:txBody>
          <a:bodyPr/>
          <a:lstStyle/>
          <a:p>
            <a:pPr lvl="1"/>
            <a:r>
              <a:rPr lang="en-US" dirty="0"/>
              <a:t>All members must sign a confidentiality agreement</a:t>
            </a:r>
          </a:p>
          <a:p>
            <a:pPr lvl="2"/>
            <a:r>
              <a:rPr lang="en-US" dirty="0"/>
              <a:t>Allows freedom to share ideas between you and PaCCSC at events and through other communications </a:t>
            </a:r>
          </a:p>
          <a:p>
            <a:pPr marL="0" lvl="1" indent="0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Palliative care clinical studies collaborative: membership</a:t>
            </a:r>
          </a:p>
        </p:txBody>
      </p:sp>
    </p:spTree>
    <p:extLst>
      <p:ext uri="{BB962C8B-B14F-4D97-AF65-F5344CB8AC3E}">
        <p14:creationId xmlns:p14="http://schemas.microsoft.com/office/powerpoint/2010/main" val="1301826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How to apply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1345302" y="4853108"/>
            <a:ext cx="21159998" cy="7099406"/>
          </a:xfrm>
        </p:spPr>
        <p:txBody>
          <a:bodyPr/>
          <a:lstStyle/>
          <a:p>
            <a:pPr marL="0" lvl="1" indent="0">
              <a:buNone/>
            </a:pPr>
            <a:r>
              <a:rPr lang="en-US" dirty="0"/>
              <a:t>Discuss your application with a current PaCCSC member who can nominate you:</a:t>
            </a:r>
          </a:p>
          <a:p>
            <a:pPr lvl="1"/>
            <a:r>
              <a:rPr lang="en-US" dirty="0"/>
              <a:t>You will also need another PaCCSC member to second the nomination.</a:t>
            </a:r>
          </a:p>
          <a:p>
            <a:pPr lvl="1"/>
            <a:r>
              <a:rPr lang="en-US" dirty="0"/>
              <a:t>If you are not currently in contact with any PaCCSC members, email </a:t>
            </a:r>
            <a:r>
              <a:rPr lang="en-US" dirty="0">
                <a:hlinkClick r:id="rId2"/>
              </a:rPr>
              <a:t>PaCCSC@uts.edu.au</a:t>
            </a:r>
            <a:r>
              <a:rPr lang="en-US" dirty="0"/>
              <a:t> and you will be put in touch with someone to discuss your application.</a:t>
            </a:r>
          </a:p>
          <a:p>
            <a:pPr marL="0" lvl="1" indent="0">
              <a:buNone/>
            </a:pPr>
            <a:r>
              <a:rPr lang="en-US" dirty="0"/>
              <a:t>Submit your online membership application:</a:t>
            </a:r>
          </a:p>
          <a:p>
            <a:pPr lvl="1"/>
            <a:r>
              <a:rPr lang="en-US" dirty="0"/>
              <a:t>Go to </a:t>
            </a:r>
            <a:r>
              <a:rPr lang="en-US" dirty="0">
                <a:hlinkClick r:id="rId3"/>
              </a:rPr>
              <a:t>www.uts.edu.au/paccsc</a:t>
            </a:r>
            <a:r>
              <a:rPr lang="en-US" dirty="0"/>
              <a:t> and click on ‘Membership’ </a:t>
            </a:r>
          </a:p>
          <a:p>
            <a:pPr lvl="1"/>
            <a:r>
              <a:rPr lang="en-US" dirty="0"/>
              <a:t>Read the information then click on ‘APPLY’ to access the application form. </a:t>
            </a:r>
          </a:p>
          <a:p>
            <a:pPr lvl="1"/>
            <a:r>
              <a:rPr lang="en-US" dirty="0"/>
              <a:t>Fill in the online form then click ‘Finish’. Your application will be assessed and you will be notified of the outcome via email within three to five business days. </a:t>
            </a:r>
          </a:p>
          <a:p>
            <a:pPr marL="0" lvl="1" indent="0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Palliative care clinical studies collaborative: membership</a:t>
            </a:r>
          </a:p>
        </p:txBody>
      </p:sp>
    </p:spTree>
    <p:extLst>
      <p:ext uri="{BB962C8B-B14F-4D97-AF65-F5344CB8AC3E}">
        <p14:creationId xmlns:p14="http://schemas.microsoft.com/office/powerpoint/2010/main" val="687810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Further information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1345302" y="4853108"/>
            <a:ext cx="21159998" cy="5830234"/>
          </a:xfrm>
        </p:spPr>
        <p:txBody>
          <a:bodyPr/>
          <a:lstStyle/>
          <a:p>
            <a:pPr marL="0" lvl="1" indent="0">
              <a:buNone/>
            </a:pPr>
            <a:r>
              <a:rPr lang="en-US" dirty="0"/>
              <a:t>Please see the PaCCSC website for further information about our work. We welcome your enquiries via email. </a:t>
            </a:r>
          </a:p>
          <a:p>
            <a:pPr lvl="1"/>
            <a:r>
              <a:rPr lang="en-US" dirty="0"/>
              <a:t>W: </a:t>
            </a:r>
            <a:r>
              <a:rPr lang="en-US" dirty="0">
                <a:hlinkClick r:id="rId2"/>
              </a:rPr>
              <a:t>www.uts.edu.au/PaCCSC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E: </a:t>
            </a:r>
            <a:r>
              <a:rPr lang="en-US" dirty="0">
                <a:hlinkClick r:id="rId3"/>
              </a:rPr>
              <a:t>PaCCSC@uts.edu.au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T: (02) 9514 4862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Palliative care clinical studies collaborative: membership</a:t>
            </a:r>
          </a:p>
        </p:txBody>
      </p:sp>
    </p:spTree>
    <p:extLst>
      <p:ext uri="{BB962C8B-B14F-4D97-AF65-F5344CB8AC3E}">
        <p14:creationId xmlns:p14="http://schemas.microsoft.com/office/powerpoint/2010/main" val="41099573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D2EEB"/>
      </a:accent1>
      <a:accent2>
        <a:srgbClr val="FB010A"/>
      </a:accent2>
      <a:accent3>
        <a:srgbClr val="323232"/>
      </a:accent3>
      <a:accent4>
        <a:srgbClr val="B2B2B2"/>
      </a:accent4>
      <a:accent5>
        <a:srgbClr val="F2F2F2"/>
      </a:accent5>
      <a:accent6>
        <a:srgbClr val="FF9600"/>
      </a:accent6>
      <a:hlink>
        <a:srgbClr val="09D369"/>
      </a:hlink>
      <a:folHlink>
        <a:srgbClr val="0F4BEB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1028</TotalTime>
  <Words>584</Words>
  <Application>Microsoft Office PowerPoint</Application>
  <PresentationFormat>Custom</PresentationFormat>
  <Paragraphs>54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.AppleSystemUIFont</vt:lpstr>
      <vt:lpstr>Arial</vt:lpstr>
      <vt:lpstr>Office Theme</vt:lpstr>
      <vt:lpstr>Palliative Care Clinical Studies Collaborative (PaCCSC) Membership </vt:lpstr>
      <vt:lpstr>Overview </vt:lpstr>
      <vt:lpstr>Benefits  </vt:lpstr>
      <vt:lpstr>Membership levels: Full clinical researcher </vt:lpstr>
      <vt:lpstr>Membership levels: Associate membership</vt:lpstr>
      <vt:lpstr>Membership levels: Invited expert </vt:lpstr>
      <vt:lpstr>Confidentiality </vt:lpstr>
      <vt:lpstr>How to apply </vt:lpstr>
      <vt:lpstr>Further information </vt:lpstr>
      <vt:lpstr> Thank 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Max Russell</dc:creator>
  <cp:lastModifiedBy>Linda James</cp:lastModifiedBy>
  <cp:revision>74</cp:revision>
  <cp:lastPrinted>2017-04-11T01:54:50Z</cp:lastPrinted>
  <dcterms:created xsi:type="dcterms:W3CDTF">2017-04-11T01:31:42Z</dcterms:created>
  <dcterms:modified xsi:type="dcterms:W3CDTF">2020-05-06T23:55:50Z</dcterms:modified>
</cp:coreProperties>
</file>