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Lst>
  <p:notesMasterIdLst>
    <p:notesMasterId r:id="rId43"/>
  </p:notesMasterIdLst>
  <p:sldIdLst>
    <p:sldId id="264" r:id="rId2"/>
    <p:sldId id="274" r:id="rId3"/>
    <p:sldId id="277" r:id="rId4"/>
    <p:sldId id="278" r:id="rId5"/>
    <p:sldId id="279" r:id="rId6"/>
    <p:sldId id="280" r:id="rId7"/>
    <p:sldId id="281" r:id="rId8"/>
    <p:sldId id="282" r:id="rId9"/>
    <p:sldId id="283" r:id="rId10"/>
    <p:sldId id="284" r:id="rId11"/>
    <p:sldId id="285" r:id="rId12"/>
    <p:sldId id="286" r:id="rId13"/>
    <p:sldId id="287" r:id="rId14"/>
    <p:sldId id="313" r:id="rId15"/>
    <p:sldId id="288" r:id="rId16"/>
    <p:sldId id="289" r:id="rId17"/>
    <p:sldId id="290" r:id="rId18"/>
    <p:sldId id="300" r:id="rId19"/>
    <p:sldId id="291" r:id="rId20"/>
    <p:sldId id="301" r:id="rId21"/>
    <p:sldId id="292" r:id="rId22"/>
    <p:sldId id="293" r:id="rId23"/>
    <p:sldId id="294" r:id="rId24"/>
    <p:sldId id="295" r:id="rId25"/>
    <p:sldId id="296" r:id="rId26"/>
    <p:sldId id="297" r:id="rId27"/>
    <p:sldId id="314" r:id="rId28"/>
    <p:sldId id="298" r:id="rId29"/>
    <p:sldId id="299" r:id="rId30"/>
    <p:sldId id="302" r:id="rId31"/>
    <p:sldId id="303" r:id="rId32"/>
    <p:sldId id="304" r:id="rId33"/>
    <p:sldId id="305" r:id="rId34"/>
    <p:sldId id="306" r:id="rId35"/>
    <p:sldId id="307" r:id="rId36"/>
    <p:sldId id="308" r:id="rId37"/>
    <p:sldId id="309" r:id="rId38"/>
    <p:sldId id="310" r:id="rId39"/>
    <p:sldId id="311" r:id="rId40"/>
    <p:sldId id="312" r:id="rId41"/>
    <p:sldId id="276" r:id="rId42"/>
  </p:sldIdLst>
  <p:sldSz cx="13931900" cy="10439400"/>
  <p:notesSz cx="6858000" cy="9144000"/>
  <p:defaultTextStyle>
    <a:defPPr>
      <a:defRPr lang="en-US"/>
    </a:defPPr>
    <a:lvl1pPr marL="0" algn="l" defTabSz="1169466" rtl="0" eaLnBrk="1" latinLnBrk="0" hangingPunct="1">
      <a:defRPr sz="2303" kern="1200">
        <a:solidFill>
          <a:schemeClr val="tx1"/>
        </a:solidFill>
        <a:latin typeface="+mn-lt"/>
        <a:ea typeface="+mn-ea"/>
        <a:cs typeface="+mn-cs"/>
      </a:defRPr>
    </a:lvl1pPr>
    <a:lvl2pPr marL="584733" algn="l" defTabSz="1169466" rtl="0" eaLnBrk="1" latinLnBrk="0" hangingPunct="1">
      <a:defRPr sz="2303" kern="1200">
        <a:solidFill>
          <a:schemeClr val="tx1"/>
        </a:solidFill>
        <a:latin typeface="+mn-lt"/>
        <a:ea typeface="+mn-ea"/>
        <a:cs typeface="+mn-cs"/>
      </a:defRPr>
    </a:lvl2pPr>
    <a:lvl3pPr marL="1169466" algn="l" defTabSz="1169466" rtl="0" eaLnBrk="1" latinLnBrk="0" hangingPunct="1">
      <a:defRPr sz="2303" kern="1200">
        <a:solidFill>
          <a:schemeClr val="tx1"/>
        </a:solidFill>
        <a:latin typeface="+mn-lt"/>
        <a:ea typeface="+mn-ea"/>
        <a:cs typeface="+mn-cs"/>
      </a:defRPr>
    </a:lvl3pPr>
    <a:lvl4pPr marL="1754199" algn="l" defTabSz="1169466" rtl="0" eaLnBrk="1" latinLnBrk="0" hangingPunct="1">
      <a:defRPr sz="2303" kern="1200">
        <a:solidFill>
          <a:schemeClr val="tx1"/>
        </a:solidFill>
        <a:latin typeface="+mn-lt"/>
        <a:ea typeface="+mn-ea"/>
        <a:cs typeface="+mn-cs"/>
      </a:defRPr>
    </a:lvl4pPr>
    <a:lvl5pPr marL="2338932" algn="l" defTabSz="1169466" rtl="0" eaLnBrk="1" latinLnBrk="0" hangingPunct="1">
      <a:defRPr sz="2303" kern="1200">
        <a:solidFill>
          <a:schemeClr val="tx1"/>
        </a:solidFill>
        <a:latin typeface="+mn-lt"/>
        <a:ea typeface="+mn-ea"/>
        <a:cs typeface="+mn-cs"/>
      </a:defRPr>
    </a:lvl5pPr>
    <a:lvl6pPr marL="2923665" algn="l" defTabSz="1169466" rtl="0" eaLnBrk="1" latinLnBrk="0" hangingPunct="1">
      <a:defRPr sz="2303" kern="1200">
        <a:solidFill>
          <a:schemeClr val="tx1"/>
        </a:solidFill>
        <a:latin typeface="+mn-lt"/>
        <a:ea typeface="+mn-ea"/>
        <a:cs typeface="+mn-cs"/>
      </a:defRPr>
    </a:lvl6pPr>
    <a:lvl7pPr marL="3508398" algn="l" defTabSz="1169466" rtl="0" eaLnBrk="1" latinLnBrk="0" hangingPunct="1">
      <a:defRPr sz="2303" kern="1200">
        <a:solidFill>
          <a:schemeClr val="tx1"/>
        </a:solidFill>
        <a:latin typeface="+mn-lt"/>
        <a:ea typeface="+mn-ea"/>
        <a:cs typeface="+mn-cs"/>
      </a:defRPr>
    </a:lvl7pPr>
    <a:lvl8pPr marL="4093131" algn="l" defTabSz="1169466" rtl="0" eaLnBrk="1" latinLnBrk="0" hangingPunct="1">
      <a:defRPr sz="2303" kern="1200">
        <a:solidFill>
          <a:schemeClr val="tx1"/>
        </a:solidFill>
        <a:latin typeface="+mn-lt"/>
        <a:ea typeface="+mn-ea"/>
        <a:cs typeface="+mn-cs"/>
      </a:defRPr>
    </a:lvl8pPr>
    <a:lvl9pPr marL="4677864" algn="l" defTabSz="1169466" rtl="0" eaLnBrk="1" latinLnBrk="0" hangingPunct="1">
      <a:defRPr sz="2303"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8F2DEF60-2A8A-E44F-AE58-20D42F3B930C}">
          <p14:sldIdLst>
            <p14:sldId id="264"/>
          </p14:sldIdLst>
        </p14:section>
        <p14:section name="Content Slides" id="{0A30C7E1-10E2-6F4E-A9CB-6D2E1795D107}">
          <p14:sldIdLst>
            <p14:sldId id="274"/>
            <p14:sldId id="277"/>
            <p14:sldId id="278"/>
            <p14:sldId id="279"/>
            <p14:sldId id="280"/>
            <p14:sldId id="281"/>
            <p14:sldId id="282"/>
            <p14:sldId id="283"/>
            <p14:sldId id="284"/>
            <p14:sldId id="285"/>
            <p14:sldId id="286"/>
            <p14:sldId id="287"/>
            <p14:sldId id="313"/>
            <p14:sldId id="288"/>
            <p14:sldId id="289"/>
            <p14:sldId id="290"/>
            <p14:sldId id="300"/>
            <p14:sldId id="291"/>
            <p14:sldId id="301"/>
            <p14:sldId id="292"/>
            <p14:sldId id="293"/>
            <p14:sldId id="294"/>
            <p14:sldId id="295"/>
            <p14:sldId id="296"/>
            <p14:sldId id="297"/>
            <p14:sldId id="314"/>
            <p14:sldId id="298"/>
            <p14:sldId id="299"/>
            <p14:sldId id="302"/>
            <p14:sldId id="303"/>
            <p14:sldId id="304"/>
            <p14:sldId id="305"/>
            <p14:sldId id="306"/>
            <p14:sldId id="307"/>
            <p14:sldId id="308"/>
            <p14:sldId id="309"/>
            <p14:sldId id="310"/>
            <p14:sldId id="311"/>
            <p14:sldId id="312"/>
          </p14:sldIdLst>
        </p14:section>
        <p14:section name="End Slide" id="{DCF5F398-DC66-E94C-A3B4-7802EEAD1B21}">
          <p14:sldIdLst>
            <p14:sldId id="276"/>
          </p14:sldIdLst>
        </p14:section>
        <p14:section name="Campus Screen Templates" id="{402AC326-4A17-114F-82B7-5372399C0D35}">
          <p14:sldIdLst/>
        </p14:section>
      </p14:sectionLst>
    </p:ext>
    <p:ext uri="{EFAFB233-063F-42B5-8137-9DF3F51BA10A}">
      <p15:sldGuideLst xmlns:p15="http://schemas.microsoft.com/office/powerpoint/2012/main">
        <p15:guide id="1" orient="horz" pos="1133" userDrawn="1">
          <p15:clr>
            <a:srgbClr val="A4A3A4"/>
          </p15:clr>
        </p15:guide>
        <p15:guide id="2" pos="678" userDrawn="1">
          <p15:clr>
            <a:srgbClr val="A4A3A4"/>
          </p15:clr>
        </p15:guide>
        <p15:guide id="3" orient="horz" pos="2277" userDrawn="1">
          <p15:clr>
            <a:srgbClr val="A4A3A4"/>
          </p15:clr>
        </p15:guide>
        <p15:guide id="4" orient="horz" pos="25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83" autoAdjust="0"/>
    <p:restoredTop sz="96907"/>
  </p:normalViewPr>
  <p:slideViewPr>
    <p:cSldViewPr snapToGrid="0" snapToObjects="1">
      <p:cViewPr varScale="1">
        <p:scale>
          <a:sx n="72" d="100"/>
          <a:sy n="72" d="100"/>
        </p:scale>
        <p:origin x="224" y="672"/>
      </p:cViewPr>
      <p:guideLst>
        <p:guide orient="horz" pos="1133"/>
        <p:guide pos="678"/>
        <p:guide orient="horz" pos="2277"/>
        <p:guide orient="horz" pos="256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59038-929A-5242-8CA6-AD8E6C829CAC}" type="datetimeFigureOut">
              <a:rPr lang="en-US" smtClean="0"/>
              <a:t>10/17/18</a:t>
            </a:fld>
            <a:endParaRPr lang="en-US"/>
          </a:p>
        </p:txBody>
      </p:sp>
      <p:sp>
        <p:nvSpPr>
          <p:cNvPr id="4" name="Slide Image Placeholder 3"/>
          <p:cNvSpPr>
            <a:spLocks noGrp="1" noRot="1" noChangeAspect="1"/>
          </p:cNvSpPr>
          <p:nvPr>
            <p:ph type="sldImg" idx="2"/>
          </p:nvPr>
        </p:nvSpPr>
        <p:spPr>
          <a:xfrm>
            <a:off x="1370013" y="1143000"/>
            <a:ext cx="41179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CB3E6-D423-DD49-ABE8-82E1E9DE25E9}" type="slidenum">
              <a:rPr lang="en-US" smtClean="0"/>
              <a:t>‹#›</a:t>
            </a:fld>
            <a:endParaRPr lang="en-US"/>
          </a:p>
        </p:txBody>
      </p:sp>
    </p:spTree>
    <p:extLst>
      <p:ext uri="{BB962C8B-B14F-4D97-AF65-F5344CB8AC3E}">
        <p14:creationId xmlns:p14="http://schemas.microsoft.com/office/powerpoint/2010/main" val="1825097589"/>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1"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3" algn="l" defTabSz="914263" rtl="0" eaLnBrk="1" latinLnBrk="0" hangingPunct="1">
      <a:defRPr sz="1200" kern="1200">
        <a:solidFill>
          <a:schemeClr val="tx1"/>
        </a:solidFill>
        <a:latin typeface="+mn-lt"/>
        <a:ea typeface="+mn-ea"/>
        <a:cs typeface="+mn-cs"/>
      </a:defRPr>
    </a:lvl4pPr>
    <a:lvl5pPr marL="1828524" algn="l" defTabSz="914263" rtl="0" eaLnBrk="1" latinLnBrk="0" hangingPunct="1">
      <a:defRPr sz="1200" kern="1200">
        <a:solidFill>
          <a:schemeClr val="tx1"/>
        </a:solidFill>
        <a:latin typeface="+mn-lt"/>
        <a:ea typeface="+mn-ea"/>
        <a:cs typeface="+mn-cs"/>
      </a:defRPr>
    </a:lvl5pPr>
    <a:lvl6pPr marL="2285656" algn="l" defTabSz="914263" rtl="0" eaLnBrk="1" latinLnBrk="0" hangingPunct="1">
      <a:defRPr sz="1200" kern="1200">
        <a:solidFill>
          <a:schemeClr val="tx1"/>
        </a:solidFill>
        <a:latin typeface="+mn-lt"/>
        <a:ea typeface="+mn-ea"/>
        <a:cs typeface="+mn-cs"/>
      </a:defRPr>
    </a:lvl6pPr>
    <a:lvl7pPr marL="2742787" algn="l" defTabSz="914263" rtl="0" eaLnBrk="1" latinLnBrk="0" hangingPunct="1">
      <a:defRPr sz="1200" kern="1200">
        <a:solidFill>
          <a:schemeClr val="tx1"/>
        </a:solidFill>
        <a:latin typeface="+mn-lt"/>
        <a:ea typeface="+mn-ea"/>
        <a:cs typeface="+mn-cs"/>
      </a:defRPr>
    </a:lvl7pPr>
    <a:lvl8pPr marL="3199919" algn="l" defTabSz="914263" rtl="0" eaLnBrk="1" latinLnBrk="0" hangingPunct="1">
      <a:defRPr sz="1200" kern="1200">
        <a:solidFill>
          <a:schemeClr val="tx1"/>
        </a:solidFill>
        <a:latin typeface="+mn-lt"/>
        <a:ea typeface="+mn-ea"/>
        <a:cs typeface="+mn-cs"/>
      </a:defRPr>
    </a:lvl8pPr>
    <a:lvl9pPr marL="3657049" algn="l" defTabSz="9142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large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1074021" y="1697750"/>
            <a:ext cx="5969764" cy="1592914"/>
          </a:xfrm>
        </p:spPr>
        <p:txBody>
          <a:bodyPr lIns="0" tIns="0" rIns="0" bIns="0" anchor="t" anchorCtr="0">
            <a:noAutofit/>
          </a:bodyPr>
          <a:lstStyle>
            <a:lvl1pPr marL="0" indent="0" algn="l">
              <a:lnSpc>
                <a:spcPts val="5195"/>
              </a:lnSpc>
              <a:tabLst>
                <a:tab pos="1440872" algn="l"/>
                <a:tab pos="2129590" algn="l"/>
              </a:tabLst>
              <a:defRPr sz="4400">
                <a:solidFill>
                  <a:schemeClr val="accent1"/>
                </a:solidFill>
              </a:defRPr>
            </a:lvl1pPr>
          </a:lstStyle>
          <a:p>
            <a:r>
              <a:rPr lang="en-US" dirty="0"/>
              <a:t>Click to edit Master title style</a:t>
            </a:r>
          </a:p>
        </p:txBody>
      </p:sp>
      <p:sp>
        <p:nvSpPr>
          <p:cNvPr id="162" name="Text Placeholder 5"/>
          <p:cNvSpPr>
            <a:spLocks noGrp="1"/>
          </p:cNvSpPr>
          <p:nvPr>
            <p:ph type="body" sz="quarter" idx="12"/>
          </p:nvPr>
        </p:nvSpPr>
        <p:spPr>
          <a:xfrm>
            <a:off x="704689" y="3527548"/>
            <a:ext cx="12485806" cy="4437456"/>
          </a:xfrm>
        </p:spPr>
        <p:txBody>
          <a:bodyPr lIns="0" tIns="0" rIns="0" bIns="0" numCol="1" spcCol="720000">
            <a:noAutofit/>
          </a:bodyPr>
          <a:lstStyle>
            <a:lvl1pPr marL="389670" indent="0">
              <a:lnSpc>
                <a:spcPct val="100000"/>
              </a:lnSpc>
              <a:spcBef>
                <a:spcPts val="2131"/>
              </a:spcBef>
              <a:spcAft>
                <a:spcPts val="342"/>
              </a:spcAft>
              <a:buNone/>
              <a:tabLst/>
              <a:defRPr sz="2400">
                <a:solidFill>
                  <a:schemeClr val="tx1"/>
                </a:solidFill>
              </a:defRPr>
            </a:lvl1pPr>
            <a:lvl2pPr marL="362483" indent="-362483">
              <a:lnSpc>
                <a:spcPct val="100000"/>
              </a:lnSpc>
              <a:spcBef>
                <a:spcPts val="2131"/>
              </a:spcBef>
              <a:spcAft>
                <a:spcPts val="342"/>
              </a:spcAft>
              <a:buClr>
                <a:schemeClr val="accent1"/>
              </a:buClr>
              <a:buFont typeface="Arial" charset="0"/>
              <a:buChar char="•"/>
              <a:tabLst/>
              <a:defRPr sz="2400">
                <a:solidFill>
                  <a:schemeClr val="tx1"/>
                </a:solidFill>
              </a:defRPr>
            </a:lvl2pPr>
            <a:lvl3pPr marL="616222" indent="-208427">
              <a:lnSpc>
                <a:spcPct val="100000"/>
              </a:lnSpc>
              <a:spcBef>
                <a:spcPts val="2131"/>
              </a:spcBef>
              <a:spcAft>
                <a:spcPts val="342"/>
              </a:spcAft>
              <a:buClr>
                <a:schemeClr val="tx1"/>
              </a:buClr>
              <a:tabLst/>
              <a:defRPr sz="2400">
                <a:solidFill>
                  <a:schemeClr val="tx1"/>
                </a:solidFill>
              </a:defRPr>
            </a:lvl3pPr>
            <a:lvl4pPr marL="1075270" indent="-447236">
              <a:lnSpc>
                <a:spcPct val="100000"/>
              </a:lnSpc>
              <a:spcBef>
                <a:spcPts val="2131"/>
              </a:spcBef>
              <a:spcAft>
                <a:spcPts val="0"/>
              </a:spcAft>
              <a:buFont typeface=".AppleSystemUIFont" charset="-120"/>
              <a:buChar char="–"/>
              <a:tabLst/>
              <a:defRPr sz="2400">
                <a:solidFill>
                  <a:schemeClr val="tx1"/>
                </a:solidFill>
              </a:defRPr>
            </a:lvl4pPr>
            <a:lvl5pPr marL="1075270" indent="-447236">
              <a:lnSpc>
                <a:spcPct val="100000"/>
              </a:lnSpc>
              <a:spcBef>
                <a:spcPts val="2131"/>
              </a:spcBef>
              <a:buFont typeface="+mj-lt"/>
              <a:buAutoNum type="arabicPeriod"/>
              <a:tabLst/>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 name="Rounded Rectangle 265"/>
          <p:cNvSpPr/>
          <p:nvPr userDrawn="1"/>
        </p:nvSpPr>
        <p:spPr>
          <a:xfrm>
            <a:off x="700939" y="726772"/>
            <a:ext cx="12621314" cy="35018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5"/>
          </a:p>
        </p:txBody>
      </p:sp>
      <p:sp>
        <p:nvSpPr>
          <p:cNvPr id="208" name="Footer Placeholder 4"/>
          <p:cNvSpPr>
            <a:spLocks noGrp="1"/>
          </p:cNvSpPr>
          <p:nvPr>
            <p:ph type="ftr" sz="quarter" idx="3"/>
          </p:nvPr>
        </p:nvSpPr>
        <p:spPr>
          <a:xfrm>
            <a:off x="872245" y="726772"/>
            <a:ext cx="11627766" cy="350189"/>
          </a:xfrm>
          <a:prstGeom prst="rect">
            <a:avLst/>
          </a:prstGeom>
        </p:spPr>
        <p:txBody>
          <a:bodyPr vert="horz" lIns="91440" tIns="45720" rIns="91440" bIns="45720" rtlCol="0" anchor="ctr"/>
          <a:lstStyle>
            <a:lvl1pPr algn="l">
              <a:defRPr sz="1218">
                <a:solidFill>
                  <a:schemeClr val="bg1"/>
                </a:solidFill>
              </a:defRPr>
            </a:lvl1pPr>
          </a:lstStyle>
          <a:p>
            <a:r>
              <a:rPr lang="en-US"/>
              <a:t>Footer</a:t>
            </a:r>
            <a:endParaRPr lang="en-US" dirty="0"/>
          </a:p>
        </p:txBody>
      </p:sp>
      <p:sp>
        <p:nvSpPr>
          <p:cNvPr id="209" name="Slide Number Placeholder 5"/>
          <p:cNvSpPr>
            <a:spLocks noGrp="1"/>
          </p:cNvSpPr>
          <p:nvPr>
            <p:ph type="sldNum" sz="quarter" idx="4"/>
          </p:nvPr>
        </p:nvSpPr>
        <p:spPr>
          <a:xfrm>
            <a:off x="12553497" y="726772"/>
            <a:ext cx="643109" cy="350189"/>
          </a:xfrm>
          <a:prstGeom prst="rect">
            <a:avLst/>
          </a:prstGeom>
        </p:spPr>
        <p:txBody>
          <a:bodyPr vert="horz" lIns="91440" tIns="45720" rIns="91440" bIns="45720" rtlCol="0" anchor="ctr"/>
          <a:lstStyle>
            <a:lvl1pPr algn="r">
              <a:defRPr sz="2131" b="1">
                <a:solidFill>
                  <a:schemeClr val="bg1"/>
                </a:solidFill>
              </a:defRPr>
            </a:lvl1pPr>
          </a:lstStyle>
          <a:p>
            <a:fld id="{E32CA18A-09E8-B346-9D1F-8EB2C340C7E4}" type="slidenum">
              <a:rPr lang="en-US" smtClean="0"/>
              <a:pPr/>
              <a:t>‹#›</a:t>
            </a:fld>
            <a:endParaRPr lang="en-US" dirty="0"/>
          </a:p>
        </p:txBody>
      </p:sp>
    </p:spTree>
    <p:extLst>
      <p:ext uri="{BB962C8B-B14F-4D97-AF65-F5344CB8AC3E}">
        <p14:creationId xmlns:p14="http://schemas.microsoft.com/office/powerpoint/2010/main" val="210522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ankyou">
    <p:bg>
      <p:bgPr>
        <a:solidFill>
          <a:schemeClr val="bg2"/>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6992" y="1"/>
            <a:ext cx="13958892" cy="10468771"/>
            <a:chOff x="125413" y="114300"/>
            <a:chExt cx="13911262" cy="10433050"/>
          </a:xfrm>
        </p:grpSpPr>
        <p:sp>
          <p:nvSpPr>
            <p:cNvPr id="27" name="AutoShape 1"/>
            <p:cNvSpPr>
              <a:spLocks/>
            </p:cNvSpPr>
            <p:nvPr userDrawn="1"/>
          </p:nvSpPr>
          <p:spPr bwMode="auto">
            <a:xfrm>
              <a:off x="125413" y="1905000"/>
              <a:ext cx="1557337" cy="4970463"/>
            </a:xfrm>
            <a:custGeom>
              <a:avLst/>
              <a:gdLst/>
              <a:ahLst/>
              <a:cxnLst/>
              <a:rect l="0" t="0" r="r" b="b"/>
              <a:pathLst>
                <a:path w="21600" h="21600">
                  <a:moveTo>
                    <a:pt x="0" y="21600"/>
                  </a:moveTo>
                  <a:lnTo>
                    <a:pt x="21600" y="18867"/>
                  </a:lnTo>
                  <a:lnTo>
                    <a:pt x="12331" y="6289"/>
                  </a:lnTo>
                  <a:lnTo>
                    <a:pt x="0" y="0"/>
                  </a:lnTo>
                  <a:cubicBezTo>
                    <a:pt x="0" y="0"/>
                    <a:pt x="0" y="21600"/>
                    <a:pt x="0" y="21600"/>
                  </a:cubicBezTo>
                  <a:close/>
                  <a:moveTo>
                    <a:pt x="0" y="2160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28" name="AutoShape 2"/>
            <p:cNvSpPr>
              <a:spLocks/>
            </p:cNvSpPr>
            <p:nvPr userDrawn="1"/>
          </p:nvSpPr>
          <p:spPr bwMode="auto">
            <a:xfrm>
              <a:off x="647700" y="1028700"/>
              <a:ext cx="6319838" cy="6573838"/>
            </a:xfrm>
            <a:custGeom>
              <a:avLst/>
              <a:gdLst/>
              <a:ahLst/>
              <a:cxnLst/>
              <a:rect l="0" t="0" r="r" b="b"/>
              <a:pathLst>
                <a:path w="21600" h="21600">
                  <a:moveTo>
                    <a:pt x="3659" y="16746"/>
                  </a:moveTo>
                  <a:lnTo>
                    <a:pt x="9755" y="21600"/>
                  </a:lnTo>
                  <a:lnTo>
                    <a:pt x="21600" y="15739"/>
                  </a:lnTo>
                  <a:lnTo>
                    <a:pt x="17941" y="4854"/>
                  </a:lnTo>
                  <a:lnTo>
                    <a:pt x="11845" y="0"/>
                  </a:lnTo>
                  <a:lnTo>
                    <a:pt x="0" y="5861"/>
                  </a:lnTo>
                  <a:cubicBezTo>
                    <a:pt x="0" y="5861"/>
                    <a:pt x="3659" y="16746"/>
                    <a:pt x="3659" y="16746"/>
                  </a:cubicBezTo>
                  <a:close/>
                  <a:moveTo>
                    <a:pt x="3659" y="16746"/>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29" name="AutoShape 3"/>
            <p:cNvSpPr>
              <a:spLocks/>
            </p:cNvSpPr>
            <p:nvPr userDrawn="1"/>
          </p:nvSpPr>
          <p:spPr bwMode="auto">
            <a:xfrm>
              <a:off x="127000" y="6946900"/>
              <a:ext cx="1717675" cy="3597275"/>
            </a:xfrm>
            <a:custGeom>
              <a:avLst/>
              <a:gdLst/>
              <a:ahLst/>
              <a:cxnLst/>
              <a:rect l="0" t="0" r="r" b="b"/>
              <a:pathLst>
                <a:path w="21600" h="21600">
                  <a:moveTo>
                    <a:pt x="0" y="21600"/>
                  </a:moveTo>
                  <a:lnTo>
                    <a:pt x="21600" y="21600"/>
                  </a:lnTo>
                  <a:lnTo>
                    <a:pt x="8901" y="3296"/>
                  </a:lnTo>
                  <a:lnTo>
                    <a:pt x="0" y="0"/>
                  </a:lnTo>
                  <a:cubicBezTo>
                    <a:pt x="0" y="0"/>
                    <a:pt x="0" y="21600"/>
                    <a:pt x="0" y="21600"/>
                  </a:cubicBezTo>
                  <a:close/>
                  <a:moveTo>
                    <a:pt x="0" y="2160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0" name="AutoShape 4"/>
            <p:cNvSpPr>
              <a:spLocks/>
            </p:cNvSpPr>
            <p:nvPr userDrawn="1"/>
          </p:nvSpPr>
          <p:spPr bwMode="auto">
            <a:xfrm>
              <a:off x="10782300" y="1092200"/>
              <a:ext cx="3251200" cy="6148388"/>
            </a:xfrm>
            <a:custGeom>
              <a:avLst/>
              <a:gdLst/>
              <a:ahLst/>
              <a:cxnLst/>
              <a:rect l="0" t="0" r="r" b="b"/>
              <a:pathLst>
                <a:path w="21600" h="21600">
                  <a:moveTo>
                    <a:pt x="0" y="8875"/>
                  </a:moveTo>
                  <a:lnTo>
                    <a:pt x="11081" y="16831"/>
                  </a:lnTo>
                  <a:lnTo>
                    <a:pt x="21600" y="21600"/>
                  </a:lnTo>
                  <a:lnTo>
                    <a:pt x="21600" y="1421"/>
                  </a:lnTo>
                  <a:lnTo>
                    <a:pt x="18466" y="0"/>
                  </a:lnTo>
                  <a:cubicBezTo>
                    <a:pt x="18466" y="0"/>
                    <a:pt x="0" y="8875"/>
                    <a:pt x="0" y="8875"/>
                  </a:cubicBezTo>
                  <a:close/>
                  <a:moveTo>
                    <a:pt x="0" y="8875"/>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1" name="AutoShape 5"/>
            <p:cNvSpPr>
              <a:spLocks/>
            </p:cNvSpPr>
            <p:nvPr userDrawn="1"/>
          </p:nvSpPr>
          <p:spPr bwMode="auto">
            <a:xfrm>
              <a:off x="1166813" y="6070600"/>
              <a:ext cx="5446712" cy="4476750"/>
            </a:xfrm>
            <a:custGeom>
              <a:avLst/>
              <a:gdLst/>
              <a:ahLst/>
              <a:cxnLst/>
              <a:rect l="0" t="0" r="r" b="b"/>
              <a:pathLst>
                <a:path w="21600" h="21600">
                  <a:moveTo>
                    <a:pt x="1452" y="12942"/>
                  </a:moveTo>
                  <a:lnTo>
                    <a:pt x="0" y="21600"/>
                  </a:lnTo>
                  <a:lnTo>
                    <a:pt x="18492" y="21600"/>
                  </a:lnTo>
                  <a:lnTo>
                    <a:pt x="19474" y="19249"/>
                  </a:lnTo>
                  <a:lnTo>
                    <a:pt x="21600" y="6568"/>
                  </a:lnTo>
                  <a:lnTo>
                    <a:pt x="6853" y="0"/>
                  </a:lnTo>
                  <a:cubicBezTo>
                    <a:pt x="6853" y="0"/>
                    <a:pt x="1452" y="12942"/>
                    <a:pt x="1452" y="12942"/>
                  </a:cubicBezTo>
                  <a:close/>
                  <a:moveTo>
                    <a:pt x="1452" y="12942"/>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2" name="AutoShape 6"/>
            <p:cNvSpPr>
              <a:spLocks/>
            </p:cNvSpPr>
            <p:nvPr userDrawn="1"/>
          </p:nvSpPr>
          <p:spPr bwMode="auto">
            <a:xfrm>
              <a:off x="127000" y="114300"/>
              <a:ext cx="1116013" cy="1243013"/>
            </a:xfrm>
            <a:custGeom>
              <a:avLst/>
              <a:gdLst/>
              <a:ahLst/>
              <a:cxnLst/>
              <a:rect l="0" t="0" r="r" b="b"/>
              <a:pathLst>
                <a:path w="21600" h="21600">
                  <a:moveTo>
                    <a:pt x="0" y="0"/>
                  </a:moveTo>
                  <a:lnTo>
                    <a:pt x="0" y="21600"/>
                  </a:lnTo>
                  <a:lnTo>
                    <a:pt x="11881" y="20445"/>
                  </a:lnTo>
                  <a:lnTo>
                    <a:pt x="21600" y="11786"/>
                  </a:lnTo>
                  <a:lnTo>
                    <a:pt x="19983" y="0"/>
                  </a:lnTo>
                  <a:cubicBezTo>
                    <a:pt x="19983" y="0"/>
                    <a:pt x="0" y="0"/>
                    <a:pt x="0" y="0"/>
                  </a:cubicBezTo>
                  <a:close/>
                  <a:moveTo>
                    <a:pt x="0" y="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3" name="AutoShape 7"/>
            <p:cNvSpPr>
              <a:spLocks/>
            </p:cNvSpPr>
            <p:nvPr userDrawn="1"/>
          </p:nvSpPr>
          <p:spPr bwMode="auto">
            <a:xfrm>
              <a:off x="5624513" y="1282700"/>
              <a:ext cx="6535737" cy="6081713"/>
            </a:xfrm>
            <a:custGeom>
              <a:avLst/>
              <a:gdLst/>
              <a:ahLst/>
              <a:cxnLst/>
              <a:rect l="0" t="0" r="r" b="b"/>
              <a:pathLst>
                <a:path w="21600" h="21600">
                  <a:moveTo>
                    <a:pt x="5240" y="18416"/>
                  </a:moveTo>
                  <a:lnTo>
                    <a:pt x="16767" y="21600"/>
                  </a:lnTo>
                  <a:lnTo>
                    <a:pt x="21600" y="8376"/>
                  </a:lnTo>
                  <a:lnTo>
                    <a:pt x="16360" y="3184"/>
                  </a:lnTo>
                  <a:lnTo>
                    <a:pt x="4833" y="0"/>
                  </a:lnTo>
                  <a:lnTo>
                    <a:pt x="0" y="13224"/>
                  </a:lnTo>
                  <a:cubicBezTo>
                    <a:pt x="0" y="13224"/>
                    <a:pt x="5240" y="18416"/>
                    <a:pt x="5240" y="18416"/>
                  </a:cubicBezTo>
                  <a:close/>
                  <a:moveTo>
                    <a:pt x="5240" y="18416"/>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4" name="AutoShape 8"/>
            <p:cNvSpPr>
              <a:spLocks/>
            </p:cNvSpPr>
            <p:nvPr userDrawn="1"/>
          </p:nvSpPr>
          <p:spPr bwMode="auto">
            <a:xfrm>
              <a:off x="11696700" y="114300"/>
              <a:ext cx="2339975" cy="2446338"/>
            </a:xfrm>
            <a:custGeom>
              <a:avLst/>
              <a:gdLst/>
              <a:ahLst/>
              <a:cxnLst/>
              <a:rect l="0" t="0" r="r" b="b"/>
              <a:pathLst>
                <a:path w="21600" h="21600">
                  <a:moveTo>
                    <a:pt x="0" y="0"/>
                  </a:moveTo>
                  <a:lnTo>
                    <a:pt x="3964" y="9554"/>
                  </a:lnTo>
                  <a:lnTo>
                    <a:pt x="17420" y="21600"/>
                  </a:lnTo>
                  <a:lnTo>
                    <a:pt x="21600" y="19560"/>
                  </a:lnTo>
                  <a:lnTo>
                    <a:pt x="21600" y="0"/>
                  </a:lnTo>
                  <a:cubicBezTo>
                    <a:pt x="21600" y="0"/>
                    <a:pt x="0" y="0"/>
                    <a:pt x="0" y="0"/>
                  </a:cubicBezTo>
                  <a:close/>
                  <a:moveTo>
                    <a:pt x="0" y="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5" name="AutoShape 9"/>
            <p:cNvSpPr>
              <a:spLocks/>
            </p:cNvSpPr>
            <p:nvPr userDrawn="1"/>
          </p:nvSpPr>
          <p:spPr bwMode="auto">
            <a:xfrm>
              <a:off x="6591300" y="114300"/>
              <a:ext cx="4851400" cy="2017713"/>
            </a:xfrm>
            <a:custGeom>
              <a:avLst/>
              <a:gdLst/>
              <a:ahLst/>
              <a:cxnLst/>
              <a:rect l="0" t="0" r="r" b="b"/>
              <a:pathLst>
                <a:path w="21600" h="21600">
                  <a:moveTo>
                    <a:pt x="0" y="0"/>
                  </a:moveTo>
                  <a:lnTo>
                    <a:pt x="766" y="21600"/>
                  </a:lnTo>
                  <a:lnTo>
                    <a:pt x="21600" y="17392"/>
                  </a:lnTo>
                  <a:lnTo>
                    <a:pt x="21452" y="8992"/>
                  </a:lnTo>
                  <a:lnTo>
                    <a:pt x="21134" y="0"/>
                  </a:lnTo>
                  <a:cubicBezTo>
                    <a:pt x="21134" y="0"/>
                    <a:pt x="0" y="0"/>
                    <a:pt x="0" y="0"/>
                  </a:cubicBezTo>
                  <a:close/>
                  <a:moveTo>
                    <a:pt x="0" y="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6" name="AutoShape 10"/>
            <p:cNvSpPr>
              <a:spLocks/>
            </p:cNvSpPr>
            <p:nvPr userDrawn="1"/>
          </p:nvSpPr>
          <p:spPr bwMode="auto">
            <a:xfrm>
              <a:off x="228600" y="114300"/>
              <a:ext cx="6334125" cy="2967038"/>
            </a:xfrm>
            <a:custGeom>
              <a:avLst/>
              <a:gdLst/>
              <a:ahLst/>
              <a:cxnLst/>
              <a:rect l="0" t="0" r="r" b="b"/>
              <a:pathLst>
                <a:path w="21600" h="21600">
                  <a:moveTo>
                    <a:pt x="1002" y="0"/>
                  </a:moveTo>
                  <a:lnTo>
                    <a:pt x="0" y="7190"/>
                  </a:lnTo>
                  <a:lnTo>
                    <a:pt x="13869" y="21600"/>
                  </a:lnTo>
                  <a:lnTo>
                    <a:pt x="20620" y="7035"/>
                  </a:lnTo>
                  <a:lnTo>
                    <a:pt x="21600" y="0"/>
                  </a:lnTo>
                  <a:cubicBezTo>
                    <a:pt x="21600" y="0"/>
                    <a:pt x="1002" y="0"/>
                    <a:pt x="1002" y="0"/>
                  </a:cubicBezTo>
                  <a:close/>
                  <a:moveTo>
                    <a:pt x="1002" y="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7" name="AutoShape 11"/>
            <p:cNvSpPr>
              <a:spLocks/>
            </p:cNvSpPr>
            <p:nvPr userDrawn="1"/>
          </p:nvSpPr>
          <p:spPr bwMode="auto">
            <a:xfrm>
              <a:off x="5207000" y="5981700"/>
              <a:ext cx="7373938" cy="4562475"/>
            </a:xfrm>
            <a:custGeom>
              <a:avLst/>
              <a:gdLst/>
              <a:ahLst/>
              <a:cxnLst/>
              <a:rect l="0" t="0" r="r" b="b"/>
              <a:pathLst>
                <a:path w="21600" h="21600">
                  <a:moveTo>
                    <a:pt x="5368" y="4781"/>
                  </a:moveTo>
                  <a:lnTo>
                    <a:pt x="0" y="12736"/>
                  </a:lnTo>
                  <a:lnTo>
                    <a:pt x="2219" y="21600"/>
                  </a:lnTo>
                  <a:lnTo>
                    <a:pt x="20291" y="21600"/>
                  </a:lnTo>
                  <a:lnTo>
                    <a:pt x="21600" y="19660"/>
                  </a:lnTo>
                  <a:lnTo>
                    <a:pt x="16678" y="0"/>
                  </a:lnTo>
                  <a:cubicBezTo>
                    <a:pt x="16678" y="0"/>
                    <a:pt x="5368" y="4781"/>
                    <a:pt x="5368" y="4781"/>
                  </a:cubicBezTo>
                  <a:close/>
                  <a:moveTo>
                    <a:pt x="5368" y="4781"/>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sp>
          <p:nvSpPr>
            <p:cNvPr id="38" name="AutoShape 12"/>
            <p:cNvSpPr>
              <a:spLocks/>
            </p:cNvSpPr>
            <p:nvPr userDrawn="1"/>
          </p:nvSpPr>
          <p:spPr bwMode="auto">
            <a:xfrm>
              <a:off x="10375900" y="6515100"/>
              <a:ext cx="3656013" cy="4030663"/>
            </a:xfrm>
            <a:custGeom>
              <a:avLst/>
              <a:gdLst/>
              <a:ahLst/>
              <a:cxnLst/>
              <a:rect l="0" t="0" r="r" b="b"/>
              <a:pathLst>
                <a:path w="21600" h="21600">
                  <a:moveTo>
                    <a:pt x="9612" y="2649"/>
                  </a:moveTo>
                  <a:lnTo>
                    <a:pt x="0" y="10812"/>
                  </a:lnTo>
                  <a:lnTo>
                    <a:pt x="4257" y="21600"/>
                  </a:lnTo>
                  <a:lnTo>
                    <a:pt x="21600" y="21600"/>
                  </a:lnTo>
                  <a:lnTo>
                    <a:pt x="21600" y="0"/>
                  </a:lnTo>
                  <a:cubicBezTo>
                    <a:pt x="21600" y="0"/>
                    <a:pt x="9612" y="2649"/>
                    <a:pt x="9612" y="2649"/>
                  </a:cubicBezTo>
                  <a:close/>
                  <a:moveTo>
                    <a:pt x="9612" y="2649"/>
                  </a:moveTo>
                </a:path>
              </a:pathLst>
            </a:custGeom>
            <a:solidFill>
              <a:srgbClr val="000000"/>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510"/>
            </a:p>
          </p:txBody>
        </p:sp>
      </p:grpSp>
      <p:sp>
        <p:nvSpPr>
          <p:cNvPr id="2" name="Title 1"/>
          <p:cNvSpPr>
            <a:spLocks noGrp="1"/>
          </p:cNvSpPr>
          <p:nvPr>
            <p:ph type="ctrTitle" hasCustomPrompt="1"/>
          </p:nvPr>
        </p:nvSpPr>
        <p:spPr>
          <a:xfrm>
            <a:off x="2160580" y="3614690"/>
            <a:ext cx="8928110" cy="3634458"/>
          </a:xfrm>
        </p:spPr>
        <p:txBody>
          <a:bodyPr lIns="0" tIns="0" rIns="0" bIns="0" anchor="t" anchorCtr="0">
            <a:noAutofit/>
          </a:bodyPr>
          <a:lstStyle>
            <a:lvl1pPr marL="0" indent="0" algn="l">
              <a:lnSpc>
                <a:spcPts val="6594"/>
              </a:lnSpc>
              <a:tabLst>
                <a:tab pos="1857140" algn="l"/>
              </a:tabLst>
              <a:defRPr sz="6993">
                <a:solidFill>
                  <a:schemeClr val="bg1"/>
                </a:solidFill>
              </a:defRPr>
            </a:lvl1pPr>
          </a:lstStyle>
          <a:p>
            <a:r>
              <a:rPr lang="en-US" dirty="0"/>
              <a:t>Thank</a:t>
            </a:r>
            <a:br>
              <a:rPr lang="en-US" dirty="0"/>
            </a:br>
            <a:r>
              <a:rPr lang="en-US" dirty="0"/>
              <a:t>	you</a:t>
            </a:r>
          </a:p>
        </p:txBody>
      </p:sp>
      <p:grpSp>
        <p:nvGrpSpPr>
          <p:cNvPr id="22" name="Group 21"/>
          <p:cNvGrpSpPr/>
          <p:nvPr userDrawn="1"/>
        </p:nvGrpSpPr>
        <p:grpSpPr>
          <a:xfrm>
            <a:off x="701216" y="8637621"/>
            <a:ext cx="1093127" cy="1093128"/>
            <a:chOff x="25626365" y="3145536"/>
            <a:chExt cx="7199313" cy="7199313"/>
          </a:xfrm>
        </p:grpSpPr>
        <p:sp>
          <p:nvSpPr>
            <p:cNvPr id="23" name="AutoShape 1"/>
            <p:cNvSpPr>
              <a:spLocks/>
            </p:cNvSpPr>
            <p:nvPr userDrawn="1"/>
          </p:nvSpPr>
          <p:spPr bwMode="auto">
            <a:xfrm>
              <a:off x="25626365" y="3145536"/>
              <a:ext cx="7199313" cy="7199313"/>
            </a:xfrm>
            <a:custGeom>
              <a:avLst/>
              <a:gdLst/>
              <a:ahLst/>
              <a:cxnLst/>
              <a:rect l="0" t="0" r="r" b="b"/>
              <a:pathLst>
                <a:path w="21600" h="21600">
                  <a:moveTo>
                    <a:pt x="0" y="21600"/>
                  </a:moveTo>
                  <a:lnTo>
                    <a:pt x="21600" y="21600"/>
                  </a:lnTo>
                  <a:lnTo>
                    <a:pt x="21600" y="0"/>
                  </a:lnTo>
                  <a:lnTo>
                    <a:pt x="0" y="0"/>
                  </a:lnTo>
                  <a:cubicBezTo>
                    <a:pt x="0" y="0"/>
                    <a:pt x="0" y="21600"/>
                    <a:pt x="0" y="21600"/>
                  </a:cubicBezTo>
                  <a:close/>
                  <a:moveTo>
                    <a:pt x="0" y="21600"/>
                  </a:moveTo>
                </a:path>
              </a:pathLst>
            </a:custGeom>
            <a:solidFill>
              <a:schemeClr val="tx1"/>
            </a:solidFill>
            <a:ln>
              <a:noFill/>
            </a:ln>
          </p:spPr>
          <p:txBody>
            <a:bodyPr lIns="0" tIns="0" rIns="0" bIns="0"/>
            <a:lstStyle/>
            <a:p>
              <a:endParaRPr lang="en-US" sz="1510"/>
            </a:p>
          </p:txBody>
        </p:sp>
        <p:sp>
          <p:nvSpPr>
            <p:cNvPr id="24" name="AutoShape 2"/>
            <p:cNvSpPr>
              <a:spLocks/>
            </p:cNvSpPr>
            <p:nvPr userDrawn="1"/>
          </p:nvSpPr>
          <p:spPr bwMode="auto">
            <a:xfrm>
              <a:off x="26921765" y="4466336"/>
              <a:ext cx="4748213" cy="4540250"/>
            </a:xfrm>
            <a:custGeom>
              <a:avLst/>
              <a:gdLst/>
              <a:ahLst/>
              <a:cxnLst/>
              <a:rect l="0" t="0" r="r" b="b"/>
              <a:pathLst>
                <a:path w="21600" h="21458">
                  <a:moveTo>
                    <a:pt x="16952" y="15509"/>
                  </a:moveTo>
                  <a:lnTo>
                    <a:pt x="21600" y="10680"/>
                  </a:lnTo>
                  <a:lnTo>
                    <a:pt x="20270" y="9299"/>
                  </a:lnTo>
                  <a:lnTo>
                    <a:pt x="15965" y="13772"/>
                  </a:lnTo>
                  <a:lnTo>
                    <a:pt x="14953" y="12721"/>
                  </a:lnTo>
                  <a:lnTo>
                    <a:pt x="13624" y="14101"/>
                  </a:lnTo>
                  <a:lnTo>
                    <a:pt x="14978" y="15509"/>
                  </a:lnTo>
                  <a:cubicBezTo>
                    <a:pt x="15523" y="16075"/>
                    <a:pt x="16407" y="16075"/>
                    <a:pt x="16952" y="15509"/>
                  </a:cubicBezTo>
                  <a:moveTo>
                    <a:pt x="19010" y="6901"/>
                  </a:moveTo>
                  <a:lnTo>
                    <a:pt x="20782" y="5059"/>
                  </a:lnTo>
                  <a:lnTo>
                    <a:pt x="19010" y="3217"/>
                  </a:lnTo>
                  <a:lnTo>
                    <a:pt x="18177" y="4082"/>
                  </a:lnTo>
                  <a:lnTo>
                    <a:pt x="13753" y="4082"/>
                  </a:lnTo>
                  <a:lnTo>
                    <a:pt x="12920" y="3217"/>
                  </a:lnTo>
                  <a:lnTo>
                    <a:pt x="11148" y="5059"/>
                  </a:lnTo>
                  <a:lnTo>
                    <a:pt x="12920" y="6901"/>
                  </a:lnTo>
                  <a:lnTo>
                    <a:pt x="13753" y="6036"/>
                  </a:lnTo>
                  <a:lnTo>
                    <a:pt x="15025" y="6036"/>
                  </a:lnTo>
                  <a:lnTo>
                    <a:pt x="15025" y="8650"/>
                  </a:lnTo>
                  <a:cubicBezTo>
                    <a:pt x="15602" y="8295"/>
                    <a:pt x="16328" y="8294"/>
                    <a:pt x="16905" y="8650"/>
                  </a:cubicBezTo>
                  <a:lnTo>
                    <a:pt x="16905" y="6036"/>
                  </a:lnTo>
                  <a:lnTo>
                    <a:pt x="18177" y="6036"/>
                  </a:lnTo>
                  <a:cubicBezTo>
                    <a:pt x="18177" y="6036"/>
                    <a:pt x="19010" y="6901"/>
                    <a:pt x="19010" y="6901"/>
                  </a:cubicBezTo>
                  <a:close/>
                  <a:moveTo>
                    <a:pt x="15965" y="3684"/>
                  </a:moveTo>
                  <a:lnTo>
                    <a:pt x="17738" y="1843"/>
                  </a:lnTo>
                  <a:lnTo>
                    <a:pt x="15965" y="0"/>
                  </a:lnTo>
                  <a:lnTo>
                    <a:pt x="14192" y="1843"/>
                  </a:lnTo>
                  <a:cubicBezTo>
                    <a:pt x="14192" y="1843"/>
                    <a:pt x="15965" y="3684"/>
                    <a:pt x="15965" y="3684"/>
                  </a:cubicBezTo>
                  <a:close/>
                  <a:moveTo>
                    <a:pt x="11660" y="9299"/>
                  </a:moveTo>
                  <a:lnTo>
                    <a:pt x="10331" y="10680"/>
                  </a:lnTo>
                  <a:lnTo>
                    <a:pt x="11660" y="12061"/>
                  </a:lnTo>
                  <a:lnTo>
                    <a:pt x="12989" y="10680"/>
                  </a:lnTo>
                  <a:cubicBezTo>
                    <a:pt x="12989" y="10680"/>
                    <a:pt x="11660" y="9299"/>
                    <a:pt x="11660" y="9299"/>
                  </a:cubicBezTo>
                  <a:close/>
                  <a:moveTo>
                    <a:pt x="8282" y="17567"/>
                  </a:moveTo>
                  <a:cubicBezTo>
                    <a:pt x="8282" y="15877"/>
                    <a:pt x="7291" y="14733"/>
                    <a:pt x="5701" y="14733"/>
                  </a:cubicBezTo>
                  <a:lnTo>
                    <a:pt x="122" y="14733"/>
                  </a:lnTo>
                  <a:lnTo>
                    <a:pt x="122" y="16550"/>
                  </a:lnTo>
                  <a:lnTo>
                    <a:pt x="5676" y="16550"/>
                  </a:lnTo>
                  <a:cubicBezTo>
                    <a:pt x="6324" y="16550"/>
                    <a:pt x="6728" y="16944"/>
                    <a:pt x="6728" y="17567"/>
                  </a:cubicBezTo>
                  <a:cubicBezTo>
                    <a:pt x="6728" y="18202"/>
                    <a:pt x="6324" y="18583"/>
                    <a:pt x="5676" y="18583"/>
                  </a:cubicBezTo>
                  <a:lnTo>
                    <a:pt x="122" y="18583"/>
                  </a:lnTo>
                  <a:lnTo>
                    <a:pt x="122" y="20401"/>
                  </a:lnTo>
                  <a:lnTo>
                    <a:pt x="5701" y="20401"/>
                  </a:lnTo>
                  <a:cubicBezTo>
                    <a:pt x="7291" y="20401"/>
                    <a:pt x="8282" y="19257"/>
                    <a:pt x="8282" y="17567"/>
                  </a:cubicBezTo>
                  <a:moveTo>
                    <a:pt x="8282" y="3811"/>
                  </a:moveTo>
                  <a:cubicBezTo>
                    <a:pt x="8282" y="2032"/>
                    <a:pt x="7242" y="1015"/>
                    <a:pt x="5762" y="1015"/>
                  </a:cubicBezTo>
                  <a:cubicBezTo>
                    <a:pt x="4282" y="1015"/>
                    <a:pt x="3768" y="2006"/>
                    <a:pt x="3389" y="3049"/>
                  </a:cubicBezTo>
                  <a:lnTo>
                    <a:pt x="3009" y="4091"/>
                  </a:lnTo>
                  <a:cubicBezTo>
                    <a:pt x="2801" y="4663"/>
                    <a:pt x="2447" y="4764"/>
                    <a:pt x="2214" y="4764"/>
                  </a:cubicBezTo>
                  <a:cubicBezTo>
                    <a:pt x="1774" y="4764"/>
                    <a:pt x="1443" y="4434"/>
                    <a:pt x="1443" y="3849"/>
                  </a:cubicBezTo>
                  <a:cubicBezTo>
                    <a:pt x="1443" y="3277"/>
                    <a:pt x="1811" y="2896"/>
                    <a:pt x="2385" y="2896"/>
                  </a:cubicBezTo>
                  <a:lnTo>
                    <a:pt x="2606" y="2896"/>
                  </a:lnTo>
                  <a:lnTo>
                    <a:pt x="2606" y="1193"/>
                  </a:lnTo>
                  <a:lnTo>
                    <a:pt x="2422" y="1193"/>
                  </a:lnTo>
                  <a:cubicBezTo>
                    <a:pt x="930" y="1193"/>
                    <a:pt x="0" y="2261"/>
                    <a:pt x="0" y="3849"/>
                  </a:cubicBezTo>
                  <a:cubicBezTo>
                    <a:pt x="0" y="5514"/>
                    <a:pt x="1101" y="6480"/>
                    <a:pt x="2324" y="6480"/>
                  </a:cubicBezTo>
                  <a:cubicBezTo>
                    <a:pt x="3499" y="6480"/>
                    <a:pt x="4196" y="5845"/>
                    <a:pt x="4636" y="4637"/>
                  </a:cubicBezTo>
                  <a:lnTo>
                    <a:pt x="5065" y="3468"/>
                  </a:lnTo>
                  <a:cubicBezTo>
                    <a:pt x="5260" y="2947"/>
                    <a:pt x="5529" y="2743"/>
                    <a:pt x="5933" y="2743"/>
                  </a:cubicBezTo>
                  <a:cubicBezTo>
                    <a:pt x="6496" y="2743"/>
                    <a:pt x="6826" y="3125"/>
                    <a:pt x="6826" y="3811"/>
                  </a:cubicBezTo>
                  <a:cubicBezTo>
                    <a:pt x="6826" y="4497"/>
                    <a:pt x="6520" y="4917"/>
                    <a:pt x="5872" y="4917"/>
                  </a:cubicBezTo>
                  <a:lnTo>
                    <a:pt x="5578" y="4917"/>
                  </a:lnTo>
                  <a:lnTo>
                    <a:pt x="5578" y="6633"/>
                  </a:lnTo>
                  <a:lnTo>
                    <a:pt x="5860" y="6633"/>
                  </a:lnTo>
                  <a:cubicBezTo>
                    <a:pt x="7352" y="6633"/>
                    <a:pt x="8282" y="5438"/>
                    <a:pt x="8282" y="3811"/>
                  </a:cubicBezTo>
                  <a:moveTo>
                    <a:pt x="1676" y="7753"/>
                  </a:moveTo>
                  <a:lnTo>
                    <a:pt x="122" y="7753"/>
                  </a:lnTo>
                  <a:lnTo>
                    <a:pt x="122" y="13129"/>
                  </a:lnTo>
                  <a:lnTo>
                    <a:pt x="1676" y="13129"/>
                  </a:lnTo>
                  <a:lnTo>
                    <a:pt x="1676" y="11350"/>
                  </a:lnTo>
                  <a:lnTo>
                    <a:pt x="8159" y="11350"/>
                  </a:lnTo>
                  <a:lnTo>
                    <a:pt x="8159" y="9533"/>
                  </a:lnTo>
                  <a:lnTo>
                    <a:pt x="1676" y="9533"/>
                  </a:lnTo>
                  <a:cubicBezTo>
                    <a:pt x="1676" y="9533"/>
                    <a:pt x="1676" y="7753"/>
                    <a:pt x="1676" y="7753"/>
                  </a:cubicBezTo>
                  <a:close/>
                  <a:moveTo>
                    <a:pt x="14978" y="9273"/>
                  </a:moveTo>
                  <a:lnTo>
                    <a:pt x="10331" y="14101"/>
                  </a:lnTo>
                  <a:lnTo>
                    <a:pt x="11660" y="15483"/>
                  </a:lnTo>
                  <a:lnTo>
                    <a:pt x="15965" y="11009"/>
                  </a:lnTo>
                  <a:lnTo>
                    <a:pt x="16978" y="12061"/>
                  </a:lnTo>
                  <a:lnTo>
                    <a:pt x="18307" y="10680"/>
                  </a:lnTo>
                  <a:lnTo>
                    <a:pt x="16952" y="9273"/>
                  </a:lnTo>
                  <a:cubicBezTo>
                    <a:pt x="16407" y="8707"/>
                    <a:pt x="15523" y="8707"/>
                    <a:pt x="14978" y="9273"/>
                  </a:cubicBezTo>
                  <a:moveTo>
                    <a:pt x="12294" y="15483"/>
                  </a:moveTo>
                  <a:lnTo>
                    <a:pt x="10964" y="16864"/>
                  </a:lnTo>
                  <a:lnTo>
                    <a:pt x="12319" y="18271"/>
                  </a:lnTo>
                  <a:cubicBezTo>
                    <a:pt x="12864" y="18838"/>
                    <a:pt x="13748" y="18838"/>
                    <a:pt x="14293" y="18271"/>
                  </a:cubicBezTo>
                  <a:lnTo>
                    <a:pt x="15648" y="16863"/>
                  </a:lnTo>
                  <a:lnTo>
                    <a:pt x="14319" y="15483"/>
                  </a:lnTo>
                  <a:lnTo>
                    <a:pt x="13307" y="16534"/>
                  </a:lnTo>
                  <a:cubicBezTo>
                    <a:pt x="13307" y="16534"/>
                    <a:pt x="12294" y="15483"/>
                    <a:pt x="12294" y="15483"/>
                  </a:cubicBezTo>
                  <a:close/>
                  <a:moveTo>
                    <a:pt x="14953" y="18245"/>
                  </a:moveTo>
                  <a:lnTo>
                    <a:pt x="13623" y="19626"/>
                  </a:lnTo>
                  <a:lnTo>
                    <a:pt x="14978" y="21033"/>
                  </a:lnTo>
                  <a:cubicBezTo>
                    <a:pt x="15523" y="21600"/>
                    <a:pt x="16407" y="21600"/>
                    <a:pt x="16952" y="21033"/>
                  </a:cubicBezTo>
                  <a:lnTo>
                    <a:pt x="18307" y="19626"/>
                  </a:lnTo>
                  <a:lnTo>
                    <a:pt x="16978" y="18245"/>
                  </a:lnTo>
                  <a:lnTo>
                    <a:pt x="15965" y="19296"/>
                  </a:lnTo>
                  <a:cubicBezTo>
                    <a:pt x="15965" y="19296"/>
                    <a:pt x="14953" y="18245"/>
                    <a:pt x="14953" y="18245"/>
                  </a:cubicBezTo>
                  <a:close/>
                  <a:moveTo>
                    <a:pt x="20271" y="15483"/>
                  </a:moveTo>
                  <a:lnTo>
                    <a:pt x="21600" y="14101"/>
                  </a:lnTo>
                  <a:lnTo>
                    <a:pt x="20270" y="12720"/>
                  </a:lnTo>
                  <a:lnTo>
                    <a:pt x="18941" y="14101"/>
                  </a:lnTo>
                  <a:cubicBezTo>
                    <a:pt x="18941" y="14101"/>
                    <a:pt x="20271" y="15483"/>
                    <a:pt x="20271" y="15483"/>
                  </a:cubicBezTo>
                  <a:close/>
                  <a:moveTo>
                    <a:pt x="17637" y="18271"/>
                  </a:moveTo>
                  <a:cubicBezTo>
                    <a:pt x="18182" y="18838"/>
                    <a:pt x="19066" y="18838"/>
                    <a:pt x="19612" y="18271"/>
                  </a:cubicBezTo>
                  <a:lnTo>
                    <a:pt x="20966" y="16864"/>
                  </a:lnTo>
                  <a:lnTo>
                    <a:pt x="19636" y="15483"/>
                  </a:lnTo>
                  <a:lnTo>
                    <a:pt x="18624" y="16534"/>
                  </a:lnTo>
                  <a:lnTo>
                    <a:pt x="17611" y="15483"/>
                  </a:lnTo>
                  <a:lnTo>
                    <a:pt x="16282" y="16863"/>
                  </a:lnTo>
                  <a:cubicBezTo>
                    <a:pt x="16282" y="16863"/>
                    <a:pt x="17637" y="18271"/>
                    <a:pt x="17637" y="18271"/>
                  </a:cubicBezTo>
                  <a:close/>
                  <a:moveTo>
                    <a:pt x="17637" y="18271"/>
                  </a:moveTo>
                </a:path>
              </a:pathLst>
            </a:custGeom>
            <a:solidFill>
              <a:schemeClr val="bg1"/>
            </a:solidFill>
            <a:ln>
              <a:noFill/>
            </a:ln>
          </p:spPr>
          <p:txBody>
            <a:bodyPr lIns="0" tIns="0" rIns="0" bIns="0"/>
            <a:lstStyle/>
            <a:p>
              <a:endParaRPr lang="en-US" sz="1510"/>
            </a:p>
          </p:txBody>
        </p:sp>
      </p:grpSp>
      <p:sp>
        <p:nvSpPr>
          <p:cNvPr id="20" name="Text Placeholder 42"/>
          <p:cNvSpPr>
            <a:spLocks noGrp="1"/>
          </p:cNvSpPr>
          <p:nvPr>
            <p:ph type="body" sz="quarter" idx="10" hasCustomPrompt="1"/>
          </p:nvPr>
        </p:nvSpPr>
        <p:spPr>
          <a:xfrm>
            <a:off x="11329046" y="9883125"/>
            <a:ext cx="2195991" cy="197804"/>
          </a:xfrm>
        </p:spPr>
        <p:txBody>
          <a:bodyPr lIns="0" tIns="0" rIns="0" bIns="0">
            <a:noAutofit/>
          </a:bodyPr>
          <a:lstStyle>
            <a:lvl1pPr marL="0" marR="0" indent="0" algn="l" defTabSz="1390536" rtl="0" eaLnBrk="1" fontAlgn="auto" latinLnBrk="0" hangingPunct="1">
              <a:lnSpc>
                <a:spcPct val="100000"/>
              </a:lnSpc>
              <a:spcBef>
                <a:spcPts val="0"/>
              </a:spcBef>
              <a:spcAft>
                <a:spcPts val="0"/>
              </a:spcAft>
              <a:buClrTx/>
              <a:buSzTx/>
              <a:buFont typeface="Arial" panose="020B0604020202020204" pitchFamily="34" charset="0"/>
              <a:buNone/>
              <a:tabLst/>
              <a:defRPr sz="999">
                <a:solidFill>
                  <a:schemeClr val="bg1"/>
                </a:solidFill>
              </a:defRPr>
            </a:lvl1pPr>
            <a:lvl2pPr>
              <a:defRPr sz="799">
                <a:solidFill>
                  <a:schemeClr val="bg1"/>
                </a:solidFill>
              </a:defRPr>
            </a:lvl2pPr>
            <a:lvl3pPr>
              <a:defRPr sz="799">
                <a:solidFill>
                  <a:schemeClr val="bg1"/>
                </a:solidFill>
              </a:defRPr>
            </a:lvl3pPr>
            <a:lvl4pPr>
              <a:defRPr sz="799">
                <a:solidFill>
                  <a:schemeClr val="bg1"/>
                </a:solidFill>
              </a:defRPr>
            </a:lvl4pPr>
            <a:lvl5pPr>
              <a:defRPr sz="799">
                <a:solidFill>
                  <a:schemeClr val="bg1"/>
                </a:solidFill>
              </a:defRPr>
            </a:lvl5pPr>
          </a:lstStyle>
          <a:p>
            <a:pPr marL="0" marR="0" lvl="0" indent="0" algn="l" defTabSz="139053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UTS CRICOS Provider Code: 00099F</a:t>
            </a:r>
          </a:p>
        </p:txBody>
      </p:sp>
    </p:spTree>
    <p:extLst>
      <p:ext uri="{BB962C8B-B14F-4D97-AF65-F5344CB8AC3E}">
        <p14:creationId xmlns:p14="http://schemas.microsoft.com/office/powerpoint/2010/main" val="20353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1128704" y="3642881"/>
            <a:ext cx="8928110" cy="3634458"/>
          </a:xfrm>
        </p:spPr>
        <p:txBody>
          <a:bodyPr lIns="0" tIns="0" rIns="0" bIns="0" anchor="t" anchorCtr="0">
            <a:noAutofit/>
          </a:bodyPr>
          <a:lstStyle>
            <a:lvl1pPr marL="0" indent="0" algn="l">
              <a:lnSpc>
                <a:spcPts val="5942"/>
              </a:lnSpc>
              <a:tabLst>
                <a:tab pos="1442195" algn="l"/>
                <a:tab pos="2131545" algn="l"/>
              </a:tabLst>
              <a:defRPr sz="5714">
                <a:solidFill>
                  <a:schemeClr val="bg1"/>
                </a:solidFill>
              </a:defRPr>
            </a:lvl1pPr>
          </a:lstStyle>
          <a:p>
            <a:r>
              <a:rPr lang="en-US" dirty="0"/>
              <a:t>Click to edit </a:t>
            </a:r>
            <a:br>
              <a:rPr lang="en-US" dirty="0"/>
            </a:br>
            <a:r>
              <a:rPr lang="en-US" dirty="0"/>
              <a:t>		Master </a:t>
            </a:r>
            <a:br>
              <a:rPr lang="en-US" dirty="0"/>
            </a:br>
            <a:r>
              <a:rPr lang="en-US" dirty="0"/>
              <a:t>	title style</a:t>
            </a:r>
          </a:p>
        </p:txBody>
      </p:sp>
      <p:sp>
        <p:nvSpPr>
          <p:cNvPr id="3" name="Subtitle 2"/>
          <p:cNvSpPr>
            <a:spLocks noGrp="1"/>
          </p:cNvSpPr>
          <p:nvPr userDrawn="1">
            <p:ph type="subTitle" idx="1"/>
          </p:nvPr>
        </p:nvSpPr>
        <p:spPr>
          <a:xfrm>
            <a:off x="793807" y="7394194"/>
            <a:ext cx="5523588" cy="1069321"/>
          </a:xfrm>
        </p:spPr>
        <p:txBody>
          <a:bodyPr lIns="0" tIns="0" rIns="0" bIns="0" anchor="t" anchorCtr="0">
            <a:noAutofit/>
          </a:bodyPr>
          <a:lstStyle>
            <a:lvl1pPr marL="0" indent="0" algn="l">
              <a:buNone/>
              <a:defRPr sz="1828">
                <a:solidFill>
                  <a:schemeClr val="bg1"/>
                </a:solidFill>
              </a:defRPr>
            </a:lvl1pPr>
            <a:lvl2pPr marL="522430" indent="0" algn="ctr">
              <a:buNone/>
              <a:defRPr sz="2286"/>
            </a:lvl2pPr>
            <a:lvl3pPr marL="1044859" indent="0" algn="ctr">
              <a:buNone/>
              <a:defRPr sz="2057"/>
            </a:lvl3pPr>
            <a:lvl4pPr marL="1567289" indent="0" algn="ctr">
              <a:buNone/>
              <a:defRPr sz="1828"/>
            </a:lvl4pPr>
            <a:lvl5pPr marL="2089717" indent="0" algn="ctr">
              <a:buNone/>
              <a:defRPr sz="1828"/>
            </a:lvl5pPr>
            <a:lvl6pPr marL="2612147" indent="0" algn="ctr">
              <a:buNone/>
              <a:defRPr sz="1828"/>
            </a:lvl6pPr>
            <a:lvl7pPr marL="3134576" indent="0" algn="ctr">
              <a:buNone/>
              <a:defRPr sz="1828"/>
            </a:lvl7pPr>
            <a:lvl8pPr marL="3657006" indent="0" algn="ctr">
              <a:buNone/>
              <a:defRPr sz="1828"/>
            </a:lvl8pPr>
            <a:lvl9pPr marL="4179435" indent="0" algn="ctr">
              <a:buNone/>
              <a:defRPr sz="1828"/>
            </a:lvl9pPr>
          </a:lstStyle>
          <a:p>
            <a:r>
              <a:rPr lang="en-US" dirty="0"/>
              <a:t>Click to edit Master subtitle style</a:t>
            </a:r>
          </a:p>
        </p:txBody>
      </p:sp>
      <p:grpSp>
        <p:nvGrpSpPr>
          <p:cNvPr id="41" name="Group 40"/>
          <p:cNvGrpSpPr/>
          <p:nvPr userDrawn="1"/>
        </p:nvGrpSpPr>
        <p:grpSpPr>
          <a:xfrm>
            <a:off x="793809" y="1058929"/>
            <a:ext cx="797653" cy="1062499"/>
            <a:chOff x="25626365" y="3145536"/>
            <a:chExt cx="7199313" cy="7199313"/>
          </a:xfrm>
        </p:grpSpPr>
        <p:sp>
          <p:nvSpPr>
            <p:cNvPr id="39" name="AutoShape 1"/>
            <p:cNvSpPr>
              <a:spLocks/>
            </p:cNvSpPr>
            <p:nvPr userDrawn="1"/>
          </p:nvSpPr>
          <p:spPr bwMode="auto">
            <a:xfrm>
              <a:off x="25626365" y="3145536"/>
              <a:ext cx="7199313" cy="7199313"/>
            </a:xfrm>
            <a:custGeom>
              <a:avLst/>
              <a:gdLst/>
              <a:ahLst/>
              <a:cxnLst/>
              <a:rect l="0" t="0" r="r" b="b"/>
              <a:pathLst>
                <a:path w="21600" h="21600">
                  <a:moveTo>
                    <a:pt x="0" y="21600"/>
                  </a:moveTo>
                  <a:lnTo>
                    <a:pt x="21600" y="21600"/>
                  </a:lnTo>
                  <a:lnTo>
                    <a:pt x="21600" y="0"/>
                  </a:lnTo>
                  <a:lnTo>
                    <a:pt x="0" y="0"/>
                  </a:lnTo>
                  <a:cubicBezTo>
                    <a:pt x="0" y="0"/>
                    <a:pt x="0" y="21600"/>
                    <a:pt x="0" y="21600"/>
                  </a:cubicBezTo>
                  <a:close/>
                  <a:moveTo>
                    <a:pt x="0" y="21600"/>
                  </a:moveTo>
                </a:path>
              </a:pathLst>
            </a:custGeom>
            <a:solidFill>
              <a:schemeClr val="tx1"/>
            </a:solidFill>
            <a:ln>
              <a:noFill/>
            </a:ln>
          </p:spPr>
          <p:txBody>
            <a:bodyPr lIns="0" tIns="0" rIns="0" bIns="0"/>
            <a:lstStyle/>
            <a:p>
              <a:endParaRPr lang="en-US" sz="771"/>
            </a:p>
          </p:txBody>
        </p:sp>
        <p:sp>
          <p:nvSpPr>
            <p:cNvPr id="40" name="AutoShape 2"/>
            <p:cNvSpPr>
              <a:spLocks/>
            </p:cNvSpPr>
            <p:nvPr userDrawn="1"/>
          </p:nvSpPr>
          <p:spPr bwMode="auto">
            <a:xfrm>
              <a:off x="26921765" y="4466336"/>
              <a:ext cx="4748213" cy="4540250"/>
            </a:xfrm>
            <a:custGeom>
              <a:avLst/>
              <a:gdLst/>
              <a:ahLst/>
              <a:cxnLst/>
              <a:rect l="0" t="0" r="r" b="b"/>
              <a:pathLst>
                <a:path w="21600" h="21458">
                  <a:moveTo>
                    <a:pt x="16952" y="15509"/>
                  </a:moveTo>
                  <a:lnTo>
                    <a:pt x="21600" y="10680"/>
                  </a:lnTo>
                  <a:lnTo>
                    <a:pt x="20270" y="9299"/>
                  </a:lnTo>
                  <a:lnTo>
                    <a:pt x="15965" y="13772"/>
                  </a:lnTo>
                  <a:lnTo>
                    <a:pt x="14953" y="12721"/>
                  </a:lnTo>
                  <a:lnTo>
                    <a:pt x="13624" y="14101"/>
                  </a:lnTo>
                  <a:lnTo>
                    <a:pt x="14978" y="15509"/>
                  </a:lnTo>
                  <a:cubicBezTo>
                    <a:pt x="15523" y="16075"/>
                    <a:pt x="16407" y="16075"/>
                    <a:pt x="16952" y="15509"/>
                  </a:cubicBezTo>
                  <a:moveTo>
                    <a:pt x="19010" y="6901"/>
                  </a:moveTo>
                  <a:lnTo>
                    <a:pt x="20782" y="5059"/>
                  </a:lnTo>
                  <a:lnTo>
                    <a:pt x="19010" y="3217"/>
                  </a:lnTo>
                  <a:lnTo>
                    <a:pt x="18177" y="4082"/>
                  </a:lnTo>
                  <a:lnTo>
                    <a:pt x="13753" y="4082"/>
                  </a:lnTo>
                  <a:lnTo>
                    <a:pt x="12920" y="3217"/>
                  </a:lnTo>
                  <a:lnTo>
                    <a:pt x="11148" y="5059"/>
                  </a:lnTo>
                  <a:lnTo>
                    <a:pt x="12920" y="6901"/>
                  </a:lnTo>
                  <a:lnTo>
                    <a:pt x="13753" y="6036"/>
                  </a:lnTo>
                  <a:lnTo>
                    <a:pt x="15025" y="6036"/>
                  </a:lnTo>
                  <a:lnTo>
                    <a:pt x="15025" y="8650"/>
                  </a:lnTo>
                  <a:cubicBezTo>
                    <a:pt x="15602" y="8295"/>
                    <a:pt x="16328" y="8294"/>
                    <a:pt x="16905" y="8650"/>
                  </a:cubicBezTo>
                  <a:lnTo>
                    <a:pt x="16905" y="6036"/>
                  </a:lnTo>
                  <a:lnTo>
                    <a:pt x="18177" y="6036"/>
                  </a:lnTo>
                  <a:cubicBezTo>
                    <a:pt x="18177" y="6036"/>
                    <a:pt x="19010" y="6901"/>
                    <a:pt x="19010" y="6901"/>
                  </a:cubicBezTo>
                  <a:close/>
                  <a:moveTo>
                    <a:pt x="15965" y="3684"/>
                  </a:moveTo>
                  <a:lnTo>
                    <a:pt x="17738" y="1843"/>
                  </a:lnTo>
                  <a:lnTo>
                    <a:pt x="15965" y="0"/>
                  </a:lnTo>
                  <a:lnTo>
                    <a:pt x="14192" y="1843"/>
                  </a:lnTo>
                  <a:cubicBezTo>
                    <a:pt x="14192" y="1843"/>
                    <a:pt x="15965" y="3684"/>
                    <a:pt x="15965" y="3684"/>
                  </a:cubicBezTo>
                  <a:close/>
                  <a:moveTo>
                    <a:pt x="11660" y="9299"/>
                  </a:moveTo>
                  <a:lnTo>
                    <a:pt x="10331" y="10680"/>
                  </a:lnTo>
                  <a:lnTo>
                    <a:pt x="11660" y="12061"/>
                  </a:lnTo>
                  <a:lnTo>
                    <a:pt x="12989" y="10680"/>
                  </a:lnTo>
                  <a:cubicBezTo>
                    <a:pt x="12989" y="10680"/>
                    <a:pt x="11660" y="9299"/>
                    <a:pt x="11660" y="9299"/>
                  </a:cubicBezTo>
                  <a:close/>
                  <a:moveTo>
                    <a:pt x="8282" y="17567"/>
                  </a:moveTo>
                  <a:cubicBezTo>
                    <a:pt x="8282" y="15877"/>
                    <a:pt x="7291" y="14733"/>
                    <a:pt x="5701" y="14733"/>
                  </a:cubicBezTo>
                  <a:lnTo>
                    <a:pt x="122" y="14733"/>
                  </a:lnTo>
                  <a:lnTo>
                    <a:pt x="122" y="16550"/>
                  </a:lnTo>
                  <a:lnTo>
                    <a:pt x="5676" y="16550"/>
                  </a:lnTo>
                  <a:cubicBezTo>
                    <a:pt x="6324" y="16550"/>
                    <a:pt x="6728" y="16944"/>
                    <a:pt x="6728" y="17567"/>
                  </a:cubicBezTo>
                  <a:cubicBezTo>
                    <a:pt x="6728" y="18202"/>
                    <a:pt x="6324" y="18583"/>
                    <a:pt x="5676" y="18583"/>
                  </a:cubicBezTo>
                  <a:lnTo>
                    <a:pt x="122" y="18583"/>
                  </a:lnTo>
                  <a:lnTo>
                    <a:pt x="122" y="20401"/>
                  </a:lnTo>
                  <a:lnTo>
                    <a:pt x="5701" y="20401"/>
                  </a:lnTo>
                  <a:cubicBezTo>
                    <a:pt x="7291" y="20401"/>
                    <a:pt x="8282" y="19257"/>
                    <a:pt x="8282" y="17567"/>
                  </a:cubicBezTo>
                  <a:moveTo>
                    <a:pt x="8282" y="3811"/>
                  </a:moveTo>
                  <a:cubicBezTo>
                    <a:pt x="8282" y="2032"/>
                    <a:pt x="7242" y="1015"/>
                    <a:pt x="5762" y="1015"/>
                  </a:cubicBezTo>
                  <a:cubicBezTo>
                    <a:pt x="4282" y="1015"/>
                    <a:pt x="3768" y="2006"/>
                    <a:pt x="3389" y="3049"/>
                  </a:cubicBezTo>
                  <a:lnTo>
                    <a:pt x="3009" y="4091"/>
                  </a:lnTo>
                  <a:cubicBezTo>
                    <a:pt x="2801" y="4663"/>
                    <a:pt x="2447" y="4764"/>
                    <a:pt x="2214" y="4764"/>
                  </a:cubicBezTo>
                  <a:cubicBezTo>
                    <a:pt x="1774" y="4764"/>
                    <a:pt x="1443" y="4434"/>
                    <a:pt x="1443" y="3849"/>
                  </a:cubicBezTo>
                  <a:cubicBezTo>
                    <a:pt x="1443" y="3277"/>
                    <a:pt x="1811" y="2896"/>
                    <a:pt x="2385" y="2896"/>
                  </a:cubicBezTo>
                  <a:lnTo>
                    <a:pt x="2606" y="2896"/>
                  </a:lnTo>
                  <a:lnTo>
                    <a:pt x="2606" y="1193"/>
                  </a:lnTo>
                  <a:lnTo>
                    <a:pt x="2422" y="1193"/>
                  </a:lnTo>
                  <a:cubicBezTo>
                    <a:pt x="930" y="1193"/>
                    <a:pt x="0" y="2261"/>
                    <a:pt x="0" y="3849"/>
                  </a:cubicBezTo>
                  <a:cubicBezTo>
                    <a:pt x="0" y="5514"/>
                    <a:pt x="1101" y="6480"/>
                    <a:pt x="2324" y="6480"/>
                  </a:cubicBezTo>
                  <a:cubicBezTo>
                    <a:pt x="3499" y="6480"/>
                    <a:pt x="4196" y="5845"/>
                    <a:pt x="4636" y="4637"/>
                  </a:cubicBezTo>
                  <a:lnTo>
                    <a:pt x="5065" y="3468"/>
                  </a:lnTo>
                  <a:cubicBezTo>
                    <a:pt x="5260" y="2947"/>
                    <a:pt x="5529" y="2743"/>
                    <a:pt x="5933" y="2743"/>
                  </a:cubicBezTo>
                  <a:cubicBezTo>
                    <a:pt x="6496" y="2743"/>
                    <a:pt x="6826" y="3125"/>
                    <a:pt x="6826" y="3811"/>
                  </a:cubicBezTo>
                  <a:cubicBezTo>
                    <a:pt x="6826" y="4497"/>
                    <a:pt x="6520" y="4917"/>
                    <a:pt x="5872" y="4917"/>
                  </a:cubicBezTo>
                  <a:lnTo>
                    <a:pt x="5578" y="4917"/>
                  </a:lnTo>
                  <a:lnTo>
                    <a:pt x="5578" y="6633"/>
                  </a:lnTo>
                  <a:lnTo>
                    <a:pt x="5860" y="6633"/>
                  </a:lnTo>
                  <a:cubicBezTo>
                    <a:pt x="7352" y="6633"/>
                    <a:pt x="8282" y="5438"/>
                    <a:pt x="8282" y="3811"/>
                  </a:cubicBezTo>
                  <a:moveTo>
                    <a:pt x="1676" y="7753"/>
                  </a:moveTo>
                  <a:lnTo>
                    <a:pt x="122" y="7753"/>
                  </a:lnTo>
                  <a:lnTo>
                    <a:pt x="122" y="13129"/>
                  </a:lnTo>
                  <a:lnTo>
                    <a:pt x="1676" y="13129"/>
                  </a:lnTo>
                  <a:lnTo>
                    <a:pt x="1676" y="11350"/>
                  </a:lnTo>
                  <a:lnTo>
                    <a:pt x="8159" y="11350"/>
                  </a:lnTo>
                  <a:lnTo>
                    <a:pt x="8159" y="9533"/>
                  </a:lnTo>
                  <a:lnTo>
                    <a:pt x="1676" y="9533"/>
                  </a:lnTo>
                  <a:cubicBezTo>
                    <a:pt x="1676" y="9533"/>
                    <a:pt x="1676" y="7753"/>
                    <a:pt x="1676" y="7753"/>
                  </a:cubicBezTo>
                  <a:close/>
                  <a:moveTo>
                    <a:pt x="14978" y="9273"/>
                  </a:moveTo>
                  <a:lnTo>
                    <a:pt x="10331" y="14101"/>
                  </a:lnTo>
                  <a:lnTo>
                    <a:pt x="11660" y="15483"/>
                  </a:lnTo>
                  <a:lnTo>
                    <a:pt x="15965" y="11009"/>
                  </a:lnTo>
                  <a:lnTo>
                    <a:pt x="16978" y="12061"/>
                  </a:lnTo>
                  <a:lnTo>
                    <a:pt x="18307" y="10680"/>
                  </a:lnTo>
                  <a:lnTo>
                    <a:pt x="16952" y="9273"/>
                  </a:lnTo>
                  <a:cubicBezTo>
                    <a:pt x="16407" y="8707"/>
                    <a:pt x="15523" y="8707"/>
                    <a:pt x="14978" y="9273"/>
                  </a:cubicBezTo>
                  <a:moveTo>
                    <a:pt x="12294" y="15483"/>
                  </a:moveTo>
                  <a:lnTo>
                    <a:pt x="10964" y="16864"/>
                  </a:lnTo>
                  <a:lnTo>
                    <a:pt x="12319" y="18271"/>
                  </a:lnTo>
                  <a:cubicBezTo>
                    <a:pt x="12864" y="18838"/>
                    <a:pt x="13748" y="18838"/>
                    <a:pt x="14293" y="18271"/>
                  </a:cubicBezTo>
                  <a:lnTo>
                    <a:pt x="15648" y="16863"/>
                  </a:lnTo>
                  <a:lnTo>
                    <a:pt x="14319" y="15483"/>
                  </a:lnTo>
                  <a:lnTo>
                    <a:pt x="13307" y="16534"/>
                  </a:lnTo>
                  <a:cubicBezTo>
                    <a:pt x="13307" y="16534"/>
                    <a:pt x="12294" y="15483"/>
                    <a:pt x="12294" y="15483"/>
                  </a:cubicBezTo>
                  <a:close/>
                  <a:moveTo>
                    <a:pt x="14953" y="18245"/>
                  </a:moveTo>
                  <a:lnTo>
                    <a:pt x="13623" y="19626"/>
                  </a:lnTo>
                  <a:lnTo>
                    <a:pt x="14978" y="21033"/>
                  </a:lnTo>
                  <a:cubicBezTo>
                    <a:pt x="15523" y="21600"/>
                    <a:pt x="16407" y="21600"/>
                    <a:pt x="16952" y="21033"/>
                  </a:cubicBezTo>
                  <a:lnTo>
                    <a:pt x="18307" y="19626"/>
                  </a:lnTo>
                  <a:lnTo>
                    <a:pt x="16978" y="18245"/>
                  </a:lnTo>
                  <a:lnTo>
                    <a:pt x="15965" y="19296"/>
                  </a:lnTo>
                  <a:cubicBezTo>
                    <a:pt x="15965" y="19296"/>
                    <a:pt x="14953" y="18245"/>
                    <a:pt x="14953" y="18245"/>
                  </a:cubicBezTo>
                  <a:close/>
                  <a:moveTo>
                    <a:pt x="20271" y="15483"/>
                  </a:moveTo>
                  <a:lnTo>
                    <a:pt x="21600" y="14101"/>
                  </a:lnTo>
                  <a:lnTo>
                    <a:pt x="20270" y="12720"/>
                  </a:lnTo>
                  <a:lnTo>
                    <a:pt x="18941" y="14101"/>
                  </a:lnTo>
                  <a:cubicBezTo>
                    <a:pt x="18941" y="14101"/>
                    <a:pt x="20271" y="15483"/>
                    <a:pt x="20271" y="15483"/>
                  </a:cubicBezTo>
                  <a:close/>
                  <a:moveTo>
                    <a:pt x="17637" y="18271"/>
                  </a:moveTo>
                  <a:cubicBezTo>
                    <a:pt x="18182" y="18838"/>
                    <a:pt x="19066" y="18838"/>
                    <a:pt x="19612" y="18271"/>
                  </a:cubicBezTo>
                  <a:lnTo>
                    <a:pt x="20966" y="16864"/>
                  </a:lnTo>
                  <a:lnTo>
                    <a:pt x="19636" y="15483"/>
                  </a:lnTo>
                  <a:lnTo>
                    <a:pt x="18624" y="16534"/>
                  </a:lnTo>
                  <a:lnTo>
                    <a:pt x="17611" y="15483"/>
                  </a:lnTo>
                  <a:lnTo>
                    <a:pt x="16282" y="16863"/>
                  </a:lnTo>
                  <a:cubicBezTo>
                    <a:pt x="16282" y="16863"/>
                    <a:pt x="17637" y="18271"/>
                    <a:pt x="17637" y="18271"/>
                  </a:cubicBezTo>
                  <a:close/>
                  <a:moveTo>
                    <a:pt x="17637" y="18271"/>
                  </a:moveTo>
                </a:path>
              </a:pathLst>
            </a:custGeom>
            <a:solidFill>
              <a:schemeClr val="bg1"/>
            </a:solidFill>
            <a:ln>
              <a:noFill/>
            </a:ln>
          </p:spPr>
          <p:txBody>
            <a:bodyPr lIns="0" tIns="0" rIns="0" bIns="0"/>
            <a:lstStyle/>
            <a:p>
              <a:endParaRPr lang="en-US" sz="771"/>
            </a:p>
          </p:txBody>
        </p:sp>
      </p:grpSp>
      <p:grpSp>
        <p:nvGrpSpPr>
          <p:cNvPr id="47" name="Group 46"/>
          <p:cNvGrpSpPr/>
          <p:nvPr userDrawn="1"/>
        </p:nvGrpSpPr>
        <p:grpSpPr>
          <a:xfrm>
            <a:off x="6741501" y="-559"/>
            <a:ext cx="5360064" cy="10447772"/>
            <a:chOff x="11823700" y="292100"/>
            <a:chExt cx="8980488" cy="13141325"/>
          </a:xfrm>
        </p:grpSpPr>
        <p:sp>
          <p:nvSpPr>
            <p:cNvPr id="48" name="AutoShape 1"/>
            <p:cNvSpPr>
              <a:spLocks/>
            </p:cNvSpPr>
            <p:nvPr/>
          </p:nvSpPr>
          <p:spPr bwMode="auto">
            <a:xfrm>
              <a:off x="15011400" y="11887200"/>
              <a:ext cx="963613" cy="963613"/>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49" name="AutoShape 2"/>
            <p:cNvSpPr>
              <a:spLocks/>
            </p:cNvSpPr>
            <p:nvPr/>
          </p:nvSpPr>
          <p:spPr bwMode="auto">
            <a:xfrm>
              <a:off x="18923000" y="5588000"/>
              <a:ext cx="935038" cy="935038"/>
            </a:xfrm>
            <a:custGeom>
              <a:avLst/>
              <a:gdLst/>
              <a:ahLst/>
              <a:cxnLst/>
              <a:rect l="0" t="0" r="r" b="b"/>
              <a:pathLst>
                <a:path w="21600" h="21600">
                  <a:moveTo>
                    <a:pt x="21600" y="10800"/>
                  </a:moveTo>
                  <a:cubicBezTo>
                    <a:pt x="21600" y="16764"/>
                    <a:pt x="16765" y="21600"/>
                    <a:pt x="10800" y="21600"/>
                  </a:cubicBezTo>
                  <a:cubicBezTo>
                    <a:pt x="4835" y="21600"/>
                    <a:pt x="0" y="16764"/>
                    <a:pt x="0" y="10800"/>
                  </a:cubicBezTo>
                  <a:cubicBezTo>
                    <a:pt x="0" y="4835"/>
                    <a:pt x="4835" y="0"/>
                    <a:pt x="10800" y="0"/>
                  </a:cubicBezTo>
                  <a:cubicBezTo>
                    <a:pt x="16765" y="0"/>
                    <a:pt x="21600" y="4835"/>
                    <a:pt x="21600" y="10800"/>
                  </a:cubicBez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0" name="AutoShape 3"/>
            <p:cNvSpPr>
              <a:spLocks/>
            </p:cNvSpPr>
            <p:nvPr/>
          </p:nvSpPr>
          <p:spPr bwMode="auto">
            <a:xfrm>
              <a:off x="16662400" y="2044700"/>
              <a:ext cx="328613" cy="328613"/>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EBEBEB"/>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1" name="AutoShape 4"/>
            <p:cNvSpPr>
              <a:spLocks/>
            </p:cNvSpPr>
            <p:nvPr/>
          </p:nvSpPr>
          <p:spPr bwMode="auto">
            <a:xfrm>
              <a:off x="11823700" y="4775200"/>
              <a:ext cx="1017588" cy="1017588"/>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2" name="AutoShape 5"/>
            <p:cNvSpPr>
              <a:spLocks/>
            </p:cNvSpPr>
            <p:nvPr/>
          </p:nvSpPr>
          <p:spPr bwMode="auto">
            <a:xfrm>
              <a:off x="16878300" y="4610100"/>
              <a:ext cx="1766888" cy="1766888"/>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3" name="AutoShape 6"/>
            <p:cNvSpPr>
              <a:spLocks/>
            </p:cNvSpPr>
            <p:nvPr/>
          </p:nvSpPr>
          <p:spPr bwMode="auto">
            <a:xfrm>
              <a:off x="18630900" y="8394700"/>
              <a:ext cx="325438" cy="325438"/>
            </a:xfrm>
            <a:custGeom>
              <a:avLst/>
              <a:gdLst/>
              <a:ahLst/>
              <a:cxnLst/>
              <a:rect l="0" t="0" r="r" b="b"/>
              <a:pathLst>
                <a:path w="21600" h="21600">
                  <a:moveTo>
                    <a:pt x="21600" y="10800"/>
                  </a:moveTo>
                  <a:cubicBezTo>
                    <a:pt x="21600" y="16765"/>
                    <a:pt x="16764" y="21600"/>
                    <a:pt x="10800" y="21600"/>
                  </a:cubicBezTo>
                  <a:cubicBezTo>
                    <a:pt x="4836" y="21600"/>
                    <a:pt x="0" y="16765"/>
                    <a:pt x="0" y="10800"/>
                  </a:cubicBezTo>
                  <a:cubicBezTo>
                    <a:pt x="0" y="4835"/>
                    <a:pt x="4836" y="0"/>
                    <a:pt x="10800" y="0"/>
                  </a:cubicBezTo>
                  <a:cubicBezTo>
                    <a:pt x="16764" y="0"/>
                    <a:pt x="21600" y="4835"/>
                    <a:pt x="21600" y="10800"/>
                  </a:cubicBezTo>
                </a:path>
              </a:pathLst>
            </a:custGeom>
            <a:solidFill>
              <a:srgbClr val="EBEBEB"/>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4" name="AutoShape 7"/>
            <p:cNvSpPr>
              <a:spLocks/>
            </p:cNvSpPr>
            <p:nvPr/>
          </p:nvSpPr>
          <p:spPr bwMode="auto">
            <a:xfrm>
              <a:off x="15709900" y="9347200"/>
              <a:ext cx="587375" cy="587375"/>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path>
              </a:pathLst>
            </a:custGeom>
            <a:solidFill>
              <a:srgbClr val="EBEBEB"/>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5" name="AutoShape 8"/>
            <p:cNvSpPr>
              <a:spLocks/>
            </p:cNvSpPr>
            <p:nvPr/>
          </p:nvSpPr>
          <p:spPr bwMode="auto">
            <a:xfrm>
              <a:off x="19037300" y="12344400"/>
              <a:ext cx="1766888" cy="1087438"/>
            </a:xfrm>
            <a:custGeom>
              <a:avLst/>
              <a:gdLst/>
              <a:ahLst/>
              <a:cxnLst/>
              <a:rect l="0" t="0" r="r" b="b"/>
              <a:pathLst>
                <a:path w="21600" h="21600">
                  <a:moveTo>
                    <a:pt x="21307" y="21600"/>
                  </a:moveTo>
                  <a:cubicBezTo>
                    <a:pt x="21497" y="20298"/>
                    <a:pt x="21600" y="18942"/>
                    <a:pt x="21600" y="17546"/>
                  </a:cubicBezTo>
                  <a:cubicBezTo>
                    <a:pt x="21600" y="7856"/>
                    <a:pt x="16765" y="0"/>
                    <a:pt x="10800" y="0"/>
                  </a:cubicBezTo>
                  <a:cubicBezTo>
                    <a:pt x="4835" y="0"/>
                    <a:pt x="0" y="7856"/>
                    <a:pt x="0" y="17546"/>
                  </a:cubicBezTo>
                  <a:cubicBezTo>
                    <a:pt x="0" y="18942"/>
                    <a:pt x="103" y="20298"/>
                    <a:pt x="293" y="21600"/>
                  </a:cubicBezTo>
                  <a:cubicBezTo>
                    <a:pt x="293" y="21600"/>
                    <a:pt x="21307" y="21600"/>
                    <a:pt x="21307" y="21600"/>
                  </a:cubicBezTo>
                  <a:close/>
                  <a:moveTo>
                    <a:pt x="21307" y="2160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6" name="AutoShape 9"/>
            <p:cNvSpPr>
              <a:spLocks/>
            </p:cNvSpPr>
            <p:nvPr/>
          </p:nvSpPr>
          <p:spPr bwMode="auto">
            <a:xfrm>
              <a:off x="17272000" y="13157200"/>
              <a:ext cx="328613" cy="274638"/>
            </a:xfrm>
            <a:custGeom>
              <a:avLst/>
              <a:gdLst/>
              <a:ahLst/>
              <a:cxnLst/>
              <a:rect l="0" t="0" r="r" b="b"/>
              <a:pathLst>
                <a:path w="21600" h="21600">
                  <a:moveTo>
                    <a:pt x="18753" y="21600"/>
                  </a:moveTo>
                  <a:cubicBezTo>
                    <a:pt x="20515" y="19305"/>
                    <a:pt x="21600" y="16256"/>
                    <a:pt x="21600" y="12896"/>
                  </a:cubicBezTo>
                  <a:cubicBezTo>
                    <a:pt x="21600" y="5774"/>
                    <a:pt x="16765" y="0"/>
                    <a:pt x="10800" y="0"/>
                  </a:cubicBezTo>
                  <a:cubicBezTo>
                    <a:pt x="4835" y="0"/>
                    <a:pt x="0" y="5774"/>
                    <a:pt x="0" y="12896"/>
                  </a:cubicBezTo>
                  <a:cubicBezTo>
                    <a:pt x="0" y="16256"/>
                    <a:pt x="1085" y="19305"/>
                    <a:pt x="2847" y="21600"/>
                  </a:cubicBezTo>
                  <a:cubicBezTo>
                    <a:pt x="2847" y="21600"/>
                    <a:pt x="18753" y="21600"/>
                    <a:pt x="18753" y="21600"/>
                  </a:cubicBezTo>
                  <a:close/>
                  <a:moveTo>
                    <a:pt x="18753" y="21600"/>
                  </a:moveTo>
                </a:path>
              </a:pathLst>
            </a:custGeom>
            <a:solidFill>
              <a:srgbClr val="EBEBEB"/>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7" name="AutoShape 10"/>
            <p:cNvSpPr>
              <a:spLocks/>
            </p:cNvSpPr>
            <p:nvPr/>
          </p:nvSpPr>
          <p:spPr bwMode="auto">
            <a:xfrm>
              <a:off x="12901613" y="12852400"/>
              <a:ext cx="965200" cy="581025"/>
            </a:xfrm>
            <a:custGeom>
              <a:avLst/>
              <a:gdLst/>
              <a:ahLst/>
              <a:cxnLst/>
              <a:rect l="0" t="0" r="r" b="b"/>
              <a:pathLst>
                <a:path w="21600" h="21600">
                  <a:moveTo>
                    <a:pt x="21364" y="21600"/>
                  </a:moveTo>
                  <a:cubicBezTo>
                    <a:pt x="21518" y="20399"/>
                    <a:pt x="21600" y="19155"/>
                    <a:pt x="21600" y="17879"/>
                  </a:cubicBezTo>
                  <a:cubicBezTo>
                    <a:pt x="21600" y="8005"/>
                    <a:pt x="16765" y="0"/>
                    <a:pt x="10800" y="0"/>
                  </a:cubicBezTo>
                  <a:cubicBezTo>
                    <a:pt x="4835" y="0"/>
                    <a:pt x="0" y="8005"/>
                    <a:pt x="0" y="17879"/>
                  </a:cubicBezTo>
                  <a:cubicBezTo>
                    <a:pt x="0" y="19155"/>
                    <a:pt x="82" y="20399"/>
                    <a:pt x="236" y="21600"/>
                  </a:cubicBezTo>
                  <a:cubicBezTo>
                    <a:pt x="236" y="21600"/>
                    <a:pt x="21364" y="21600"/>
                    <a:pt x="21364" y="21600"/>
                  </a:cubicBezTo>
                  <a:close/>
                  <a:moveTo>
                    <a:pt x="21364" y="2160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8" name="AutoShape 11"/>
            <p:cNvSpPr>
              <a:spLocks/>
            </p:cNvSpPr>
            <p:nvPr/>
          </p:nvSpPr>
          <p:spPr bwMode="auto">
            <a:xfrm>
              <a:off x="14338300" y="292100"/>
              <a:ext cx="587375" cy="434975"/>
            </a:xfrm>
            <a:custGeom>
              <a:avLst/>
              <a:gdLst/>
              <a:ahLst/>
              <a:cxnLst/>
              <a:rect l="0" t="0" r="r" b="b"/>
              <a:pathLst>
                <a:path w="21600" h="21600">
                  <a:moveTo>
                    <a:pt x="1320" y="0"/>
                  </a:moveTo>
                  <a:cubicBezTo>
                    <a:pt x="479" y="2078"/>
                    <a:pt x="0" y="4462"/>
                    <a:pt x="0" y="6998"/>
                  </a:cubicBezTo>
                  <a:cubicBezTo>
                    <a:pt x="0" y="15062"/>
                    <a:pt x="4835" y="21600"/>
                    <a:pt x="10800" y="21600"/>
                  </a:cubicBezTo>
                  <a:cubicBezTo>
                    <a:pt x="16765" y="21600"/>
                    <a:pt x="21600" y="15062"/>
                    <a:pt x="21600" y="6998"/>
                  </a:cubicBezTo>
                  <a:cubicBezTo>
                    <a:pt x="21600" y="4462"/>
                    <a:pt x="21121" y="2078"/>
                    <a:pt x="20280" y="0"/>
                  </a:cubicBezTo>
                  <a:cubicBezTo>
                    <a:pt x="20280" y="0"/>
                    <a:pt x="1320" y="0"/>
                    <a:pt x="1320" y="0"/>
                  </a:cubicBezTo>
                  <a:close/>
                  <a:moveTo>
                    <a:pt x="1320" y="0"/>
                  </a:moveTo>
                </a:path>
              </a:pathLst>
            </a:custGeom>
            <a:solidFill>
              <a:srgbClr val="EBEBEB"/>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sp>
          <p:nvSpPr>
            <p:cNvPr id="59" name="AutoShape 12"/>
            <p:cNvSpPr>
              <a:spLocks/>
            </p:cNvSpPr>
            <p:nvPr/>
          </p:nvSpPr>
          <p:spPr bwMode="auto">
            <a:xfrm>
              <a:off x="16040100" y="292100"/>
              <a:ext cx="963613" cy="785813"/>
            </a:xfrm>
            <a:custGeom>
              <a:avLst/>
              <a:gdLst/>
              <a:ahLst/>
              <a:cxnLst/>
              <a:rect l="0" t="0" r="r" b="b"/>
              <a:pathLst>
                <a:path w="21600" h="21600">
                  <a:moveTo>
                    <a:pt x="2435" y="0"/>
                  </a:moveTo>
                  <a:cubicBezTo>
                    <a:pt x="913" y="2280"/>
                    <a:pt x="0" y="5193"/>
                    <a:pt x="0" y="8368"/>
                  </a:cubicBezTo>
                  <a:cubicBezTo>
                    <a:pt x="0" y="15676"/>
                    <a:pt x="4835" y="21600"/>
                    <a:pt x="10800" y="21600"/>
                  </a:cubicBezTo>
                  <a:cubicBezTo>
                    <a:pt x="16765" y="21600"/>
                    <a:pt x="21600" y="15676"/>
                    <a:pt x="21600" y="8368"/>
                  </a:cubicBezTo>
                  <a:cubicBezTo>
                    <a:pt x="21600" y="5193"/>
                    <a:pt x="20687" y="2280"/>
                    <a:pt x="19166" y="0"/>
                  </a:cubicBezTo>
                  <a:cubicBezTo>
                    <a:pt x="19166" y="0"/>
                    <a:pt x="2435" y="0"/>
                    <a:pt x="2435" y="0"/>
                  </a:cubicBezTo>
                  <a:close/>
                  <a:moveTo>
                    <a:pt x="2435" y="0"/>
                  </a:moveTo>
                </a:path>
              </a:pathLst>
            </a:custGeom>
            <a:solidFill>
              <a:schemeClr val="accent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771"/>
            </a:p>
          </p:txBody>
        </p:sp>
      </p:grpSp>
      <p:sp>
        <p:nvSpPr>
          <p:cNvPr id="21" name="Text Placeholder 42"/>
          <p:cNvSpPr>
            <a:spLocks noGrp="1"/>
          </p:cNvSpPr>
          <p:nvPr>
            <p:ph type="body" sz="quarter" idx="10" hasCustomPrompt="1"/>
          </p:nvPr>
        </p:nvSpPr>
        <p:spPr>
          <a:xfrm>
            <a:off x="11536849" y="9856757"/>
            <a:ext cx="1759844" cy="263799"/>
          </a:xfrm>
        </p:spPr>
        <p:txBody>
          <a:bodyPr lIns="0" tIns="0" rIns="0" bIns="0">
            <a:noAutofit/>
          </a:bodyPr>
          <a:lstStyle>
            <a:lvl1pPr marL="0" marR="0" indent="0" algn="l" defTabSz="795283"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1"/>
                </a:solidFill>
              </a:defRPr>
            </a:lvl1pPr>
            <a:lvl2pPr>
              <a:defRPr sz="457">
                <a:solidFill>
                  <a:schemeClr val="bg1"/>
                </a:solidFill>
              </a:defRPr>
            </a:lvl2pPr>
            <a:lvl3pPr>
              <a:defRPr sz="457">
                <a:solidFill>
                  <a:schemeClr val="bg1"/>
                </a:solidFill>
              </a:defRPr>
            </a:lvl3pPr>
            <a:lvl4pPr>
              <a:defRPr sz="457">
                <a:solidFill>
                  <a:schemeClr val="bg1"/>
                </a:solidFill>
              </a:defRPr>
            </a:lvl4pPr>
            <a:lvl5pPr>
              <a:defRPr sz="457">
                <a:solidFill>
                  <a:schemeClr val="bg1"/>
                </a:solidFill>
              </a:defRPr>
            </a:lvl5pPr>
          </a:lstStyle>
          <a:p>
            <a:pPr marL="0" marR="0" lvl="0" indent="0" algn="l" defTabSz="7952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UTS CRICOS Provider Code: 00099F</a:t>
            </a:r>
          </a:p>
        </p:txBody>
      </p:sp>
      <p:sp>
        <p:nvSpPr>
          <p:cNvPr id="22" name="Content Placeholder 5"/>
          <p:cNvSpPr>
            <a:spLocks noGrp="1"/>
          </p:cNvSpPr>
          <p:nvPr>
            <p:ph sz="quarter" idx="4"/>
          </p:nvPr>
        </p:nvSpPr>
        <p:spPr>
          <a:xfrm>
            <a:off x="793806" y="8463515"/>
            <a:ext cx="5523588" cy="943946"/>
          </a:xfrm>
        </p:spPr>
        <p:txBody>
          <a:bodyPr lIns="0">
            <a:noAutofit/>
          </a:bodyPr>
          <a:lstStyle>
            <a:lvl1pPr marL="0" indent="0">
              <a:buNone/>
              <a:defRPr sz="1828"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259484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7818" y="555804"/>
            <a:ext cx="12016264" cy="2017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57818" y="2779007"/>
            <a:ext cx="12016264" cy="66237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57818" y="9675780"/>
            <a:ext cx="3134678" cy="555801"/>
          </a:xfrm>
          <a:prstGeom prst="rect">
            <a:avLst/>
          </a:prstGeom>
        </p:spPr>
        <p:txBody>
          <a:bodyPr vert="horz" lIns="91440" tIns="45720" rIns="91440" bIns="45720" rtlCol="0" anchor="ctr"/>
          <a:lstStyle>
            <a:lvl1pPr algn="l">
              <a:defRPr sz="182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614942" y="9675780"/>
            <a:ext cx="4702016" cy="555801"/>
          </a:xfrm>
          <a:prstGeom prst="rect">
            <a:avLst/>
          </a:prstGeom>
        </p:spPr>
        <p:txBody>
          <a:bodyPr vert="horz" lIns="91440" tIns="45720" rIns="91440" bIns="45720" rtlCol="0" anchor="ctr"/>
          <a:lstStyle>
            <a:lvl1pPr algn="ctr">
              <a:defRPr sz="1827">
                <a:solidFill>
                  <a:schemeClr val="tx1">
                    <a:tint val="75000"/>
                  </a:schemeClr>
                </a:solidFill>
              </a:defRPr>
            </a:lvl1pPr>
          </a:lstStyle>
          <a:p>
            <a:r>
              <a:rPr lang="en-US"/>
              <a:t>Footer</a:t>
            </a:r>
            <a:endParaRPr lang="en-US" dirty="0"/>
          </a:p>
        </p:txBody>
      </p:sp>
      <p:sp>
        <p:nvSpPr>
          <p:cNvPr id="6" name="Slide Number Placeholder 5"/>
          <p:cNvSpPr>
            <a:spLocks noGrp="1"/>
          </p:cNvSpPr>
          <p:nvPr>
            <p:ph type="sldNum" sz="quarter" idx="4"/>
          </p:nvPr>
        </p:nvSpPr>
        <p:spPr>
          <a:xfrm>
            <a:off x="9839404" y="9675780"/>
            <a:ext cx="3134678" cy="555801"/>
          </a:xfrm>
          <a:prstGeom prst="rect">
            <a:avLst/>
          </a:prstGeom>
        </p:spPr>
        <p:txBody>
          <a:bodyPr vert="horz" lIns="91440" tIns="45720" rIns="91440" bIns="45720" rtlCol="0" anchor="ctr"/>
          <a:lstStyle>
            <a:lvl1pPr algn="r">
              <a:defRPr sz="1827">
                <a:solidFill>
                  <a:schemeClr val="tx1">
                    <a:tint val="75000"/>
                  </a:schemeClr>
                </a:solidFill>
              </a:defRPr>
            </a:lvl1pPr>
          </a:lstStyle>
          <a:p>
            <a:fld id="{E32CA18A-09E8-B346-9D1F-8EB2C340C7E4}" type="slidenum">
              <a:rPr lang="en-US" smtClean="0"/>
              <a:pPr/>
              <a:t>‹#›</a:t>
            </a:fld>
            <a:endParaRPr lang="en-US" dirty="0"/>
          </a:p>
        </p:txBody>
      </p:sp>
    </p:spTree>
    <p:extLst>
      <p:ext uri="{BB962C8B-B14F-4D97-AF65-F5344CB8AC3E}">
        <p14:creationId xmlns:p14="http://schemas.microsoft.com/office/powerpoint/2010/main" val="503169483"/>
      </p:ext>
    </p:extLst>
  </p:cSld>
  <p:clrMap bg1="lt1" tx1="dk1" bg2="lt2" tx2="dk2" accent1="accent1" accent2="accent2" accent3="accent3" accent4="accent4" accent5="accent5" accent6="accent6" hlink="hlink" folHlink="folHlink"/>
  <p:sldLayoutIdLst>
    <p:sldLayoutId id="2147483810" r:id="rId1"/>
    <p:sldLayoutId id="2147483816" r:id="rId2"/>
    <p:sldLayoutId id="2147483817" r:id="rId3"/>
  </p:sldLayoutIdLst>
  <p:hf hdr="0" dt="0"/>
  <p:txStyles>
    <p:titleStyle>
      <a:lvl1pPr algn="l" defTabSz="1391900" rtl="0" eaLnBrk="1" latinLnBrk="0" hangingPunct="1">
        <a:lnSpc>
          <a:spcPct val="90000"/>
        </a:lnSpc>
        <a:spcBef>
          <a:spcPct val="0"/>
        </a:spcBef>
        <a:buNone/>
        <a:defRPr sz="6698" kern="1200">
          <a:solidFill>
            <a:schemeClr val="tx1"/>
          </a:solidFill>
          <a:latin typeface="+mj-lt"/>
          <a:ea typeface="+mj-ea"/>
          <a:cs typeface="+mj-cs"/>
        </a:defRPr>
      </a:lvl1pPr>
    </p:titleStyle>
    <p:bodyStyle>
      <a:lvl1pPr marL="347975" indent="-347975" algn="l" defTabSz="1391900" rtl="0" eaLnBrk="1" latinLnBrk="0" hangingPunct="1">
        <a:lnSpc>
          <a:spcPct val="90000"/>
        </a:lnSpc>
        <a:spcBef>
          <a:spcPts val="1522"/>
        </a:spcBef>
        <a:buFont typeface="Arial" panose="020B0604020202020204" pitchFamily="34" charset="0"/>
        <a:buChar char="•"/>
        <a:defRPr sz="4262" kern="1200">
          <a:solidFill>
            <a:schemeClr val="tx1"/>
          </a:solidFill>
          <a:latin typeface="+mn-lt"/>
          <a:ea typeface="+mn-ea"/>
          <a:cs typeface="+mn-cs"/>
        </a:defRPr>
      </a:lvl1pPr>
      <a:lvl2pPr marL="1043925" indent="-347975" algn="l" defTabSz="1391900" rtl="0" eaLnBrk="1" latinLnBrk="0" hangingPunct="1">
        <a:lnSpc>
          <a:spcPct val="90000"/>
        </a:lnSpc>
        <a:spcBef>
          <a:spcPts val="761"/>
        </a:spcBef>
        <a:buFont typeface="Arial" panose="020B0604020202020204" pitchFamily="34" charset="0"/>
        <a:buChar char="•"/>
        <a:defRPr sz="3653" kern="1200">
          <a:solidFill>
            <a:schemeClr val="tx1"/>
          </a:solidFill>
          <a:latin typeface="+mn-lt"/>
          <a:ea typeface="+mn-ea"/>
          <a:cs typeface="+mn-cs"/>
        </a:defRPr>
      </a:lvl2pPr>
      <a:lvl3pPr marL="1739875" indent="-347975" algn="l" defTabSz="1391900" rtl="0" eaLnBrk="1" latinLnBrk="0" hangingPunct="1">
        <a:lnSpc>
          <a:spcPct val="90000"/>
        </a:lnSpc>
        <a:spcBef>
          <a:spcPts val="761"/>
        </a:spcBef>
        <a:buFont typeface="Arial" panose="020B0604020202020204" pitchFamily="34" charset="0"/>
        <a:buChar char="•"/>
        <a:defRPr sz="3044" kern="1200">
          <a:solidFill>
            <a:schemeClr val="tx1"/>
          </a:solidFill>
          <a:latin typeface="+mn-lt"/>
          <a:ea typeface="+mn-ea"/>
          <a:cs typeface="+mn-cs"/>
        </a:defRPr>
      </a:lvl3pPr>
      <a:lvl4pPr marL="24358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4pPr>
      <a:lvl5pPr marL="31317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5pPr>
      <a:lvl6pPr marL="38277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6pPr>
      <a:lvl7pPr marL="45236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7pPr>
      <a:lvl8pPr marL="521962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8pPr>
      <a:lvl9pPr marL="5915574" indent="-347975" algn="l" defTabSz="1391900" rtl="0" eaLnBrk="1" latinLnBrk="0" hangingPunct="1">
        <a:lnSpc>
          <a:spcPct val="90000"/>
        </a:lnSpc>
        <a:spcBef>
          <a:spcPts val="761"/>
        </a:spcBef>
        <a:buFont typeface="Arial" panose="020B0604020202020204" pitchFamily="34" charset="0"/>
        <a:buChar char="•"/>
        <a:defRPr sz="2740" kern="1200">
          <a:solidFill>
            <a:schemeClr val="tx1"/>
          </a:solidFill>
          <a:latin typeface="+mn-lt"/>
          <a:ea typeface="+mn-ea"/>
          <a:cs typeface="+mn-cs"/>
        </a:defRPr>
      </a:lvl9pPr>
    </p:bodyStyle>
    <p:otherStyle>
      <a:defPPr>
        <a:defRPr lang="en-US"/>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iminalcharacters.com/prisons-and-punishment/map-of-australian-prisons/"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riminalcharacters.com/prisons-and-punishment/map-of-australian-prisons/"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imeline.knightlab.com/"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w3schools.com/colors/colors_picker.asp"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storymap.knightlab.com/"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713" y="4855588"/>
            <a:ext cx="13163106" cy="2894832"/>
          </a:xfrm>
        </p:spPr>
        <p:txBody>
          <a:bodyPr/>
          <a:lstStyle/>
          <a:p>
            <a:pPr>
              <a:tabLst>
                <a:tab pos="710214" algn="l"/>
                <a:tab pos="2131545" algn="l"/>
              </a:tabLst>
            </a:pPr>
            <a:r>
              <a:rPr lang="en-US" dirty="0"/>
              <a:t>DIGITAL HUMANITIES FOR DUMMIES:</a:t>
            </a:r>
            <a:br>
              <a:rPr lang="en-US" dirty="0"/>
            </a:br>
            <a:br>
              <a:rPr lang="en-US" dirty="0"/>
            </a:br>
            <a:r>
              <a:rPr lang="en-US" dirty="0"/>
              <a:t>TIMELINES AND STORYMAPS</a:t>
            </a:r>
          </a:p>
        </p:txBody>
      </p:sp>
      <p:sp>
        <p:nvSpPr>
          <p:cNvPr id="4" name="Content Placeholder 3"/>
          <p:cNvSpPr>
            <a:spLocks noGrp="1"/>
          </p:cNvSpPr>
          <p:nvPr>
            <p:ph sz="quarter" idx="4"/>
          </p:nvPr>
        </p:nvSpPr>
        <p:spPr/>
        <p:txBody>
          <a:bodyPr/>
          <a:lstStyle/>
          <a:p>
            <a:r>
              <a:rPr lang="en-US" sz="2400" dirty="0" err="1"/>
              <a:t>Dr</a:t>
            </a:r>
            <a:r>
              <a:rPr lang="en-US" sz="2400" dirty="0"/>
              <a:t> Alana Jayne Piper</a:t>
            </a:r>
          </a:p>
        </p:txBody>
      </p:sp>
      <p:sp>
        <p:nvSpPr>
          <p:cNvPr id="8" name="Subtitle 7">
            <a:extLst>
              <a:ext uri="{FF2B5EF4-FFF2-40B4-BE49-F238E27FC236}">
                <a16:creationId xmlns:a16="http://schemas.microsoft.com/office/drawing/2014/main" id="{E974DAEF-FD96-734B-9969-03BABEFAAD7A}"/>
              </a:ext>
            </a:extLst>
          </p:cNvPr>
          <p:cNvSpPr>
            <a:spLocks noGrp="1"/>
          </p:cNvSpPr>
          <p:nvPr>
            <p:ph type="subTitle" idx="1"/>
          </p:nvPr>
        </p:nvSpPr>
        <p:spPr>
          <a:xfrm>
            <a:off x="793806" y="9051235"/>
            <a:ext cx="5523588" cy="1069321"/>
          </a:xfrm>
        </p:spPr>
        <p:txBody>
          <a:bodyPr/>
          <a:lstStyle/>
          <a:p>
            <a:r>
              <a:rPr lang="en-US" sz="2400" dirty="0"/>
              <a:t>Twitter: @</a:t>
            </a:r>
            <a:r>
              <a:rPr lang="en-US" sz="2400" dirty="0" err="1"/>
              <a:t>alana_piper</a:t>
            </a:r>
            <a:endParaRPr lang="en-US" sz="2400" dirty="0"/>
          </a:p>
          <a:p>
            <a:r>
              <a:rPr lang="en-US" sz="2400" dirty="0"/>
              <a:t>Website: </a:t>
            </a:r>
            <a:r>
              <a:rPr lang="en-US" sz="2400" dirty="0" err="1"/>
              <a:t>criminalcharacters.com</a:t>
            </a:r>
            <a:endParaRPr lang="en-US" sz="2400" dirty="0"/>
          </a:p>
          <a:p>
            <a:endParaRPr lang="en-US" dirty="0"/>
          </a:p>
        </p:txBody>
      </p:sp>
    </p:spTree>
    <p:extLst>
      <p:ext uri="{BB962C8B-B14F-4D97-AF65-F5344CB8AC3E}">
        <p14:creationId xmlns:p14="http://schemas.microsoft.com/office/powerpoint/2010/main" val="313607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Adapting Simile Timeline</a:t>
            </a:r>
          </a:p>
        </p:txBody>
      </p:sp>
      <p:sp>
        <p:nvSpPr>
          <p:cNvPr id="3" name="TextBox 2">
            <a:extLst>
              <a:ext uri="{FF2B5EF4-FFF2-40B4-BE49-F238E27FC236}">
                <a16:creationId xmlns:a16="http://schemas.microsoft.com/office/drawing/2014/main" id="{BF7B0EBE-A23D-8845-A8DC-775A872E4E06}"/>
              </a:ext>
            </a:extLst>
          </p:cNvPr>
          <p:cNvSpPr txBox="1"/>
          <p:nvPr/>
        </p:nvSpPr>
        <p:spPr>
          <a:xfrm>
            <a:off x="708034" y="2214757"/>
            <a:ext cx="12354168" cy="1200329"/>
          </a:xfrm>
          <a:prstGeom prst="rect">
            <a:avLst/>
          </a:prstGeom>
          <a:noFill/>
        </p:spPr>
        <p:txBody>
          <a:bodyPr wrap="square" rtlCol="0">
            <a:spAutoFit/>
          </a:bodyPr>
          <a:lstStyle/>
          <a:p>
            <a:r>
              <a:rPr lang="en-US" sz="2400" dirty="0">
                <a:solidFill>
                  <a:schemeClr val="accent1"/>
                </a:solidFill>
              </a:rPr>
              <a:t>The Simile Timeline code has been adapted by other open-source digital tools, such as </a:t>
            </a:r>
            <a:r>
              <a:rPr lang="en-US" sz="2400" dirty="0" err="1">
                <a:solidFill>
                  <a:schemeClr val="accent1"/>
                </a:solidFill>
              </a:rPr>
              <a:t>Omeka</a:t>
            </a:r>
            <a:r>
              <a:rPr lang="en-US" sz="2400" dirty="0">
                <a:solidFill>
                  <a:schemeClr val="accent1"/>
                </a:solidFill>
              </a:rPr>
              <a:t> and Zotero, to allow users to create timelines of their collections or reference databases.</a:t>
            </a:r>
          </a:p>
        </p:txBody>
      </p:sp>
      <p:sp>
        <p:nvSpPr>
          <p:cNvPr id="4" name="TextBox 3">
            <a:extLst>
              <a:ext uri="{FF2B5EF4-FFF2-40B4-BE49-F238E27FC236}">
                <a16:creationId xmlns:a16="http://schemas.microsoft.com/office/drawing/2014/main" id="{E295EB5F-BEC0-6E46-A1E1-80E10EC07834}"/>
              </a:ext>
            </a:extLst>
          </p:cNvPr>
          <p:cNvSpPr txBox="1"/>
          <p:nvPr/>
        </p:nvSpPr>
        <p:spPr>
          <a:xfrm>
            <a:off x="708034" y="8588663"/>
            <a:ext cx="12354168" cy="830997"/>
          </a:xfrm>
          <a:prstGeom prst="rect">
            <a:avLst/>
          </a:prstGeom>
          <a:noFill/>
        </p:spPr>
        <p:txBody>
          <a:bodyPr wrap="square" rtlCol="0">
            <a:spAutoFit/>
          </a:bodyPr>
          <a:lstStyle/>
          <a:p>
            <a:r>
              <a:rPr lang="en-US" sz="2400" dirty="0">
                <a:solidFill>
                  <a:schemeClr val="accent1"/>
                </a:solidFill>
              </a:rPr>
              <a:t>You can create a timeline from your Zotero citation manager simply by clicking on ‘Tools’ then ‘Create Timeline’. </a:t>
            </a:r>
          </a:p>
        </p:txBody>
      </p:sp>
      <p:pic>
        <p:nvPicPr>
          <p:cNvPr id="5" name="Picture 4">
            <a:extLst>
              <a:ext uri="{FF2B5EF4-FFF2-40B4-BE49-F238E27FC236}">
                <a16:creationId xmlns:a16="http://schemas.microsoft.com/office/drawing/2014/main" id="{88D9AF6C-EA3F-2642-89E3-911B505858F2}"/>
              </a:ext>
            </a:extLst>
          </p:cNvPr>
          <p:cNvPicPr>
            <a:picLocks noChangeAspect="1"/>
          </p:cNvPicPr>
          <p:nvPr/>
        </p:nvPicPr>
        <p:blipFill>
          <a:blip r:embed="rId2"/>
          <a:stretch>
            <a:fillRect/>
          </a:stretch>
        </p:blipFill>
        <p:spPr>
          <a:xfrm>
            <a:off x="2659877" y="3222437"/>
            <a:ext cx="8055162" cy="5182903"/>
          </a:xfrm>
          <a:prstGeom prst="rect">
            <a:avLst/>
          </a:prstGeom>
        </p:spPr>
      </p:pic>
    </p:spTree>
    <p:extLst>
      <p:ext uri="{BB962C8B-B14F-4D97-AF65-F5344CB8AC3E}">
        <p14:creationId xmlns:p14="http://schemas.microsoft.com/office/powerpoint/2010/main" val="2234109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err="1"/>
              <a:t>Tiki</a:t>
            </a:r>
            <a:r>
              <a:rPr lang="en-US" dirty="0"/>
              <a:t>-Toki</a:t>
            </a:r>
          </a:p>
        </p:txBody>
      </p:sp>
      <p:sp>
        <p:nvSpPr>
          <p:cNvPr id="3" name="TextBox 2">
            <a:extLst>
              <a:ext uri="{FF2B5EF4-FFF2-40B4-BE49-F238E27FC236}">
                <a16:creationId xmlns:a16="http://schemas.microsoft.com/office/drawing/2014/main" id="{99AAAA0A-90A3-FB42-A46F-C0F66DDC707D}"/>
              </a:ext>
            </a:extLst>
          </p:cNvPr>
          <p:cNvSpPr txBox="1"/>
          <p:nvPr/>
        </p:nvSpPr>
        <p:spPr>
          <a:xfrm>
            <a:off x="851469" y="2019191"/>
            <a:ext cx="12354168" cy="2677656"/>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An open-source tool for creating digital timelines that does not require an ability to code</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Has a unique 3-D view format that can be used</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Also has a group edit function to integrate a multiplicity of perspectives by allowing many authors to contribute events to the timeline  </a:t>
            </a:r>
          </a:p>
        </p:txBody>
      </p:sp>
      <p:pic>
        <p:nvPicPr>
          <p:cNvPr id="4" name="Picture 3">
            <a:extLst>
              <a:ext uri="{FF2B5EF4-FFF2-40B4-BE49-F238E27FC236}">
                <a16:creationId xmlns:a16="http://schemas.microsoft.com/office/drawing/2014/main" id="{E874D7A9-F9C4-EA46-B0AD-BF6DA3FD11C4}"/>
              </a:ext>
            </a:extLst>
          </p:cNvPr>
          <p:cNvPicPr>
            <a:picLocks noChangeAspect="1"/>
          </p:cNvPicPr>
          <p:nvPr/>
        </p:nvPicPr>
        <p:blipFill>
          <a:blip r:embed="rId2"/>
          <a:stretch>
            <a:fillRect/>
          </a:stretch>
        </p:blipFill>
        <p:spPr>
          <a:xfrm>
            <a:off x="3119718" y="4862907"/>
            <a:ext cx="7440706" cy="5310914"/>
          </a:xfrm>
          <a:prstGeom prst="rect">
            <a:avLst/>
          </a:prstGeom>
        </p:spPr>
      </p:pic>
    </p:spTree>
    <p:extLst>
      <p:ext uri="{BB962C8B-B14F-4D97-AF65-F5344CB8AC3E}">
        <p14:creationId xmlns:p14="http://schemas.microsoft.com/office/powerpoint/2010/main" val="82288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Timeline and </a:t>
            </a:r>
            <a:r>
              <a:rPr lang="en-US" dirty="0" err="1"/>
              <a:t>Storymap</a:t>
            </a:r>
            <a:r>
              <a:rPr lang="en-US" dirty="0"/>
              <a:t> JS</a:t>
            </a:r>
          </a:p>
        </p:txBody>
      </p:sp>
      <p:sp>
        <p:nvSpPr>
          <p:cNvPr id="3" name="TextBox 2">
            <a:extLst>
              <a:ext uri="{FF2B5EF4-FFF2-40B4-BE49-F238E27FC236}">
                <a16:creationId xmlns:a16="http://schemas.microsoft.com/office/drawing/2014/main" id="{0F60B392-C9A3-B74F-B9CB-E598EB85E813}"/>
              </a:ext>
            </a:extLst>
          </p:cNvPr>
          <p:cNvSpPr txBox="1"/>
          <p:nvPr/>
        </p:nvSpPr>
        <p:spPr>
          <a:xfrm>
            <a:off x="851469" y="2456334"/>
            <a:ext cx="12354168" cy="5632311"/>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Developed at </a:t>
            </a:r>
            <a:r>
              <a:rPr lang="en-US" sz="2400" dirty="0" err="1">
                <a:solidFill>
                  <a:schemeClr val="accent1"/>
                </a:solidFill>
              </a:rPr>
              <a:t>NorthWestern</a:t>
            </a:r>
            <a:r>
              <a:rPr lang="en-US" sz="2400" dirty="0">
                <a:solidFill>
                  <a:schemeClr val="accent1"/>
                </a:solidFill>
              </a:rPr>
              <a:t> University by their </a:t>
            </a:r>
            <a:r>
              <a:rPr lang="en-US" sz="2400" dirty="0" err="1">
                <a:solidFill>
                  <a:schemeClr val="accent1"/>
                </a:solidFill>
              </a:rPr>
              <a:t>KnightLab</a:t>
            </a:r>
            <a:r>
              <a:rPr lang="en-US" sz="2400" dirty="0">
                <a:solidFill>
                  <a:schemeClr val="accent1"/>
                </a:solidFill>
              </a:rPr>
              <a:t> team, which has developed a range of successful open-source tools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err="1">
                <a:solidFill>
                  <a:schemeClr val="accent1"/>
                </a:solidFill>
              </a:rPr>
              <a:t>TimelineJS</a:t>
            </a:r>
            <a:r>
              <a:rPr lang="en-US" sz="2400" dirty="0">
                <a:solidFill>
                  <a:schemeClr val="accent1"/>
                </a:solidFill>
              </a:rPr>
              <a:t> was developed for use by journalists and media outlets, making it very user-friendly</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err="1">
                <a:solidFill>
                  <a:schemeClr val="accent1"/>
                </a:solidFill>
              </a:rPr>
              <a:t>TimelineJS</a:t>
            </a:r>
            <a:r>
              <a:rPr lang="en-US" sz="2400" dirty="0">
                <a:solidFill>
                  <a:schemeClr val="accent1"/>
                </a:solidFill>
              </a:rPr>
              <a:t> was also created to be narrative-driven, and focused on engaging public audiences with its </a:t>
            </a:r>
            <a:r>
              <a:rPr lang="en-US" sz="2400" dirty="0" err="1">
                <a:solidFill>
                  <a:schemeClr val="accent1"/>
                </a:solidFill>
              </a:rPr>
              <a:t>visualisations</a:t>
            </a: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err="1">
                <a:solidFill>
                  <a:schemeClr val="accent1"/>
                </a:solidFill>
              </a:rPr>
              <a:t>KnightLab</a:t>
            </a:r>
            <a:r>
              <a:rPr lang="en-US" sz="2400" dirty="0">
                <a:solidFill>
                  <a:schemeClr val="accent1"/>
                </a:solidFill>
              </a:rPr>
              <a:t> also created </a:t>
            </a:r>
            <a:r>
              <a:rPr lang="en-US" sz="2400" dirty="0" err="1">
                <a:solidFill>
                  <a:schemeClr val="accent1"/>
                </a:solidFill>
              </a:rPr>
              <a:t>StorymapJS</a:t>
            </a:r>
            <a:r>
              <a:rPr lang="en-US" sz="2400" dirty="0">
                <a:solidFill>
                  <a:schemeClr val="accent1"/>
                </a:solidFill>
              </a:rPr>
              <a:t>, a map-based </a:t>
            </a:r>
            <a:r>
              <a:rPr lang="en-US" sz="2400" dirty="0" err="1">
                <a:solidFill>
                  <a:schemeClr val="accent1"/>
                </a:solidFill>
              </a:rPr>
              <a:t>visualisations</a:t>
            </a:r>
            <a:r>
              <a:rPr lang="en-US" sz="2400" dirty="0">
                <a:solidFill>
                  <a:schemeClr val="accent1"/>
                </a:solidFill>
              </a:rPr>
              <a:t> that can also be used for creating chronological narratives in which the events are also strongly linked to particular places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The rest of the lesson will focus on showcasing how to use these two dynamic tools</a:t>
            </a:r>
          </a:p>
        </p:txBody>
      </p:sp>
    </p:spTree>
    <p:extLst>
      <p:ext uri="{BB962C8B-B14F-4D97-AF65-F5344CB8AC3E}">
        <p14:creationId xmlns:p14="http://schemas.microsoft.com/office/powerpoint/2010/main" val="295612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Here’s some I prepared earlier</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9018498"/>
            <a:ext cx="12354168" cy="1200329"/>
          </a:xfrm>
          <a:prstGeom prst="rect">
            <a:avLst/>
          </a:prstGeom>
          <a:noFill/>
        </p:spPr>
        <p:txBody>
          <a:bodyPr wrap="square" rtlCol="0">
            <a:spAutoFit/>
          </a:bodyPr>
          <a:lstStyle/>
          <a:p>
            <a:r>
              <a:rPr lang="en-US" sz="2400" dirty="0">
                <a:solidFill>
                  <a:schemeClr val="accent1"/>
                </a:solidFill>
              </a:rPr>
              <a:t>I </a:t>
            </a:r>
            <a:r>
              <a:rPr lang="en-AU" sz="2400" dirty="0">
                <a:solidFill>
                  <a:schemeClr val="accent1"/>
                </a:solidFill>
              </a:rPr>
              <a:t>used Timeline JS for my research project site to create a timeline of crime films produced in Australia - </a:t>
            </a:r>
            <a:r>
              <a:rPr lang="en-AU" u="sng" dirty="0">
                <a:hlinkClick r:id="rId2"/>
              </a:rPr>
              <a:t>https://criminalcharacters.com/prisons-and-punishment/map-of-australian-prisons/</a:t>
            </a:r>
            <a:r>
              <a:rPr lang="en-AU" sz="2400" dirty="0"/>
              <a:t> </a:t>
            </a:r>
            <a:endParaRPr lang="en-US" sz="2400" dirty="0">
              <a:solidFill>
                <a:schemeClr val="accent1"/>
              </a:solidFill>
            </a:endParaRPr>
          </a:p>
        </p:txBody>
      </p:sp>
      <p:pic>
        <p:nvPicPr>
          <p:cNvPr id="4" name="Picture 3">
            <a:extLst>
              <a:ext uri="{FF2B5EF4-FFF2-40B4-BE49-F238E27FC236}">
                <a16:creationId xmlns:a16="http://schemas.microsoft.com/office/drawing/2014/main" id="{2C5B2476-6CCC-C040-B949-F56D3718BB8F}"/>
              </a:ext>
            </a:extLst>
          </p:cNvPr>
          <p:cNvPicPr>
            <a:picLocks noChangeAspect="1"/>
          </p:cNvPicPr>
          <p:nvPr/>
        </p:nvPicPr>
        <p:blipFill>
          <a:blip r:embed="rId3"/>
          <a:stretch>
            <a:fillRect/>
          </a:stretch>
        </p:blipFill>
        <p:spPr>
          <a:xfrm>
            <a:off x="0" y="1975044"/>
            <a:ext cx="6902824" cy="6894587"/>
          </a:xfrm>
          <a:prstGeom prst="rect">
            <a:avLst/>
          </a:prstGeom>
        </p:spPr>
      </p:pic>
      <p:pic>
        <p:nvPicPr>
          <p:cNvPr id="7" name="Picture 6">
            <a:extLst>
              <a:ext uri="{FF2B5EF4-FFF2-40B4-BE49-F238E27FC236}">
                <a16:creationId xmlns:a16="http://schemas.microsoft.com/office/drawing/2014/main" id="{81B271CD-C18E-1748-9210-A430C2F16C81}"/>
              </a:ext>
            </a:extLst>
          </p:cNvPr>
          <p:cNvPicPr>
            <a:picLocks noChangeAspect="1"/>
          </p:cNvPicPr>
          <p:nvPr/>
        </p:nvPicPr>
        <p:blipFill>
          <a:blip r:embed="rId4"/>
          <a:stretch>
            <a:fillRect/>
          </a:stretch>
        </p:blipFill>
        <p:spPr>
          <a:xfrm>
            <a:off x="7004244" y="1975045"/>
            <a:ext cx="6927656" cy="6894588"/>
          </a:xfrm>
          <a:prstGeom prst="rect">
            <a:avLst/>
          </a:prstGeom>
        </p:spPr>
      </p:pic>
    </p:spTree>
    <p:extLst>
      <p:ext uri="{BB962C8B-B14F-4D97-AF65-F5344CB8AC3E}">
        <p14:creationId xmlns:p14="http://schemas.microsoft.com/office/powerpoint/2010/main" val="31272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105F0C-3835-5544-B870-F41495EADA83}"/>
              </a:ext>
            </a:extLst>
          </p:cNvPr>
          <p:cNvSpPr txBox="1"/>
          <p:nvPr/>
        </p:nvSpPr>
        <p:spPr>
          <a:xfrm>
            <a:off x="466538" y="8468106"/>
            <a:ext cx="12998824" cy="1200329"/>
          </a:xfrm>
          <a:prstGeom prst="rect">
            <a:avLst/>
          </a:prstGeom>
          <a:noFill/>
        </p:spPr>
        <p:txBody>
          <a:bodyPr wrap="square" rtlCol="0">
            <a:spAutoFit/>
          </a:bodyPr>
          <a:lstStyle/>
          <a:p>
            <a:r>
              <a:rPr lang="en-US" sz="2400" dirty="0">
                <a:solidFill>
                  <a:schemeClr val="accent1"/>
                </a:solidFill>
              </a:rPr>
              <a:t>I </a:t>
            </a:r>
            <a:r>
              <a:rPr lang="en-AU" sz="2400" dirty="0">
                <a:solidFill>
                  <a:schemeClr val="accent1"/>
                </a:solidFill>
              </a:rPr>
              <a:t>similarly used </a:t>
            </a:r>
            <a:r>
              <a:rPr lang="en-AU" sz="2400" dirty="0" err="1">
                <a:solidFill>
                  <a:schemeClr val="accent1"/>
                </a:solidFill>
              </a:rPr>
              <a:t>StoryMap</a:t>
            </a:r>
            <a:r>
              <a:rPr lang="en-AU" sz="2400" dirty="0">
                <a:solidFill>
                  <a:schemeClr val="accent1"/>
                </a:solidFill>
              </a:rPr>
              <a:t> JS to create a map that displays the sites on which prisons have been established across Australia from 1788 to 2017 - </a:t>
            </a:r>
            <a:r>
              <a:rPr lang="en-AU" u="sng" dirty="0">
                <a:hlinkClick r:id="rId2"/>
              </a:rPr>
              <a:t>https://criminalcharacters.com/prisons-and-punishment/map-of-australian-prisons/</a:t>
            </a:r>
            <a:r>
              <a:rPr lang="en-AU" sz="2400" dirty="0"/>
              <a:t> </a:t>
            </a:r>
            <a:endParaRPr lang="en-US" sz="2400" dirty="0">
              <a:solidFill>
                <a:schemeClr val="accent1"/>
              </a:solidFill>
            </a:endParaRPr>
          </a:p>
        </p:txBody>
      </p:sp>
      <p:pic>
        <p:nvPicPr>
          <p:cNvPr id="4" name="Picture 3">
            <a:extLst>
              <a:ext uri="{FF2B5EF4-FFF2-40B4-BE49-F238E27FC236}">
                <a16:creationId xmlns:a16="http://schemas.microsoft.com/office/drawing/2014/main" id="{C558F97F-195B-C248-9B58-3E3DE2DA4335}"/>
              </a:ext>
            </a:extLst>
          </p:cNvPr>
          <p:cNvPicPr>
            <a:picLocks noChangeAspect="1"/>
          </p:cNvPicPr>
          <p:nvPr/>
        </p:nvPicPr>
        <p:blipFill>
          <a:blip r:embed="rId3"/>
          <a:stretch>
            <a:fillRect/>
          </a:stretch>
        </p:blipFill>
        <p:spPr>
          <a:xfrm>
            <a:off x="144247" y="1452303"/>
            <a:ext cx="6821703" cy="6455819"/>
          </a:xfrm>
          <a:prstGeom prst="rect">
            <a:avLst/>
          </a:prstGeom>
        </p:spPr>
      </p:pic>
      <p:pic>
        <p:nvPicPr>
          <p:cNvPr id="9" name="Picture 8">
            <a:extLst>
              <a:ext uri="{FF2B5EF4-FFF2-40B4-BE49-F238E27FC236}">
                <a16:creationId xmlns:a16="http://schemas.microsoft.com/office/drawing/2014/main" id="{7403E136-93B3-BC4F-B277-695221B47178}"/>
              </a:ext>
            </a:extLst>
          </p:cNvPr>
          <p:cNvPicPr>
            <a:picLocks noChangeAspect="1"/>
          </p:cNvPicPr>
          <p:nvPr/>
        </p:nvPicPr>
        <p:blipFill>
          <a:blip r:embed="rId4"/>
          <a:stretch>
            <a:fillRect/>
          </a:stretch>
        </p:blipFill>
        <p:spPr>
          <a:xfrm>
            <a:off x="7060266" y="1452303"/>
            <a:ext cx="6803838" cy="6472141"/>
          </a:xfrm>
          <a:prstGeom prst="rect">
            <a:avLst/>
          </a:prstGeom>
        </p:spPr>
      </p:pic>
    </p:spTree>
    <p:extLst>
      <p:ext uri="{BB962C8B-B14F-4D97-AF65-F5344CB8AC3E}">
        <p14:creationId xmlns:p14="http://schemas.microsoft.com/office/powerpoint/2010/main" val="599654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Getting started with </a:t>
            </a:r>
            <a:r>
              <a:rPr lang="en-US" dirty="0" err="1"/>
              <a:t>TimelineJS</a:t>
            </a:r>
            <a:endParaRPr lang="en-US" dirty="0"/>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1721228"/>
            <a:ext cx="12354168" cy="3401380"/>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Go to Timeline JS - </a:t>
            </a:r>
            <a:r>
              <a:rPr lang="en-AU" u="sng" dirty="0">
                <a:hlinkClick r:id="rId2"/>
              </a:rPr>
              <a:t>https://timeline.knightlab.com/</a:t>
            </a:r>
            <a:r>
              <a:rPr lang="en-AU" dirty="0"/>
              <a:t> </a:t>
            </a:r>
            <a:r>
              <a:rPr lang="en-AU" dirty="0">
                <a:solidFill>
                  <a:schemeClr val="accent1"/>
                </a:solidFill>
              </a:rPr>
              <a:t>- an overview of tips, some further examples and instructions are all available here</a:t>
            </a: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If you have a question that is not covered in this tutorial, the site provides a range of help documentation including an FAQ section, a 2-minute instructional video and chat forums. </a:t>
            </a:r>
          </a:p>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Click ‘Make a Timeline’ to get started</a:t>
            </a:r>
          </a:p>
        </p:txBody>
      </p:sp>
      <p:pic>
        <p:nvPicPr>
          <p:cNvPr id="4" name="Picture 3">
            <a:extLst>
              <a:ext uri="{FF2B5EF4-FFF2-40B4-BE49-F238E27FC236}">
                <a16:creationId xmlns:a16="http://schemas.microsoft.com/office/drawing/2014/main" id="{31970A93-F5D4-C843-9D38-ED456594AB6A}"/>
              </a:ext>
            </a:extLst>
          </p:cNvPr>
          <p:cNvPicPr>
            <a:picLocks noChangeAspect="1"/>
          </p:cNvPicPr>
          <p:nvPr/>
        </p:nvPicPr>
        <p:blipFill rotWithShape="1">
          <a:blip r:embed="rId3"/>
          <a:srcRect b="45138"/>
          <a:stretch/>
        </p:blipFill>
        <p:spPr>
          <a:xfrm>
            <a:off x="0" y="5301901"/>
            <a:ext cx="13931900" cy="5007510"/>
          </a:xfrm>
          <a:prstGeom prst="rect">
            <a:avLst/>
          </a:prstGeom>
        </p:spPr>
      </p:pic>
      <p:sp>
        <p:nvSpPr>
          <p:cNvPr id="9" name="Right Arrow 8">
            <a:extLst>
              <a:ext uri="{FF2B5EF4-FFF2-40B4-BE49-F238E27FC236}">
                <a16:creationId xmlns:a16="http://schemas.microsoft.com/office/drawing/2014/main" id="{F57D3F5B-9930-DF43-ADA4-BEABA3EDBB15}"/>
              </a:ext>
            </a:extLst>
          </p:cNvPr>
          <p:cNvSpPr/>
          <p:nvPr/>
        </p:nvSpPr>
        <p:spPr>
          <a:xfrm>
            <a:off x="3334870" y="8552330"/>
            <a:ext cx="2241176" cy="43030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84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Google Spreadsheet</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1852418"/>
            <a:ext cx="12481073" cy="3046988"/>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Clicking ‘Make a Timeline’ will take you to the four-stage process for </a:t>
            </a:r>
            <a:r>
              <a:rPr lang="en-US" sz="2400" dirty="0" err="1">
                <a:solidFill>
                  <a:schemeClr val="accent1"/>
                </a:solidFill>
              </a:rPr>
              <a:t>TimelineJS</a:t>
            </a: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Start with step 1 by clicking ‘Get the Spreadsheet Template’</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Clicking this will prompt you to log into your Google Account, or create one if you don’t already have one. From here you will be able to download a copy of Timeline’s Google Spreadsheet template into your Google Drive.</a:t>
            </a:r>
          </a:p>
        </p:txBody>
      </p:sp>
      <p:pic>
        <p:nvPicPr>
          <p:cNvPr id="4" name="Picture 3">
            <a:extLst>
              <a:ext uri="{FF2B5EF4-FFF2-40B4-BE49-F238E27FC236}">
                <a16:creationId xmlns:a16="http://schemas.microsoft.com/office/drawing/2014/main" id="{4AC29BFC-526A-8E45-B038-3DBA4CD0B52D}"/>
              </a:ext>
            </a:extLst>
          </p:cNvPr>
          <p:cNvPicPr>
            <a:picLocks noChangeAspect="1"/>
          </p:cNvPicPr>
          <p:nvPr/>
        </p:nvPicPr>
        <p:blipFill>
          <a:blip r:embed="rId2"/>
          <a:stretch>
            <a:fillRect/>
          </a:stretch>
        </p:blipFill>
        <p:spPr>
          <a:xfrm>
            <a:off x="2182761" y="5060492"/>
            <a:ext cx="9990786" cy="5378908"/>
          </a:xfrm>
          <a:prstGeom prst="rect">
            <a:avLst/>
          </a:prstGeom>
        </p:spPr>
      </p:pic>
      <p:sp>
        <p:nvSpPr>
          <p:cNvPr id="5" name="Left Arrow 4">
            <a:extLst>
              <a:ext uri="{FF2B5EF4-FFF2-40B4-BE49-F238E27FC236}">
                <a16:creationId xmlns:a16="http://schemas.microsoft.com/office/drawing/2014/main" id="{1AEEE927-5284-0144-8D9A-5C412E0C9EB3}"/>
              </a:ext>
            </a:extLst>
          </p:cNvPr>
          <p:cNvSpPr/>
          <p:nvPr/>
        </p:nvSpPr>
        <p:spPr>
          <a:xfrm>
            <a:off x="7178154" y="8082116"/>
            <a:ext cx="1799303" cy="442452"/>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14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Google Spreadsheet</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241180"/>
            <a:ext cx="12354168" cy="1938992"/>
          </a:xfrm>
          <a:prstGeom prst="rect">
            <a:avLst/>
          </a:prstGeom>
          <a:noFill/>
        </p:spPr>
        <p:txBody>
          <a:bodyPr wrap="square" rtlCol="0">
            <a:spAutoFit/>
          </a:bodyPr>
          <a:lstStyle/>
          <a:p>
            <a:r>
              <a:rPr lang="en-US" sz="2400" dirty="0">
                <a:solidFill>
                  <a:schemeClr val="accent1"/>
                </a:solidFill>
              </a:rPr>
              <a:t>The top row of the spreadsheet has all the headings that are used to render the timeline. It is important that you do not delete any of the columns because all the headings have to be present for the timeline to render. However, you do not need to input data for each column if that column is not relevant for you – just leave the column blank and it will not affect your final timeline.</a:t>
            </a:r>
          </a:p>
        </p:txBody>
      </p:sp>
      <p:pic>
        <p:nvPicPr>
          <p:cNvPr id="4" name="Picture 3">
            <a:extLst>
              <a:ext uri="{FF2B5EF4-FFF2-40B4-BE49-F238E27FC236}">
                <a16:creationId xmlns:a16="http://schemas.microsoft.com/office/drawing/2014/main" id="{7608A77E-C82F-B347-A6BA-D016047A3F0C}"/>
              </a:ext>
            </a:extLst>
          </p:cNvPr>
          <p:cNvPicPr>
            <a:picLocks noChangeAspect="1"/>
          </p:cNvPicPr>
          <p:nvPr/>
        </p:nvPicPr>
        <p:blipFill>
          <a:blip r:embed="rId2"/>
          <a:stretch>
            <a:fillRect/>
          </a:stretch>
        </p:blipFill>
        <p:spPr>
          <a:xfrm>
            <a:off x="0" y="4545111"/>
            <a:ext cx="13931900" cy="5006777"/>
          </a:xfrm>
          <a:prstGeom prst="rect">
            <a:avLst/>
          </a:prstGeom>
        </p:spPr>
      </p:pic>
    </p:spTree>
    <p:extLst>
      <p:ext uri="{BB962C8B-B14F-4D97-AF65-F5344CB8AC3E}">
        <p14:creationId xmlns:p14="http://schemas.microsoft.com/office/powerpoint/2010/main" val="1428128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Google Spreadsheet</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241180"/>
            <a:ext cx="12354168" cy="1569660"/>
          </a:xfrm>
          <a:prstGeom prst="rect">
            <a:avLst/>
          </a:prstGeom>
          <a:noFill/>
        </p:spPr>
        <p:txBody>
          <a:bodyPr wrap="square" rtlCol="0">
            <a:spAutoFit/>
          </a:bodyPr>
          <a:lstStyle/>
          <a:p>
            <a:r>
              <a:rPr lang="en-US" sz="2400" dirty="0">
                <a:solidFill>
                  <a:schemeClr val="accent1"/>
                </a:solidFill>
              </a:rPr>
              <a:t>The Timeline spreadsheet has sample information in the rows below the top row to show you the types of information that can go into each column. Once you have looked over this example information you can delete or clear them to begin adding your own data. Each row in your timeline will represent a separate event.</a:t>
            </a:r>
          </a:p>
        </p:txBody>
      </p:sp>
      <p:pic>
        <p:nvPicPr>
          <p:cNvPr id="4" name="Picture 3">
            <a:extLst>
              <a:ext uri="{FF2B5EF4-FFF2-40B4-BE49-F238E27FC236}">
                <a16:creationId xmlns:a16="http://schemas.microsoft.com/office/drawing/2014/main" id="{6CDE6700-3A06-754A-AC25-493B6234C035}"/>
              </a:ext>
            </a:extLst>
          </p:cNvPr>
          <p:cNvPicPr>
            <a:picLocks noChangeAspect="1"/>
          </p:cNvPicPr>
          <p:nvPr/>
        </p:nvPicPr>
        <p:blipFill>
          <a:blip r:embed="rId2"/>
          <a:stretch>
            <a:fillRect/>
          </a:stretch>
        </p:blipFill>
        <p:spPr>
          <a:xfrm>
            <a:off x="62603" y="4828560"/>
            <a:ext cx="13931900" cy="2085276"/>
          </a:xfrm>
          <a:prstGeom prst="rect">
            <a:avLst/>
          </a:prstGeom>
        </p:spPr>
      </p:pic>
    </p:spTree>
    <p:extLst>
      <p:ext uri="{BB962C8B-B14F-4D97-AF65-F5344CB8AC3E}">
        <p14:creationId xmlns:p14="http://schemas.microsoft.com/office/powerpoint/2010/main" val="3108012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42326" y="1241389"/>
            <a:ext cx="12354168" cy="1591462"/>
          </a:xfrm>
        </p:spPr>
        <p:txBody>
          <a:bodyPr/>
          <a:lstStyle/>
          <a:p>
            <a:r>
              <a:rPr lang="en-US" dirty="0"/>
              <a:t>Date columns</a:t>
            </a:r>
          </a:p>
        </p:txBody>
      </p:sp>
      <p:sp>
        <p:nvSpPr>
          <p:cNvPr id="3" name="TextBox 2">
            <a:extLst>
              <a:ext uri="{FF2B5EF4-FFF2-40B4-BE49-F238E27FC236}">
                <a16:creationId xmlns:a16="http://schemas.microsoft.com/office/drawing/2014/main" id="{C55B6ABA-FF8E-EF41-BBCF-598A9B0C9632}"/>
              </a:ext>
            </a:extLst>
          </p:cNvPr>
          <p:cNvSpPr txBox="1"/>
          <p:nvPr/>
        </p:nvSpPr>
        <p:spPr>
          <a:xfrm>
            <a:off x="842326" y="2402545"/>
            <a:ext cx="12354168" cy="1200329"/>
          </a:xfrm>
          <a:prstGeom prst="rect">
            <a:avLst/>
          </a:prstGeom>
          <a:noFill/>
        </p:spPr>
        <p:txBody>
          <a:bodyPr wrap="square" rtlCol="0">
            <a:spAutoFit/>
          </a:bodyPr>
          <a:lstStyle/>
          <a:p>
            <a:r>
              <a:rPr lang="en-US" sz="2400" dirty="0">
                <a:solidFill>
                  <a:schemeClr val="accent1"/>
                </a:solidFill>
              </a:rPr>
              <a:t>The first four columns are for putting in the date or start date of your event. Depending on how precisely your event is dated you can fill out just the year, or day, month and year, or even add the time of day to the date.</a:t>
            </a:r>
          </a:p>
        </p:txBody>
      </p:sp>
      <p:pic>
        <p:nvPicPr>
          <p:cNvPr id="4" name="Picture 3">
            <a:extLst>
              <a:ext uri="{FF2B5EF4-FFF2-40B4-BE49-F238E27FC236}">
                <a16:creationId xmlns:a16="http://schemas.microsoft.com/office/drawing/2014/main" id="{82A3EAF0-52A3-EE4A-85ED-146D389C51D3}"/>
              </a:ext>
            </a:extLst>
          </p:cNvPr>
          <p:cNvPicPr>
            <a:picLocks noChangeAspect="1"/>
          </p:cNvPicPr>
          <p:nvPr/>
        </p:nvPicPr>
        <p:blipFill>
          <a:blip r:embed="rId2"/>
          <a:stretch>
            <a:fillRect/>
          </a:stretch>
        </p:blipFill>
        <p:spPr>
          <a:xfrm>
            <a:off x="3479390" y="3602874"/>
            <a:ext cx="6254545" cy="6845884"/>
          </a:xfrm>
          <a:prstGeom prst="rect">
            <a:avLst/>
          </a:prstGeom>
        </p:spPr>
      </p:pic>
    </p:spTree>
    <p:extLst>
      <p:ext uri="{BB962C8B-B14F-4D97-AF65-F5344CB8AC3E}">
        <p14:creationId xmlns:p14="http://schemas.microsoft.com/office/powerpoint/2010/main" val="196348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Digital Humanities for Everyone!</a:t>
            </a:r>
          </a:p>
        </p:txBody>
      </p:sp>
      <p:sp>
        <p:nvSpPr>
          <p:cNvPr id="2" name="TextBox 1">
            <a:extLst>
              <a:ext uri="{FF2B5EF4-FFF2-40B4-BE49-F238E27FC236}">
                <a16:creationId xmlns:a16="http://schemas.microsoft.com/office/drawing/2014/main" id="{3860CA7B-1C8C-0A4B-9C66-A2FCC7C0B5A7}"/>
              </a:ext>
            </a:extLst>
          </p:cNvPr>
          <p:cNvSpPr txBox="1"/>
          <p:nvPr/>
        </p:nvSpPr>
        <p:spPr>
          <a:xfrm>
            <a:off x="851469" y="2187392"/>
            <a:ext cx="12354168" cy="6740307"/>
          </a:xfrm>
          <a:prstGeom prst="rect">
            <a:avLst/>
          </a:prstGeom>
          <a:noFill/>
        </p:spPr>
        <p:txBody>
          <a:bodyPr wrap="square" rtlCol="0">
            <a:spAutoFit/>
          </a:bodyPr>
          <a:lstStyle/>
          <a:p>
            <a:r>
              <a:rPr lang="en-US" sz="2400" dirty="0">
                <a:solidFill>
                  <a:schemeClr val="accent1"/>
                </a:solidFill>
              </a:rPr>
              <a:t>The Australian Centre for Public History is supporting Digital Humanities learning because we believe:</a:t>
            </a:r>
          </a:p>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You don’t need to be a tech wizard to get involved in digital humanities – these sessions are aimed at even the novice user</a:t>
            </a:r>
          </a:p>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Digital skills enhance public engagement by dynamically communicating data, as well as being useful tools for teaching and research</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Digital methods offer support for interdisciplinary approaches, and history is a discipline that ALL disciplines can benefit from when trying to understand the wider context of their topic/data and how to shape it into an engaging narrative for public audiences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Everything has a historical context in which it has developed – starting with a timeline is a good way to think about what that historical context is!</a:t>
            </a:r>
          </a:p>
          <a:p>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p:txBody>
      </p:sp>
      <p:pic>
        <p:nvPicPr>
          <p:cNvPr id="4" name="Picture 3">
            <a:extLst>
              <a:ext uri="{FF2B5EF4-FFF2-40B4-BE49-F238E27FC236}">
                <a16:creationId xmlns:a16="http://schemas.microsoft.com/office/drawing/2014/main" id="{42496A0E-C938-3645-94EE-B89E41DDE815}"/>
              </a:ext>
            </a:extLst>
          </p:cNvPr>
          <p:cNvPicPr>
            <a:picLocks noChangeAspect="1"/>
          </p:cNvPicPr>
          <p:nvPr/>
        </p:nvPicPr>
        <p:blipFill>
          <a:blip r:embed="rId2"/>
          <a:stretch>
            <a:fillRect/>
          </a:stretch>
        </p:blipFill>
        <p:spPr>
          <a:xfrm>
            <a:off x="9251576" y="7395043"/>
            <a:ext cx="4680324" cy="2998611"/>
          </a:xfrm>
          <a:prstGeom prst="rect">
            <a:avLst/>
          </a:prstGeom>
        </p:spPr>
      </p:pic>
    </p:spTree>
    <p:extLst>
      <p:ext uri="{BB962C8B-B14F-4D97-AF65-F5344CB8AC3E}">
        <p14:creationId xmlns:p14="http://schemas.microsoft.com/office/powerpoint/2010/main" val="1055469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42326" y="1241389"/>
            <a:ext cx="12354168" cy="1591462"/>
          </a:xfrm>
        </p:spPr>
        <p:txBody>
          <a:bodyPr/>
          <a:lstStyle/>
          <a:p>
            <a:r>
              <a:rPr lang="en-US" dirty="0"/>
              <a:t>Date columns</a:t>
            </a:r>
          </a:p>
        </p:txBody>
      </p:sp>
      <p:sp>
        <p:nvSpPr>
          <p:cNvPr id="3" name="TextBox 2">
            <a:extLst>
              <a:ext uri="{FF2B5EF4-FFF2-40B4-BE49-F238E27FC236}">
                <a16:creationId xmlns:a16="http://schemas.microsoft.com/office/drawing/2014/main" id="{C55B6ABA-FF8E-EF41-BBCF-598A9B0C9632}"/>
              </a:ext>
            </a:extLst>
          </p:cNvPr>
          <p:cNvSpPr txBox="1"/>
          <p:nvPr/>
        </p:nvSpPr>
        <p:spPr>
          <a:xfrm>
            <a:off x="770252" y="2259110"/>
            <a:ext cx="12354168" cy="2308324"/>
          </a:xfrm>
          <a:prstGeom prst="rect">
            <a:avLst/>
          </a:prstGeom>
          <a:noFill/>
        </p:spPr>
        <p:txBody>
          <a:bodyPr wrap="square" rtlCol="0">
            <a:spAutoFit/>
          </a:bodyPr>
          <a:lstStyle/>
          <a:p>
            <a:r>
              <a:rPr lang="en-US" sz="2400" dirty="0">
                <a:solidFill>
                  <a:schemeClr val="accent1"/>
                </a:solidFill>
              </a:rPr>
              <a:t>The next four columns offer you the option of adding an end date for your event, if it is the type of even with a clear starting and end point, such as a war. If your event does not have such an end point, you can simply leave blank. The column after these four is the ‘Display Date’ column – again you do not have to use this, but you can if you want to change the default way the date is displayed on the timeline to another format, e.g. </a:t>
            </a:r>
            <a:r>
              <a:rPr lang="en-US" sz="2400" dirty="0" err="1">
                <a:solidFill>
                  <a:schemeClr val="accent1"/>
                </a:solidFill>
              </a:rPr>
              <a:t>dd</a:t>
            </a:r>
            <a:r>
              <a:rPr lang="en-US" sz="2400" dirty="0">
                <a:solidFill>
                  <a:schemeClr val="accent1"/>
                </a:solidFill>
              </a:rPr>
              <a:t>/mmm/</a:t>
            </a:r>
            <a:r>
              <a:rPr lang="en-US" sz="2400" dirty="0" err="1">
                <a:solidFill>
                  <a:schemeClr val="accent1"/>
                </a:solidFill>
              </a:rPr>
              <a:t>yyyy</a:t>
            </a:r>
            <a:r>
              <a:rPr lang="en-US" sz="2400" dirty="0">
                <a:solidFill>
                  <a:schemeClr val="accent1"/>
                </a:solidFill>
              </a:rPr>
              <a:t>, mmm/</a:t>
            </a:r>
            <a:r>
              <a:rPr lang="en-US" sz="2400" dirty="0" err="1">
                <a:solidFill>
                  <a:schemeClr val="accent1"/>
                </a:solidFill>
              </a:rPr>
              <a:t>dd</a:t>
            </a:r>
            <a:r>
              <a:rPr lang="en-US" sz="2400" dirty="0">
                <a:solidFill>
                  <a:schemeClr val="accent1"/>
                </a:solidFill>
              </a:rPr>
              <a:t>/</a:t>
            </a:r>
            <a:r>
              <a:rPr lang="en-US" sz="2400" dirty="0" err="1">
                <a:solidFill>
                  <a:schemeClr val="accent1"/>
                </a:solidFill>
              </a:rPr>
              <a:t>yyyy</a:t>
            </a:r>
            <a:r>
              <a:rPr lang="en-US" sz="2400" dirty="0">
                <a:solidFill>
                  <a:schemeClr val="accent1"/>
                </a:solidFill>
              </a:rPr>
              <a:t> etc. </a:t>
            </a:r>
          </a:p>
        </p:txBody>
      </p:sp>
      <p:pic>
        <p:nvPicPr>
          <p:cNvPr id="4" name="Picture 3">
            <a:extLst>
              <a:ext uri="{FF2B5EF4-FFF2-40B4-BE49-F238E27FC236}">
                <a16:creationId xmlns:a16="http://schemas.microsoft.com/office/drawing/2014/main" id="{BD280042-D14F-3247-9800-19550BCF0EAE}"/>
              </a:ext>
            </a:extLst>
          </p:cNvPr>
          <p:cNvPicPr>
            <a:picLocks noChangeAspect="1"/>
          </p:cNvPicPr>
          <p:nvPr/>
        </p:nvPicPr>
        <p:blipFill rotWithShape="1">
          <a:blip r:embed="rId2"/>
          <a:srcRect b="47879"/>
          <a:stretch/>
        </p:blipFill>
        <p:spPr>
          <a:xfrm>
            <a:off x="3278032" y="4992942"/>
            <a:ext cx="7826131" cy="4298541"/>
          </a:xfrm>
          <a:prstGeom prst="rect">
            <a:avLst/>
          </a:prstGeom>
        </p:spPr>
      </p:pic>
    </p:spTree>
    <p:extLst>
      <p:ext uri="{BB962C8B-B14F-4D97-AF65-F5344CB8AC3E}">
        <p14:creationId xmlns:p14="http://schemas.microsoft.com/office/powerpoint/2010/main" val="1793164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Annotation Columns</a:t>
            </a:r>
          </a:p>
        </p:txBody>
      </p:sp>
      <p:sp>
        <p:nvSpPr>
          <p:cNvPr id="3" name="TextBox 2">
            <a:extLst>
              <a:ext uri="{FF2B5EF4-FFF2-40B4-BE49-F238E27FC236}">
                <a16:creationId xmlns:a16="http://schemas.microsoft.com/office/drawing/2014/main" id="{7CB6029B-2C26-A548-B5AD-8A8075721256}"/>
              </a:ext>
            </a:extLst>
          </p:cNvPr>
          <p:cNvSpPr txBox="1"/>
          <p:nvPr/>
        </p:nvSpPr>
        <p:spPr>
          <a:xfrm>
            <a:off x="851469" y="2214757"/>
            <a:ext cx="12354168" cy="2677656"/>
          </a:xfrm>
          <a:prstGeom prst="rect">
            <a:avLst/>
          </a:prstGeom>
          <a:noFill/>
        </p:spPr>
        <p:txBody>
          <a:bodyPr wrap="square" rtlCol="0">
            <a:spAutoFit/>
          </a:bodyPr>
          <a:lstStyle/>
          <a:p>
            <a:r>
              <a:rPr lang="en-US" sz="2400" dirty="0">
                <a:solidFill>
                  <a:schemeClr val="accent1"/>
                </a:solidFill>
              </a:rPr>
              <a:t>The next two columns will create the annotation that will appear about your event. The headline column creates a large, bold headline for the event, so it is best to keep it something short and simple. The text column then lets you create an annotation about the event. If you like the annotation can be quite lengthy – in this case the timeline will just auto-generate a scroll bar that will let the viewer scroll down the annotation to read it. However, you may want to self-limit your annotations in order to ensure viewers are kept engaged through a pacey narrative structure.</a:t>
            </a:r>
          </a:p>
        </p:txBody>
      </p:sp>
      <p:pic>
        <p:nvPicPr>
          <p:cNvPr id="5" name="Picture 4">
            <a:extLst>
              <a:ext uri="{FF2B5EF4-FFF2-40B4-BE49-F238E27FC236}">
                <a16:creationId xmlns:a16="http://schemas.microsoft.com/office/drawing/2014/main" id="{BC9BDE66-94F7-8E46-A7EF-4677FA605DE6}"/>
              </a:ext>
            </a:extLst>
          </p:cNvPr>
          <p:cNvPicPr>
            <a:picLocks noChangeAspect="1"/>
          </p:cNvPicPr>
          <p:nvPr/>
        </p:nvPicPr>
        <p:blipFill>
          <a:blip r:embed="rId2"/>
          <a:stretch>
            <a:fillRect/>
          </a:stretch>
        </p:blipFill>
        <p:spPr>
          <a:xfrm>
            <a:off x="4621903" y="5185082"/>
            <a:ext cx="4813300" cy="4965700"/>
          </a:xfrm>
          <a:prstGeom prst="rect">
            <a:avLst/>
          </a:prstGeom>
        </p:spPr>
      </p:pic>
    </p:spTree>
    <p:extLst>
      <p:ext uri="{BB962C8B-B14F-4D97-AF65-F5344CB8AC3E}">
        <p14:creationId xmlns:p14="http://schemas.microsoft.com/office/powerpoint/2010/main" val="2572797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08034" y="1223459"/>
            <a:ext cx="11671978" cy="1591462"/>
          </a:xfrm>
        </p:spPr>
        <p:txBody>
          <a:bodyPr/>
          <a:lstStyle/>
          <a:p>
            <a:r>
              <a:rPr lang="en-US" dirty="0"/>
              <a:t>Media Columns</a:t>
            </a:r>
          </a:p>
        </p:txBody>
      </p:sp>
      <p:sp>
        <p:nvSpPr>
          <p:cNvPr id="3" name="TextBox 2">
            <a:extLst>
              <a:ext uri="{FF2B5EF4-FFF2-40B4-BE49-F238E27FC236}">
                <a16:creationId xmlns:a16="http://schemas.microsoft.com/office/drawing/2014/main" id="{BF7B0EBE-A23D-8845-A8DC-775A872E4E06}"/>
              </a:ext>
            </a:extLst>
          </p:cNvPr>
          <p:cNvSpPr txBox="1"/>
          <p:nvPr/>
        </p:nvSpPr>
        <p:spPr>
          <a:xfrm>
            <a:off x="708034" y="2214757"/>
            <a:ext cx="12354168" cy="3785652"/>
          </a:xfrm>
          <a:prstGeom prst="rect">
            <a:avLst/>
          </a:prstGeom>
          <a:noFill/>
        </p:spPr>
        <p:txBody>
          <a:bodyPr wrap="square" rtlCol="0">
            <a:spAutoFit/>
          </a:bodyPr>
          <a:lstStyle/>
          <a:p>
            <a:r>
              <a:rPr lang="en-US" sz="2400" dirty="0">
                <a:solidFill>
                  <a:schemeClr val="accent1"/>
                </a:solidFill>
              </a:rPr>
              <a:t>The next four columns relate to any media you wish to accompany your annotation. </a:t>
            </a:r>
            <a:r>
              <a:rPr lang="en-US" sz="2400" dirty="0" err="1">
                <a:solidFill>
                  <a:schemeClr val="accent1"/>
                </a:solidFill>
              </a:rPr>
              <a:t>TimelineJS</a:t>
            </a:r>
            <a:r>
              <a:rPr lang="en-US" sz="2400" dirty="0">
                <a:solidFill>
                  <a:schemeClr val="accent1"/>
                </a:solidFill>
              </a:rPr>
              <a:t> does not allow you to upload your own files into the timeline – they must be hosted somewhere online and the link the files copied into the Media column. Supported media formats include twitter, </a:t>
            </a:r>
            <a:r>
              <a:rPr lang="en-US" sz="2400" dirty="0" err="1">
                <a:solidFill>
                  <a:schemeClr val="accent1"/>
                </a:solidFill>
              </a:rPr>
              <a:t>flickr</a:t>
            </a:r>
            <a:r>
              <a:rPr lang="en-US" sz="2400" dirty="0">
                <a:solidFill>
                  <a:schemeClr val="accent1"/>
                </a:solidFill>
              </a:rPr>
              <a:t>, </a:t>
            </a:r>
            <a:r>
              <a:rPr lang="en-US" sz="2400" dirty="0" err="1">
                <a:solidFill>
                  <a:schemeClr val="accent1"/>
                </a:solidFill>
              </a:rPr>
              <a:t>youtube</a:t>
            </a:r>
            <a:r>
              <a:rPr lang="en-US" sz="2400" dirty="0">
                <a:solidFill>
                  <a:schemeClr val="accent1"/>
                </a:solidFill>
              </a:rPr>
              <a:t>, </a:t>
            </a:r>
            <a:r>
              <a:rPr lang="en-US" sz="2400" dirty="0" err="1">
                <a:solidFill>
                  <a:schemeClr val="accent1"/>
                </a:solidFill>
              </a:rPr>
              <a:t>vimeo</a:t>
            </a:r>
            <a:r>
              <a:rPr lang="en-US" sz="2400" dirty="0">
                <a:solidFill>
                  <a:schemeClr val="accent1"/>
                </a:solidFill>
              </a:rPr>
              <a:t>, vine, </a:t>
            </a:r>
            <a:r>
              <a:rPr lang="en-US" sz="2400" dirty="0" err="1">
                <a:solidFill>
                  <a:schemeClr val="accent1"/>
                </a:solidFill>
              </a:rPr>
              <a:t>dailymotion</a:t>
            </a:r>
            <a:r>
              <a:rPr lang="en-US" sz="2400" dirty="0">
                <a:solidFill>
                  <a:schemeClr val="accent1"/>
                </a:solidFill>
              </a:rPr>
              <a:t>, Wikipedia, </a:t>
            </a:r>
            <a:r>
              <a:rPr lang="en-US" sz="2400" dirty="0" err="1">
                <a:solidFill>
                  <a:schemeClr val="accent1"/>
                </a:solidFill>
              </a:rPr>
              <a:t>soundcloud</a:t>
            </a:r>
            <a:r>
              <a:rPr lang="en-US" sz="2400" dirty="0">
                <a:solidFill>
                  <a:schemeClr val="accent1"/>
                </a:solidFill>
              </a:rPr>
              <a:t> and more. Image URLs can be copied into this column provided the URL ends in a .jpg, .</a:t>
            </a:r>
            <a:r>
              <a:rPr lang="en-US" sz="2400" dirty="0" err="1">
                <a:solidFill>
                  <a:schemeClr val="accent1"/>
                </a:solidFill>
              </a:rPr>
              <a:t>png</a:t>
            </a:r>
            <a:r>
              <a:rPr lang="en-US" sz="2400" dirty="0">
                <a:solidFill>
                  <a:schemeClr val="accent1"/>
                </a:solidFill>
              </a:rPr>
              <a:t>, .tiff, or other image format (image URLs can be found by right-clicking on internet images). The next two columns can be used to credit and caption your media file. The final column lets you insert a thumbnail version of the media that will link to the original if you have a very large image that viewers will need to zoom into and expand outside of the timeline environment.</a:t>
            </a:r>
          </a:p>
        </p:txBody>
      </p:sp>
      <p:pic>
        <p:nvPicPr>
          <p:cNvPr id="4" name="Picture 3">
            <a:extLst>
              <a:ext uri="{FF2B5EF4-FFF2-40B4-BE49-F238E27FC236}">
                <a16:creationId xmlns:a16="http://schemas.microsoft.com/office/drawing/2014/main" id="{B01B4F6D-6761-8E47-8128-219A2224C293}"/>
              </a:ext>
            </a:extLst>
          </p:cNvPr>
          <p:cNvPicPr>
            <a:picLocks noChangeAspect="1"/>
          </p:cNvPicPr>
          <p:nvPr/>
        </p:nvPicPr>
        <p:blipFill>
          <a:blip r:embed="rId2"/>
          <a:stretch>
            <a:fillRect/>
          </a:stretch>
        </p:blipFill>
        <p:spPr>
          <a:xfrm>
            <a:off x="708034" y="6364617"/>
            <a:ext cx="12354168" cy="3369318"/>
          </a:xfrm>
          <a:prstGeom prst="rect">
            <a:avLst/>
          </a:prstGeom>
        </p:spPr>
      </p:pic>
    </p:spTree>
    <p:extLst>
      <p:ext uri="{BB962C8B-B14F-4D97-AF65-F5344CB8AC3E}">
        <p14:creationId xmlns:p14="http://schemas.microsoft.com/office/powerpoint/2010/main" val="1427960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Type Column</a:t>
            </a:r>
          </a:p>
        </p:txBody>
      </p:sp>
      <p:sp>
        <p:nvSpPr>
          <p:cNvPr id="3" name="TextBox 2">
            <a:extLst>
              <a:ext uri="{FF2B5EF4-FFF2-40B4-BE49-F238E27FC236}">
                <a16:creationId xmlns:a16="http://schemas.microsoft.com/office/drawing/2014/main" id="{99AAAA0A-90A3-FB42-A46F-C0F66DDC707D}"/>
              </a:ext>
            </a:extLst>
          </p:cNvPr>
          <p:cNvSpPr txBox="1"/>
          <p:nvPr/>
        </p:nvSpPr>
        <p:spPr>
          <a:xfrm>
            <a:off x="851469" y="2198485"/>
            <a:ext cx="12354168" cy="3785652"/>
          </a:xfrm>
          <a:prstGeom prst="rect">
            <a:avLst/>
          </a:prstGeom>
          <a:noFill/>
        </p:spPr>
        <p:txBody>
          <a:bodyPr wrap="square" rtlCol="0">
            <a:spAutoFit/>
          </a:bodyPr>
          <a:lstStyle/>
          <a:p>
            <a:r>
              <a:rPr lang="en-US" sz="2400" dirty="0">
                <a:solidFill>
                  <a:schemeClr val="accent1"/>
                </a:solidFill>
              </a:rPr>
              <a:t>For most rows or events you will probably leave the type column blank. The exception would be if you want to include a title slide at the start of your timeline – you would then click Title within the type column. This is so that Timeline JS knows that there does not have to be a date for that slide. The other option in the Type column is to create an ‘Era’. This will act as a sort of sub-title slide if you want to break up your timeline into different set periods, e.g. ‘First World War’ era slide by clicking ‘Era’ here then nominating the war’s start and end dates in the date column. This would let Timeline JS know that any events added to the timeline that fall between these dates are part of this ‘Era’, and it will automatically </a:t>
            </a:r>
            <a:r>
              <a:rPr lang="en-US" sz="2400" dirty="0" err="1">
                <a:solidFill>
                  <a:schemeClr val="accent1"/>
                </a:solidFill>
              </a:rPr>
              <a:t>colour</a:t>
            </a:r>
            <a:r>
              <a:rPr lang="en-US" sz="2400" dirty="0">
                <a:solidFill>
                  <a:schemeClr val="accent1"/>
                </a:solidFill>
              </a:rPr>
              <a:t> code events from the same era together. Note that the platform does not allow for overlapping eras.</a:t>
            </a:r>
          </a:p>
        </p:txBody>
      </p:sp>
      <p:pic>
        <p:nvPicPr>
          <p:cNvPr id="4" name="Picture 3">
            <a:extLst>
              <a:ext uri="{FF2B5EF4-FFF2-40B4-BE49-F238E27FC236}">
                <a16:creationId xmlns:a16="http://schemas.microsoft.com/office/drawing/2014/main" id="{BEDAF906-31DA-A547-88D0-DFBF562E32EC}"/>
              </a:ext>
            </a:extLst>
          </p:cNvPr>
          <p:cNvPicPr>
            <a:picLocks noChangeAspect="1"/>
          </p:cNvPicPr>
          <p:nvPr/>
        </p:nvPicPr>
        <p:blipFill>
          <a:blip r:embed="rId2"/>
          <a:stretch>
            <a:fillRect/>
          </a:stretch>
        </p:blipFill>
        <p:spPr>
          <a:xfrm>
            <a:off x="6313335" y="5687141"/>
            <a:ext cx="3627078" cy="4433095"/>
          </a:xfrm>
          <a:prstGeom prst="rect">
            <a:avLst/>
          </a:prstGeom>
        </p:spPr>
      </p:pic>
    </p:spTree>
    <p:extLst>
      <p:ext uri="{BB962C8B-B14F-4D97-AF65-F5344CB8AC3E}">
        <p14:creationId xmlns:p14="http://schemas.microsoft.com/office/powerpoint/2010/main" val="2704715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Group Column</a:t>
            </a:r>
          </a:p>
        </p:txBody>
      </p:sp>
      <p:sp>
        <p:nvSpPr>
          <p:cNvPr id="3" name="TextBox 2">
            <a:extLst>
              <a:ext uri="{FF2B5EF4-FFF2-40B4-BE49-F238E27FC236}">
                <a16:creationId xmlns:a16="http://schemas.microsoft.com/office/drawing/2014/main" id="{0F60B392-C9A3-B74F-B9CB-E598EB85E813}"/>
              </a:ext>
            </a:extLst>
          </p:cNvPr>
          <p:cNvSpPr txBox="1"/>
          <p:nvPr/>
        </p:nvSpPr>
        <p:spPr>
          <a:xfrm>
            <a:off x="851469" y="2456334"/>
            <a:ext cx="12354168" cy="1569660"/>
          </a:xfrm>
          <a:prstGeom prst="rect">
            <a:avLst/>
          </a:prstGeom>
          <a:noFill/>
        </p:spPr>
        <p:txBody>
          <a:bodyPr wrap="square" rtlCol="0">
            <a:spAutoFit/>
          </a:bodyPr>
          <a:lstStyle/>
          <a:p>
            <a:r>
              <a:rPr lang="en-US" sz="2400" dirty="0">
                <a:solidFill>
                  <a:schemeClr val="accent1"/>
                </a:solidFill>
              </a:rPr>
              <a:t>The Group column can be used to show that different events are related to each other by tagging them as part of the same Group. For instance, you may want to group all political events in your timeline by tagging those events ‘Politics’, but create another group for cultural developments by tagging those events ‘Culture’.</a:t>
            </a:r>
          </a:p>
        </p:txBody>
      </p:sp>
      <p:pic>
        <p:nvPicPr>
          <p:cNvPr id="5" name="Picture 4">
            <a:extLst>
              <a:ext uri="{FF2B5EF4-FFF2-40B4-BE49-F238E27FC236}">
                <a16:creationId xmlns:a16="http://schemas.microsoft.com/office/drawing/2014/main" id="{C5B6D5F2-C096-7642-804A-E7AAC8A18522}"/>
              </a:ext>
            </a:extLst>
          </p:cNvPr>
          <p:cNvPicPr>
            <a:picLocks noChangeAspect="1"/>
          </p:cNvPicPr>
          <p:nvPr/>
        </p:nvPicPr>
        <p:blipFill>
          <a:blip r:embed="rId2"/>
          <a:stretch>
            <a:fillRect/>
          </a:stretch>
        </p:blipFill>
        <p:spPr>
          <a:xfrm>
            <a:off x="5099868" y="4306324"/>
            <a:ext cx="3749163" cy="5562283"/>
          </a:xfrm>
          <a:prstGeom prst="rect">
            <a:avLst/>
          </a:prstGeom>
        </p:spPr>
      </p:pic>
    </p:spTree>
    <p:extLst>
      <p:ext uri="{BB962C8B-B14F-4D97-AF65-F5344CB8AC3E}">
        <p14:creationId xmlns:p14="http://schemas.microsoft.com/office/powerpoint/2010/main" val="2644658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Background Column</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420475"/>
            <a:ext cx="12354168" cy="1938992"/>
          </a:xfrm>
          <a:prstGeom prst="rect">
            <a:avLst/>
          </a:prstGeom>
          <a:noFill/>
        </p:spPr>
        <p:txBody>
          <a:bodyPr wrap="square" rtlCol="0">
            <a:spAutoFit/>
          </a:bodyPr>
          <a:lstStyle/>
          <a:p>
            <a:r>
              <a:rPr lang="en-US" sz="2400" dirty="0">
                <a:solidFill>
                  <a:schemeClr val="accent1"/>
                </a:solidFill>
              </a:rPr>
              <a:t>This column lets you decide what the background behind your annotation and media will be within the timeline. You can make the background into an image by adding an image URL to this column. Or you can make it a particular </a:t>
            </a:r>
            <a:r>
              <a:rPr lang="en-US" sz="2400" dirty="0" err="1">
                <a:solidFill>
                  <a:schemeClr val="accent1"/>
                </a:solidFill>
              </a:rPr>
              <a:t>colour</a:t>
            </a:r>
            <a:r>
              <a:rPr lang="en-US" sz="2400" dirty="0">
                <a:solidFill>
                  <a:schemeClr val="accent1"/>
                </a:solidFill>
              </a:rPr>
              <a:t> by adding a 6-digit html </a:t>
            </a:r>
            <a:r>
              <a:rPr lang="en-US" sz="2400" dirty="0" err="1">
                <a:solidFill>
                  <a:schemeClr val="accent1"/>
                </a:solidFill>
              </a:rPr>
              <a:t>colour</a:t>
            </a:r>
            <a:r>
              <a:rPr lang="en-US" sz="2400" dirty="0">
                <a:solidFill>
                  <a:schemeClr val="accent1"/>
                </a:solidFill>
              </a:rPr>
              <a:t> code. If you are not familiar with html </a:t>
            </a:r>
            <a:r>
              <a:rPr lang="en-US" sz="2400" dirty="0" err="1">
                <a:solidFill>
                  <a:schemeClr val="accent1"/>
                </a:solidFill>
              </a:rPr>
              <a:t>colour</a:t>
            </a:r>
            <a:r>
              <a:rPr lang="en-US" sz="2400" dirty="0">
                <a:solidFill>
                  <a:schemeClr val="accent1"/>
                </a:solidFill>
              </a:rPr>
              <a:t> codes, you can find all the </a:t>
            </a:r>
            <a:r>
              <a:rPr lang="en-US" sz="2400" dirty="0" err="1">
                <a:solidFill>
                  <a:schemeClr val="accent1"/>
                </a:solidFill>
              </a:rPr>
              <a:t>colour</a:t>
            </a:r>
            <a:r>
              <a:rPr lang="en-US" sz="2400" dirty="0">
                <a:solidFill>
                  <a:schemeClr val="accent1"/>
                </a:solidFill>
              </a:rPr>
              <a:t> values and choose the one you want here - </a:t>
            </a:r>
            <a:r>
              <a:rPr lang="en-US" sz="2400" dirty="0">
                <a:solidFill>
                  <a:schemeClr val="accent1"/>
                </a:solidFill>
                <a:hlinkClick r:id="rId2"/>
              </a:rPr>
              <a:t>https://www.w3schools.com/colors/colors_picker.asp</a:t>
            </a:r>
            <a:r>
              <a:rPr lang="en-US" sz="2400" dirty="0">
                <a:solidFill>
                  <a:schemeClr val="accent1"/>
                </a:solidFill>
              </a:rPr>
              <a:t> </a:t>
            </a:r>
          </a:p>
        </p:txBody>
      </p:sp>
      <p:pic>
        <p:nvPicPr>
          <p:cNvPr id="4" name="Picture 3">
            <a:extLst>
              <a:ext uri="{FF2B5EF4-FFF2-40B4-BE49-F238E27FC236}">
                <a16:creationId xmlns:a16="http://schemas.microsoft.com/office/drawing/2014/main" id="{FD4B0C2D-CE5E-FC45-8092-C44EEADF1517}"/>
              </a:ext>
            </a:extLst>
          </p:cNvPr>
          <p:cNvPicPr>
            <a:picLocks noChangeAspect="1"/>
          </p:cNvPicPr>
          <p:nvPr/>
        </p:nvPicPr>
        <p:blipFill>
          <a:blip r:embed="rId3"/>
          <a:stretch>
            <a:fillRect/>
          </a:stretch>
        </p:blipFill>
        <p:spPr>
          <a:xfrm>
            <a:off x="5064023" y="4539815"/>
            <a:ext cx="2811616" cy="5623232"/>
          </a:xfrm>
          <a:prstGeom prst="rect">
            <a:avLst/>
          </a:prstGeom>
        </p:spPr>
      </p:pic>
    </p:spTree>
    <p:extLst>
      <p:ext uri="{BB962C8B-B14F-4D97-AF65-F5344CB8AC3E}">
        <p14:creationId xmlns:p14="http://schemas.microsoft.com/office/powerpoint/2010/main" val="13408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Generate Your Timeline</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192946"/>
            <a:ext cx="12354168" cy="830997"/>
          </a:xfrm>
          <a:prstGeom prst="rect">
            <a:avLst/>
          </a:prstGeom>
          <a:noFill/>
        </p:spPr>
        <p:txBody>
          <a:bodyPr wrap="square" rtlCol="0">
            <a:spAutoFit/>
          </a:bodyPr>
          <a:lstStyle/>
          <a:p>
            <a:r>
              <a:rPr lang="en-US" sz="2400" dirty="0">
                <a:solidFill>
                  <a:schemeClr val="accent1"/>
                </a:solidFill>
              </a:rPr>
              <a:t>Once your timeline is ready you need to go to ‘File’ then ‘Publish to the Web’ then ‘Publish’. </a:t>
            </a:r>
          </a:p>
        </p:txBody>
      </p:sp>
      <p:pic>
        <p:nvPicPr>
          <p:cNvPr id="4" name="Picture 3">
            <a:extLst>
              <a:ext uri="{FF2B5EF4-FFF2-40B4-BE49-F238E27FC236}">
                <a16:creationId xmlns:a16="http://schemas.microsoft.com/office/drawing/2014/main" id="{549B57C4-27DC-FB42-9CC9-FB6D40032B7E}"/>
              </a:ext>
            </a:extLst>
          </p:cNvPr>
          <p:cNvPicPr>
            <a:picLocks noChangeAspect="1"/>
          </p:cNvPicPr>
          <p:nvPr/>
        </p:nvPicPr>
        <p:blipFill>
          <a:blip r:embed="rId2"/>
          <a:stretch>
            <a:fillRect/>
          </a:stretch>
        </p:blipFill>
        <p:spPr>
          <a:xfrm>
            <a:off x="5776137" y="3023943"/>
            <a:ext cx="7429500" cy="4991100"/>
          </a:xfrm>
          <a:prstGeom prst="rect">
            <a:avLst/>
          </a:prstGeom>
        </p:spPr>
      </p:pic>
      <p:pic>
        <p:nvPicPr>
          <p:cNvPr id="7" name="Picture 6">
            <a:extLst>
              <a:ext uri="{FF2B5EF4-FFF2-40B4-BE49-F238E27FC236}">
                <a16:creationId xmlns:a16="http://schemas.microsoft.com/office/drawing/2014/main" id="{6FBF3DA6-3944-6049-AF20-9FA002E85CEC}"/>
              </a:ext>
            </a:extLst>
          </p:cNvPr>
          <p:cNvPicPr>
            <a:picLocks noChangeAspect="1"/>
          </p:cNvPicPr>
          <p:nvPr/>
        </p:nvPicPr>
        <p:blipFill>
          <a:blip r:embed="rId3"/>
          <a:stretch>
            <a:fillRect/>
          </a:stretch>
        </p:blipFill>
        <p:spPr>
          <a:xfrm>
            <a:off x="851469" y="3023943"/>
            <a:ext cx="4162983" cy="7350852"/>
          </a:xfrm>
          <a:prstGeom prst="rect">
            <a:avLst/>
          </a:prstGeom>
        </p:spPr>
      </p:pic>
      <p:sp>
        <p:nvSpPr>
          <p:cNvPr id="8" name="Left Arrow 7">
            <a:extLst>
              <a:ext uri="{FF2B5EF4-FFF2-40B4-BE49-F238E27FC236}">
                <a16:creationId xmlns:a16="http://schemas.microsoft.com/office/drawing/2014/main" id="{D1017E2B-4C63-C846-869B-C0C6843D2A26}"/>
              </a:ext>
            </a:extLst>
          </p:cNvPr>
          <p:cNvSpPr/>
          <p:nvPr/>
        </p:nvSpPr>
        <p:spPr>
          <a:xfrm>
            <a:off x="3333135" y="8015043"/>
            <a:ext cx="2123768" cy="627512"/>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ECB2617D-6008-5841-8F56-C2FD1A8088D5}"/>
              </a:ext>
            </a:extLst>
          </p:cNvPr>
          <p:cNvSpPr/>
          <p:nvPr/>
        </p:nvSpPr>
        <p:spPr>
          <a:xfrm>
            <a:off x="7344696" y="6341063"/>
            <a:ext cx="1939713" cy="29856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181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Generate Your Timeline</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407050"/>
            <a:ext cx="12354168" cy="1569660"/>
          </a:xfrm>
          <a:prstGeom prst="rect">
            <a:avLst/>
          </a:prstGeom>
          <a:noFill/>
        </p:spPr>
        <p:txBody>
          <a:bodyPr wrap="square" rtlCol="0">
            <a:spAutoFit/>
          </a:bodyPr>
          <a:lstStyle/>
          <a:p>
            <a:r>
              <a:rPr lang="en-US" sz="2400" dirty="0">
                <a:solidFill>
                  <a:schemeClr val="accent1"/>
                </a:solidFill>
              </a:rPr>
              <a:t>Copy your spreadsheet URL directly from the URL bar at the top of your spreadsheet. Don’t worry if you want to make changes later on – once the Google Spreadsheet is published it will just automatically any time you save changes to it, and any versions of the timeline that you have embedded to your website will automatically update too.</a:t>
            </a:r>
          </a:p>
        </p:txBody>
      </p:sp>
      <p:pic>
        <p:nvPicPr>
          <p:cNvPr id="4" name="Picture 3">
            <a:extLst>
              <a:ext uri="{FF2B5EF4-FFF2-40B4-BE49-F238E27FC236}">
                <a16:creationId xmlns:a16="http://schemas.microsoft.com/office/drawing/2014/main" id="{091DD278-ABFA-3E4C-9657-D2ABE9D361E2}"/>
              </a:ext>
            </a:extLst>
          </p:cNvPr>
          <p:cNvPicPr>
            <a:picLocks noChangeAspect="1"/>
          </p:cNvPicPr>
          <p:nvPr/>
        </p:nvPicPr>
        <p:blipFill>
          <a:blip r:embed="rId2"/>
          <a:stretch>
            <a:fillRect/>
          </a:stretch>
        </p:blipFill>
        <p:spPr>
          <a:xfrm>
            <a:off x="851469" y="6517152"/>
            <a:ext cx="11684000" cy="2044700"/>
          </a:xfrm>
          <a:prstGeom prst="rect">
            <a:avLst/>
          </a:prstGeom>
        </p:spPr>
      </p:pic>
      <p:sp>
        <p:nvSpPr>
          <p:cNvPr id="5" name="Down Arrow 4">
            <a:extLst>
              <a:ext uri="{FF2B5EF4-FFF2-40B4-BE49-F238E27FC236}">
                <a16:creationId xmlns:a16="http://schemas.microsoft.com/office/drawing/2014/main" id="{3719B051-FAF3-6F49-BC2B-75AFB32C10BE}"/>
              </a:ext>
            </a:extLst>
          </p:cNvPr>
          <p:cNvSpPr/>
          <p:nvPr/>
        </p:nvSpPr>
        <p:spPr>
          <a:xfrm>
            <a:off x="2814918" y="4661647"/>
            <a:ext cx="753035" cy="185550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47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Generating Your Timeline</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456334"/>
            <a:ext cx="12354168" cy="1569660"/>
          </a:xfrm>
          <a:prstGeom prst="rect">
            <a:avLst/>
          </a:prstGeom>
          <a:noFill/>
        </p:spPr>
        <p:txBody>
          <a:bodyPr wrap="square" rtlCol="0">
            <a:spAutoFit/>
          </a:bodyPr>
          <a:lstStyle/>
          <a:p>
            <a:r>
              <a:rPr lang="en-US" sz="2400" dirty="0">
                <a:solidFill>
                  <a:schemeClr val="accent1"/>
                </a:solidFill>
              </a:rPr>
              <a:t>Now you have the URL from the top of your Google Spreadsheet, you are going to paste it into the Step 3 box on Timeline JS. Under Step 3 you will also see an ‘Optional Settings’ button that you can click into to play with some of the display features of your timeline, such as selecting different fonts</a:t>
            </a:r>
          </a:p>
        </p:txBody>
      </p:sp>
      <p:pic>
        <p:nvPicPr>
          <p:cNvPr id="4" name="Picture 3">
            <a:extLst>
              <a:ext uri="{FF2B5EF4-FFF2-40B4-BE49-F238E27FC236}">
                <a16:creationId xmlns:a16="http://schemas.microsoft.com/office/drawing/2014/main" id="{6520125F-A9B0-8E41-A5C9-106D6F09AA39}"/>
              </a:ext>
            </a:extLst>
          </p:cNvPr>
          <p:cNvPicPr>
            <a:picLocks noChangeAspect="1"/>
          </p:cNvPicPr>
          <p:nvPr/>
        </p:nvPicPr>
        <p:blipFill>
          <a:blip r:embed="rId2"/>
          <a:stretch>
            <a:fillRect/>
          </a:stretch>
        </p:blipFill>
        <p:spPr>
          <a:xfrm>
            <a:off x="399153" y="4231342"/>
            <a:ext cx="13258800" cy="5562600"/>
          </a:xfrm>
          <a:prstGeom prst="rect">
            <a:avLst/>
          </a:prstGeom>
        </p:spPr>
      </p:pic>
      <p:sp>
        <p:nvSpPr>
          <p:cNvPr id="5" name="Up Arrow 4">
            <a:extLst>
              <a:ext uri="{FF2B5EF4-FFF2-40B4-BE49-F238E27FC236}">
                <a16:creationId xmlns:a16="http://schemas.microsoft.com/office/drawing/2014/main" id="{6270130C-E53A-9C47-8B94-41D26E51B946}"/>
              </a:ext>
            </a:extLst>
          </p:cNvPr>
          <p:cNvSpPr/>
          <p:nvPr/>
        </p:nvSpPr>
        <p:spPr>
          <a:xfrm>
            <a:off x="10811435" y="6293223"/>
            <a:ext cx="770965" cy="184673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id="{97A970E5-9EB6-D743-B56F-EF56CEE7A6AE}"/>
              </a:ext>
            </a:extLst>
          </p:cNvPr>
          <p:cNvSpPr/>
          <p:nvPr/>
        </p:nvSpPr>
        <p:spPr>
          <a:xfrm>
            <a:off x="4554071" y="8480612"/>
            <a:ext cx="645458" cy="18288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236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Generating Your Timeline</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030092"/>
            <a:ext cx="12354168" cy="1569660"/>
          </a:xfrm>
          <a:prstGeom prst="rect">
            <a:avLst/>
          </a:prstGeom>
          <a:noFill/>
        </p:spPr>
        <p:txBody>
          <a:bodyPr wrap="square" rtlCol="0">
            <a:spAutoFit/>
          </a:bodyPr>
          <a:lstStyle/>
          <a:p>
            <a:r>
              <a:rPr lang="en-US" sz="2400" dirty="0">
                <a:solidFill>
                  <a:schemeClr val="accent1"/>
                </a:solidFill>
              </a:rPr>
              <a:t>Now scroll down to Step 4 of </a:t>
            </a:r>
            <a:r>
              <a:rPr lang="en-US" sz="2400" dirty="0" err="1">
                <a:solidFill>
                  <a:schemeClr val="accent1"/>
                </a:solidFill>
              </a:rPr>
              <a:t>TimelineJS</a:t>
            </a:r>
            <a:r>
              <a:rPr lang="en-US" sz="2400" dirty="0">
                <a:solidFill>
                  <a:schemeClr val="accent1"/>
                </a:solidFill>
              </a:rPr>
              <a:t> and click ‘Preview’. Below you will see a Preview of your Timeline that you can click through and check that everything appears as you want it too. Once you are satisfied, you can either copy the embed code displayed above into your web page.</a:t>
            </a:r>
          </a:p>
        </p:txBody>
      </p:sp>
      <p:pic>
        <p:nvPicPr>
          <p:cNvPr id="4" name="Picture 3">
            <a:extLst>
              <a:ext uri="{FF2B5EF4-FFF2-40B4-BE49-F238E27FC236}">
                <a16:creationId xmlns:a16="http://schemas.microsoft.com/office/drawing/2014/main" id="{D7659262-E52E-DC48-BC06-61809F4C8416}"/>
              </a:ext>
            </a:extLst>
          </p:cNvPr>
          <p:cNvPicPr>
            <a:picLocks noChangeAspect="1"/>
          </p:cNvPicPr>
          <p:nvPr/>
        </p:nvPicPr>
        <p:blipFill>
          <a:blip r:embed="rId2"/>
          <a:stretch>
            <a:fillRect/>
          </a:stretch>
        </p:blipFill>
        <p:spPr>
          <a:xfrm>
            <a:off x="0" y="3621554"/>
            <a:ext cx="13931900" cy="7671476"/>
          </a:xfrm>
          <a:prstGeom prst="rect">
            <a:avLst/>
          </a:prstGeom>
        </p:spPr>
      </p:pic>
      <p:sp>
        <p:nvSpPr>
          <p:cNvPr id="5" name="Right Arrow 4">
            <a:extLst>
              <a:ext uri="{FF2B5EF4-FFF2-40B4-BE49-F238E27FC236}">
                <a16:creationId xmlns:a16="http://schemas.microsoft.com/office/drawing/2014/main" id="{11359255-E9FF-BF43-B953-32F79F0F1106}"/>
              </a:ext>
            </a:extLst>
          </p:cNvPr>
          <p:cNvSpPr/>
          <p:nvPr/>
        </p:nvSpPr>
        <p:spPr>
          <a:xfrm>
            <a:off x="2545976" y="7064188"/>
            <a:ext cx="1470212" cy="39310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01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 Timeline of Timelines</a:t>
            </a:r>
          </a:p>
        </p:txBody>
      </p:sp>
      <p:sp>
        <p:nvSpPr>
          <p:cNvPr id="3" name="TextBox 2">
            <a:extLst>
              <a:ext uri="{FF2B5EF4-FFF2-40B4-BE49-F238E27FC236}">
                <a16:creationId xmlns:a16="http://schemas.microsoft.com/office/drawing/2014/main" id="{7D60E9E6-70CE-1B47-8EC5-8391A34010B9}"/>
              </a:ext>
            </a:extLst>
          </p:cNvPr>
          <p:cNvSpPr txBox="1"/>
          <p:nvPr/>
        </p:nvSpPr>
        <p:spPr>
          <a:xfrm>
            <a:off x="851469" y="2814922"/>
            <a:ext cx="12354168" cy="4524315"/>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Graphic representations of time and historical developments gained popularity in the early nineteenth century</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The popularisation of timelines coincided with the rise of mass education, with timelines being developed predominantly as teaching tools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Timelines also emerged during a period of growing nationalism within different countries, and were predominantly used to provide students with a sense of historicism about their nation’s past</a:t>
            </a:r>
          </a:p>
          <a:p>
            <a:pPr marL="342900" indent="-342900">
              <a:buFont typeface="Arial" panose="020B0604020202020204" pitchFamily="34" charset="0"/>
              <a:buChar char="•"/>
            </a:pPr>
            <a:endParaRPr lang="en-US" sz="2400" dirty="0">
              <a:solidFill>
                <a:schemeClr val="accent1"/>
              </a:solidFill>
            </a:endParaRPr>
          </a:p>
          <a:p>
            <a:endParaRPr lang="en-US" sz="2400" dirty="0">
              <a:solidFill>
                <a:schemeClr val="accent1"/>
              </a:solidFill>
            </a:endParaRPr>
          </a:p>
        </p:txBody>
      </p:sp>
    </p:spTree>
    <p:extLst>
      <p:ext uri="{BB962C8B-B14F-4D97-AF65-F5344CB8AC3E}">
        <p14:creationId xmlns:p14="http://schemas.microsoft.com/office/powerpoint/2010/main" val="627725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err="1"/>
              <a:t>StoryMap</a:t>
            </a:r>
            <a:r>
              <a:rPr lang="en-US" dirty="0"/>
              <a:t> JS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236936"/>
            <a:ext cx="12354168" cy="830997"/>
          </a:xfrm>
          <a:prstGeom prst="rect">
            <a:avLst/>
          </a:prstGeom>
          <a:noFill/>
        </p:spPr>
        <p:txBody>
          <a:bodyPr wrap="square" rtlCol="0">
            <a:spAutoFit/>
          </a:bodyPr>
          <a:lstStyle/>
          <a:p>
            <a:r>
              <a:rPr lang="en-US" sz="2400" dirty="0" err="1">
                <a:solidFill>
                  <a:schemeClr val="accent1"/>
                </a:solidFill>
              </a:rPr>
              <a:t>StoryMapJS</a:t>
            </a:r>
            <a:r>
              <a:rPr lang="en-US" sz="2400" dirty="0">
                <a:solidFill>
                  <a:schemeClr val="accent1"/>
                </a:solidFill>
              </a:rPr>
              <a:t> was developed after </a:t>
            </a:r>
            <a:r>
              <a:rPr lang="en-US" sz="2400" dirty="0" err="1">
                <a:solidFill>
                  <a:schemeClr val="accent1"/>
                </a:solidFill>
              </a:rPr>
              <a:t>TimelineJS</a:t>
            </a:r>
            <a:r>
              <a:rPr lang="en-US" sz="2400" dirty="0">
                <a:solidFill>
                  <a:schemeClr val="accent1"/>
                </a:solidFill>
              </a:rPr>
              <a:t>, and in many ways is even easier to use. Begin by heading to </a:t>
            </a:r>
            <a:r>
              <a:rPr lang="en-AU" u="sng" dirty="0">
                <a:hlinkClick r:id="rId2"/>
              </a:rPr>
              <a:t>https://storymap.knightlab.com/</a:t>
            </a:r>
            <a:r>
              <a:rPr lang="en-AU" sz="2400" dirty="0"/>
              <a:t> </a:t>
            </a:r>
            <a:endParaRPr lang="en-US" sz="2400" dirty="0">
              <a:solidFill>
                <a:schemeClr val="accent1"/>
              </a:solidFill>
            </a:endParaRPr>
          </a:p>
        </p:txBody>
      </p:sp>
      <p:pic>
        <p:nvPicPr>
          <p:cNvPr id="7" name="Picture 6">
            <a:extLst>
              <a:ext uri="{FF2B5EF4-FFF2-40B4-BE49-F238E27FC236}">
                <a16:creationId xmlns:a16="http://schemas.microsoft.com/office/drawing/2014/main" id="{44843525-4E3F-F34A-A372-3E829C8D8166}"/>
              </a:ext>
            </a:extLst>
          </p:cNvPr>
          <p:cNvPicPr>
            <a:picLocks noChangeAspect="1"/>
          </p:cNvPicPr>
          <p:nvPr/>
        </p:nvPicPr>
        <p:blipFill rotWithShape="1">
          <a:blip r:embed="rId3"/>
          <a:srcRect l="901" r="2019"/>
          <a:stretch/>
        </p:blipFill>
        <p:spPr>
          <a:xfrm>
            <a:off x="851469" y="3130845"/>
            <a:ext cx="12488013" cy="7308555"/>
          </a:xfrm>
          <a:prstGeom prst="rect">
            <a:avLst/>
          </a:prstGeom>
        </p:spPr>
      </p:pic>
    </p:spTree>
    <p:extLst>
      <p:ext uri="{BB962C8B-B14F-4D97-AF65-F5344CB8AC3E}">
        <p14:creationId xmlns:p14="http://schemas.microsoft.com/office/powerpoint/2010/main" val="2099427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err="1"/>
              <a:t>StoryMap</a:t>
            </a:r>
            <a:r>
              <a:rPr lang="en-US" dirty="0"/>
              <a:t> JS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53257"/>
            <a:ext cx="12354168" cy="1569660"/>
          </a:xfrm>
          <a:prstGeom prst="rect">
            <a:avLst/>
          </a:prstGeom>
          <a:noFill/>
        </p:spPr>
        <p:txBody>
          <a:bodyPr wrap="square" rtlCol="0">
            <a:spAutoFit/>
          </a:bodyPr>
          <a:lstStyle/>
          <a:p>
            <a:r>
              <a:rPr lang="en-US" sz="2400" dirty="0">
                <a:solidFill>
                  <a:schemeClr val="accent1"/>
                </a:solidFill>
              </a:rPr>
              <a:t>Click ‘Make a </a:t>
            </a:r>
            <a:r>
              <a:rPr lang="en-US" sz="2400" dirty="0" err="1">
                <a:solidFill>
                  <a:schemeClr val="accent1"/>
                </a:solidFill>
              </a:rPr>
              <a:t>StoryMap</a:t>
            </a:r>
            <a:r>
              <a:rPr lang="en-US" sz="2400" dirty="0">
                <a:solidFill>
                  <a:schemeClr val="accent1"/>
                </a:solidFill>
              </a:rPr>
              <a:t>’. If you are not signed into your Google Account, you will be prompted to sign in. You will then get the option of opening an existing </a:t>
            </a:r>
            <a:r>
              <a:rPr lang="en-US" sz="2400" dirty="0" err="1">
                <a:solidFill>
                  <a:schemeClr val="accent1"/>
                </a:solidFill>
              </a:rPr>
              <a:t>StoryMap</a:t>
            </a:r>
            <a:r>
              <a:rPr lang="en-US" sz="2400" dirty="0">
                <a:solidFill>
                  <a:schemeClr val="accent1"/>
                </a:solidFill>
              </a:rPr>
              <a:t> (if you have any saved) or creating a new one. Click ‘New’. You will be asked to give the </a:t>
            </a:r>
            <a:r>
              <a:rPr lang="en-US" sz="2400" dirty="0" err="1">
                <a:solidFill>
                  <a:schemeClr val="accent1"/>
                </a:solidFill>
              </a:rPr>
              <a:t>StoryMap</a:t>
            </a:r>
            <a:r>
              <a:rPr lang="en-US" sz="2400" dirty="0">
                <a:solidFill>
                  <a:schemeClr val="accent1"/>
                </a:solidFill>
              </a:rPr>
              <a:t> a title – this is a display name only.</a:t>
            </a:r>
          </a:p>
        </p:txBody>
      </p:sp>
      <p:pic>
        <p:nvPicPr>
          <p:cNvPr id="4" name="Picture 3">
            <a:extLst>
              <a:ext uri="{FF2B5EF4-FFF2-40B4-BE49-F238E27FC236}">
                <a16:creationId xmlns:a16="http://schemas.microsoft.com/office/drawing/2014/main" id="{AC76964A-FB90-054E-B167-8B12B16DD167}"/>
              </a:ext>
            </a:extLst>
          </p:cNvPr>
          <p:cNvPicPr>
            <a:picLocks noChangeAspect="1"/>
          </p:cNvPicPr>
          <p:nvPr/>
        </p:nvPicPr>
        <p:blipFill>
          <a:blip r:embed="rId2"/>
          <a:stretch>
            <a:fillRect/>
          </a:stretch>
        </p:blipFill>
        <p:spPr>
          <a:xfrm>
            <a:off x="2072713" y="4496546"/>
            <a:ext cx="9280043" cy="4539877"/>
          </a:xfrm>
          <a:prstGeom prst="rect">
            <a:avLst/>
          </a:prstGeom>
        </p:spPr>
      </p:pic>
      <p:sp>
        <p:nvSpPr>
          <p:cNvPr id="5" name="Up Arrow 4">
            <a:extLst>
              <a:ext uri="{FF2B5EF4-FFF2-40B4-BE49-F238E27FC236}">
                <a16:creationId xmlns:a16="http://schemas.microsoft.com/office/drawing/2014/main" id="{5D97D67D-5122-6F4E-979E-5E0D487DB05C}"/>
              </a:ext>
            </a:extLst>
          </p:cNvPr>
          <p:cNvSpPr/>
          <p:nvPr/>
        </p:nvSpPr>
        <p:spPr>
          <a:xfrm>
            <a:off x="10255624" y="8973557"/>
            <a:ext cx="681318" cy="1272989"/>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220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Map Types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203416"/>
            <a:ext cx="12354168" cy="1569660"/>
          </a:xfrm>
          <a:prstGeom prst="rect">
            <a:avLst/>
          </a:prstGeom>
          <a:noFill/>
        </p:spPr>
        <p:txBody>
          <a:bodyPr wrap="square" rtlCol="0">
            <a:spAutoFit/>
          </a:bodyPr>
          <a:lstStyle/>
          <a:p>
            <a:r>
              <a:rPr lang="en-US" sz="2400" dirty="0">
                <a:solidFill>
                  <a:schemeClr val="accent1"/>
                </a:solidFill>
              </a:rPr>
              <a:t>You will now be in the </a:t>
            </a:r>
            <a:r>
              <a:rPr lang="en-US" sz="2400" dirty="0" err="1">
                <a:solidFill>
                  <a:schemeClr val="accent1"/>
                </a:solidFill>
              </a:rPr>
              <a:t>StoryMap</a:t>
            </a:r>
            <a:r>
              <a:rPr lang="en-US" sz="2400" dirty="0">
                <a:solidFill>
                  <a:schemeClr val="accent1"/>
                </a:solidFill>
              </a:rPr>
              <a:t> platform. The platform comes with several pre-set map options that you can choose between. Head to the ‘Options’ tab, and then within that click ‘Map Type’. The Stamen Maps and the Open Street Map are the pre-set options. You can also create and use your own custom map from platforms such as </a:t>
            </a:r>
            <a:r>
              <a:rPr lang="en-US" sz="2400" dirty="0" err="1">
                <a:solidFill>
                  <a:schemeClr val="accent1"/>
                </a:solidFill>
              </a:rPr>
              <a:t>Mapbox</a:t>
            </a:r>
            <a:r>
              <a:rPr lang="en-US" sz="2400" dirty="0">
                <a:solidFill>
                  <a:schemeClr val="accent1"/>
                </a:solidFill>
              </a:rPr>
              <a:t> or Gigapixel. </a:t>
            </a:r>
          </a:p>
        </p:txBody>
      </p:sp>
      <p:pic>
        <p:nvPicPr>
          <p:cNvPr id="4" name="Picture 3">
            <a:extLst>
              <a:ext uri="{FF2B5EF4-FFF2-40B4-BE49-F238E27FC236}">
                <a16:creationId xmlns:a16="http://schemas.microsoft.com/office/drawing/2014/main" id="{F7F9D8A9-AE80-1F4A-B3BD-AFA4B9F97005}"/>
              </a:ext>
            </a:extLst>
          </p:cNvPr>
          <p:cNvPicPr>
            <a:picLocks noChangeAspect="1"/>
          </p:cNvPicPr>
          <p:nvPr/>
        </p:nvPicPr>
        <p:blipFill>
          <a:blip r:embed="rId2"/>
          <a:stretch>
            <a:fillRect/>
          </a:stretch>
        </p:blipFill>
        <p:spPr>
          <a:xfrm>
            <a:off x="134320" y="3849729"/>
            <a:ext cx="8988829" cy="4709766"/>
          </a:xfrm>
          <a:prstGeom prst="rect">
            <a:avLst/>
          </a:prstGeom>
        </p:spPr>
      </p:pic>
      <p:pic>
        <p:nvPicPr>
          <p:cNvPr id="7" name="Picture 6">
            <a:extLst>
              <a:ext uri="{FF2B5EF4-FFF2-40B4-BE49-F238E27FC236}">
                <a16:creationId xmlns:a16="http://schemas.microsoft.com/office/drawing/2014/main" id="{27CF456A-06D3-C046-9E67-91AA81AFFC09}"/>
              </a:ext>
            </a:extLst>
          </p:cNvPr>
          <p:cNvPicPr>
            <a:picLocks noChangeAspect="1"/>
          </p:cNvPicPr>
          <p:nvPr/>
        </p:nvPicPr>
        <p:blipFill>
          <a:blip r:embed="rId3"/>
          <a:stretch>
            <a:fillRect/>
          </a:stretch>
        </p:blipFill>
        <p:spPr>
          <a:xfrm>
            <a:off x="8747543" y="6544235"/>
            <a:ext cx="5184356" cy="4030521"/>
          </a:xfrm>
          <a:prstGeom prst="rect">
            <a:avLst/>
          </a:prstGeom>
        </p:spPr>
      </p:pic>
      <p:sp>
        <p:nvSpPr>
          <p:cNvPr id="8" name="Up Arrow 7">
            <a:extLst>
              <a:ext uri="{FF2B5EF4-FFF2-40B4-BE49-F238E27FC236}">
                <a16:creationId xmlns:a16="http://schemas.microsoft.com/office/drawing/2014/main" id="{71E4ACC6-A93D-7749-AC96-8E04E7BFF966}"/>
              </a:ext>
            </a:extLst>
          </p:cNvPr>
          <p:cNvSpPr/>
          <p:nvPr/>
        </p:nvSpPr>
        <p:spPr>
          <a:xfrm>
            <a:off x="851469" y="4107573"/>
            <a:ext cx="430306" cy="1290917"/>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C7B24268-8EB2-6B41-83C9-B809DDADDBB8}"/>
              </a:ext>
            </a:extLst>
          </p:cNvPr>
          <p:cNvSpPr/>
          <p:nvPr/>
        </p:nvSpPr>
        <p:spPr>
          <a:xfrm>
            <a:off x="8014447" y="8857129"/>
            <a:ext cx="1434353" cy="51277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184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Title Slide and Adding New Slides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84616"/>
            <a:ext cx="12354168" cy="1200329"/>
          </a:xfrm>
          <a:prstGeom prst="rect">
            <a:avLst/>
          </a:prstGeom>
          <a:noFill/>
        </p:spPr>
        <p:txBody>
          <a:bodyPr wrap="square" rtlCol="0">
            <a:spAutoFit/>
          </a:bodyPr>
          <a:lstStyle/>
          <a:p>
            <a:r>
              <a:rPr lang="en-US" sz="2400" dirty="0">
                <a:solidFill>
                  <a:schemeClr val="accent1"/>
                </a:solidFill>
              </a:rPr>
              <a:t>Start by creating a title slide for your map with just a heading. Once that is done, you can create your first location slide by clicking the + Add Slide button on the left-hand side of the screen.</a:t>
            </a:r>
          </a:p>
        </p:txBody>
      </p:sp>
      <p:pic>
        <p:nvPicPr>
          <p:cNvPr id="4" name="Picture 3">
            <a:extLst>
              <a:ext uri="{FF2B5EF4-FFF2-40B4-BE49-F238E27FC236}">
                <a16:creationId xmlns:a16="http://schemas.microsoft.com/office/drawing/2014/main" id="{0E9CC10F-11A2-7A48-BEEF-18A3A8FEE8E0}"/>
              </a:ext>
            </a:extLst>
          </p:cNvPr>
          <p:cNvPicPr>
            <a:picLocks noChangeAspect="1"/>
          </p:cNvPicPr>
          <p:nvPr/>
        </p:nvPicPr>
        <p:blipFill>
          <a:blip r:embed="rId2"/>
          <a:stretch>
            <a:fillRect/>
          </a:stretch>
        </p:blipFill>
        <p:spPr>
          <a:xfrm>
            <a:off x="3697237" y="3584945"/>
            <a:ext cx="6472848" cy="6683005"/>
          </a:xfrm>
          <a:prstGeom prst="rect">
            <a:avLst/>
          </a:prstGeom>
        </p:spPr>
      </p:pic>
      <p:sp>
        <p:nvSpPr>
          <p:cNvPr id="5" name="Right Arrow 4">
            <a:extLst>
              <a:ext uri="{FF2B5EF4-FFF2-40B4-BE49-F238E27FC236}">
                <a16:creationId xmlns:a16="http://schemas.microsoft.com/office/drawing/2014/main" id="{33FFA5F7-9FA4-484F-ABD9-04EF436D3EA0}"/>
              </a:ext>
            </a:extLst>
          </p:cNvPr>
          <p:cNvSpPr/>
          <p:nvPr/>
        </p:nvSpPr>
        <p:spPr>
          <a:xfrm>
            <a:off x="1488141" y="9359153"/>
            <a:ext cx="2209096" cy="55581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81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Adding Location Marker</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84616"/>
            <a:ext cx="12354168" cy="1200329"/>
          </a:xfrm>
          <a:prstGeom prst="rect">
            <a:avLst/>
          </a:prstGeom>
          <a:noFill/>
        </p:spPr>
        <p:txBody>
          <a:bodyPr wrap="square" rtlCol="0">
            <a:spAutoFit/>
          </a:bodyPr>
          <a:lstStyle/>
          <a:p>
            <a:r>
              <a:rPr lang="en-US" sz="2400" dirty="0">
                <a:solidFill>
                  <a:schemeClr val="accent1"/>
                </a:solidFill>
              </a:rPr>
              <a:t>You can select the location for your first slide by searching within the ‘Search’ bar within the map view. The map pulls location data from Open Street Map, so you can get fairly refined location data including by searching for names of buildings etc.</a:t>
            </a:r>
          </a:p>
        </p:txBody>
      </p:sp>
      <p:pic>
        <p:nvPicPr>
          <p:cNvPr id="8" name="Picture 7">
            <a:extLst>
              <a:ext uri="{FF2B5EF4-FFF2-40B4-BE49-F238E27FC236}">
                <a16:creationId xmlns:a16="http://schemas.microsoft.com/office/drawing/2014/main" id="{E997D72D-0818-DF42-BB33-8E01F2665451}"/>
              </a:ext>
            </a:extLst>
          </p:cNvPr>
          <p:cNvPicPr>
            <a:picLocks noChangeAspect="1"/>
          </p:cNvPicPr>
          <p:nvPr/>
        </p:nvPicPr>
        <p:blipFill>
          <a:blip r:embed="rId2"/>
          <a:stretch>
            <a:fillRect/>
          </a:stretch>
        </p:blipFill>
        <p:spPr>
          <a:xfrm>
            <a:off x="851469" y="3726044"/>
            <a:ext cx="11860484" cy="6427807"/>
          </a:xfrm>
          <a:prstGeom prst="rect">
            <a:avLst/>
          </a:prstGeom>
        </p:spPr>
      </p:pic>
      <p:sp>
        <p:nvSpPr>
          <p:cNvPr id="9" name="Left Arrow 8">
            <a:extLst>
              <a:ext uri="{FF2B5EF4-FFF2-40B4-BE49-F238E27FC236}">
                <a16:creationId xmlns:a16="http://schemas.microsoft.com/office/drawing/2014/main" id="{8C6141FF-12E9-E64B-885E-D1138B657257}"/>
              </a:ext>
            </a:extLst>
          </p:cNvPr>
          <p:cNvSpPr/>
          <p:nvPr/>
        </p:nvSpPr>
        <p:spPr>
          <a:xfrm>
            <a:off x="8337177" y="7315201"/>
            <a:ext cx="2456329" cy="59167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682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Adding Media</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84616"/>
            <a:ext cx="12354168" cy="1200329"/>
          </a:xfrm>
          <a:prstGeom prst="rect">
            <a:avLst/>
          </a:prstGeom>
          <a:noFill/>
        </p:spPr>
        <p:txBody>
          <a:bodyPr wrap="square" rtlCol="0">
            <a:spAutoFit/>
          </a:bodyPr>
          <a:lstStyle/>
          <a:p>
            <a:r>
              <a:rPr lang="en-US" sz="2400" dirty="0">
                <a:solidFill>
                  <a:schemeClr val="accent1"/>
                </a:solidFill>
              </a:rPr>
              <a:t>In </a:t>
            </a:r>
            <a:r>
              <a:rPr lang="en-US" sz="2400" dirty="0" err="1">
                <a:solidFill>
                  <a:schemeClr val="accent1"/>
                </a:solidFill>
              </a:rPr>
              <a:t>StoryMap</a:t>
            </a:r>
            <a:r>
              <a:rPr lang="en-US" sz="2400" dirty="0">
                <a:solidFill>
                  <a:schemeClr val="accent1"/>
                </a:solidFill>
              </a:rPr>
              <a:t> you have the option of inserting a URL to your media (such as </a:t>
            </a:r>
            <a:r>
              <a:rPr lang="en-US" sz="2400" dirty="0" err="1">
                <a:solidFill>
                  <a:schemeClr val="accent1"/>
                </a:solidFill>
              </a:rPr>
              <a:t>youtube</a:t>
            </a:r>
            <a:r>
              <a:rPr lang="en-US" sz="2400" dirty="0">
                <a:solidFill>
                  <a:schemeClr val="accent1"/>
                </a:solidFill>
              </a:rPr>
              <a:t> videos, Wikipedia pages etc.) </a:t>
            </a:r>
            <a:r>
              <a:rPr lang="en-US" sz="2400" i="1" dirty="0">
                <a:solidFill>
                  <a:schemeClr val="accent1"/>
                </a:solidFill>
              </a:rPr>
              <a:t>OR </a:t>
            </a:r>
            <a:r>
              <a:rPr lang="en-US" sz="2400" dirty="0">
                <a:solidFill>
                  <a:schemeClr val="accent1"/>
                </a:solidFill>
              </a:rPr>
              <a:t>of uploading your own image files from your computer. You can also add credits and captions to the media.</a:t>
            </a:r>
            <a:endParaRPr lang="en-US" sz="2400" i="1" dirty="0">
              <a:solidFill>
                <a:schemeClr val="accent1"/>
              </a:solidFill>
            </a:endParaRPr>
          </a:p>
        </p:txBody>
      </p:sp>
      <p:pic>
        <p:nvPicPr>
          <p:cNvPr id="4" name="Picture 3">
            <a:extLst>
              <a:ext uri="{FF2B5EF4-FFF2-40B4-BE49-F238E27FC236}">
                <a16:creationId xmlns:a16="http://schemas.microsoft.com/office/drawing/2014/main" id="{F504FC38-5389-644A-BD3B-F49DA0A207E4}"/>
              </a:ext>
            </a:extLst>
          </p:cNvPr>
          <p:cNvPicPr>
            <a:picLocks noChangeAspect="1"/>
          </p:cNvPicPr>
          <p:nvPr/>
        </p:nvPicPr>
        <p:blipFill>
          <a:blip r:embed="rId2"/>
          <a:stretch>
            <a:fillRect/>
          </a:stretch>
        </p:blipFill>
        <p:spPr>
          <a:xfrm>
            <a:off x="2083708" y="4174191"/>
            <a:ext cx="9207500" cy="5067300"/>
          </a:xfrm>
          <a:prstGeom prst="rect">
            <a:avLst/>
          </a:prstGeom>
        </p:spPr>
      </p:pic>
    </p:spTree>
    <p:extLst>
      <p:ext uri="{BB962C8B-B14F-4D97-AF65-F5344CB8AC3E}">
        <p14:creationId xmlns:p14="http://schemas.microsoft.com/office/powerpoint/2010/main" val="4163223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Adding Annotations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84616"/>
            <a:ext cx="12354168" cy="830997"/>
          </a:xfrm>
          <a:prstGeom prst="rect">
            <a:avLst/>
          </a:prstGeom>
          <a:noFill/>
        </p:spPr>
        <p:txBody>
          <a:bodyPr wrap="square" rtlCol="0">
            <a:spAutoFit/>
          </a:bodyPr>
          <a:lstStyle/>
          <a:p>
            <a:r>
              <a:rPr lang="en-US" sz="2400" dirty="0">
                <a:solidFill>
                  <a:schemeClr val="accent1"/>
                </a:solidFill>
              </a:rPr>
              <a:t>You can add headlines and annotations to </a:t>
            </a:r>
            <a:r>
              <a:rPr lang="en-US" sz="2400" dirty="0" err="1">
                <a:solidFill>
                  <a:schemeClr val="accent1"/>
                </a:solidFill>
              </a:rPr>
              <a:t>StoryMapJS</a:t>
            </a:r>
            <a:r>
              <a:rPr lang="en-US" sz="2400" dirty="0">
                <a:solidFill>
                  <a:schemeClr val="accent1"/>
                </a:solidFill>
              </a:rPr>
              <a:t>, and also add hyperlinks using the text within your annotation. </a:t>
            </a:r>
          </a:p>
        </p:txBody>
      </p:sp>
      <p:pic>
        <p:nvPicPr>
          <p:cNvPr id="4" name="Picture 3">
            <a:extLst>
              <a:ext uri="{FF2B5EF4-FFF2-40B4-BE49-F238E27FC236}">
                <a16:creationId xmlns:a16="http://schemas.microsoft.com/office/drawing/2014/main" id="{9385B680-F552-0C48-B14B-D9468F82F77A}"/>
              </a:ext>
            </a:extLst>
          </p:cNvPr>
          <p:cNvPicPr>
            <a:picLocks noChangeAspect="1"/>
          </p:cNvPicPr>
          <p:nvPr/>
        </p:nvPicPr>
        <p:blipFill>
          <a:blip r:embed="rId2"/>
          <a:stretch>
            <a:fillRect/>
          </a:stretch>
        </p:blipFill>
        <p:spPr>
          <a:xfrm>
            <a:off x="851469" y="3976078"/>
            <a:ext cx="12156190" cy="4672853"/>
          </a:xfrm>
          <a:prstGeom prst="rect">
            <a:avLst/>
          </a:prstGeom>
        </p:spPr>
      </p:pic>
      <p:sp>
        <p:nvSpPr>
          <p:cNvPr id="5" name="Left Arrow 4">
            <a:extLst>
              <a:ext uri="{FF2B5EF4-FFF2-40B4-BE49-F238E27FC236}">
                <a16:creationId xmlns:a16="http://schemas.microsoft.com/office/drawing/2014/main" id="{8A947546-B08F-C94B-9A69-F24C87068099}"/>
              </a:ext>
            </a:extLst>
          </p:cNvPr>
          <p:cNvSpPr/>
          <p:nvPr/>
        </p:nvSpPr>
        <p:spPr>
          <a:xfrm>
            <a:off x="3783106" y="5091953"/>
            <a:ext cx="2294964" cy="502023"/>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743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Marker Options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117538"/>
            <a:ext cx="12354168" cy="1569660"/>
          </a:xfrm>
          <a:prstGeom prst="rect">
            <a:avLst/>
          </a:prstGeom>
          <a:noFill/>
        </p:spPr>
        <p:txBody>
          <a:bodyPr wrap="square" rtlCol="0">
            <a:spAutoFit/>
          </a:bodyPr>
          <a:lstStyle/>
          <a:p>
            <a:r>
              <a:rPr lang="en-US" sz="2400" dirty="0">
                <a:solidFill>
                  <a:schemeClr val="accent1"/>
                </a:solidFill>
              </a:rPr>
              <a:t>Marker options lets you create your own custom location marker or markers by uploading image files. For instance, if one of the locations on your map was the Sydney Opera House, you could upload an image of the Opera House that would then appear as the marker for that location on the map.</a:t>
            </a:r>
          </a:p>
        </p:txBody>
      </p:sp>
      <p:pic>
        <p:nvPicPr>
          <p:cNvPr id="7" name="Picture 6">
            <a:extLst>
              <a:ext uri="{FF2B5EF4-FFF2-40B4-BE49-F238E27FC236}">
                <a16:creationId xmlns:a16="http://schemas.microsoft.com/office/drawing/2014/main" id="{892B702F-168D-0640-908C-823B406DC461}"/>
              </a:ext>
            </a:extLst>
          </p:cNvPr>
          <p:cNvPicPr>
            <a:picLocks noChangeAspect="1"/>
          </p:cNvPicPr>
          <p:nvPr/>
        </p:nvPicPr>
        <p:blipFill>
          <a:blip r:embed="rId2"/>
          <a:stretch>
            <a:fillRect/>
          </a:stretch>
        </p:blipFill>
        <p:spPr>
          <a:xfrm>
            <a:off x="695212" y="3687198"/>
            <a:ext cx="9283700" cy="4140200"/>
          </a:xfrm>
          <a:prstGeom prst="rect">
            <a:avLst/>
          </a:prstGeom>
        </p:spPr>
      </p:pic>
      <p:pic>
        <p:nvPicPr>
          <p:cNvPr id="9" name="Picture 8">
            <a:extLst>
              <a:ext uri="{FF2B5EF4-FFF2-40B4-BE49-F238E27FC236}">
                <a16:creationId xmlns:a16="http://schemas.microsoft.com/office/drawing/2014/main" id="{63E1B954-AC18-0B4C-91B1-7DC0D3767689}"/>
              </a:ext>
            </a:extLst>
          </p:cNvPr>
          <p:cNvPicPr>
            <a:picLocks noChangeAspect="1"/>
          </p:cNvPicPr>
          <p:nvPr/>
        </p:nvPicPr>
        <p:blipFill>
          <a:blip r:embed="rId3"/>
          <a:stretch>
            <a:fillRect/>
          </a:stretch>
        </p:blipFill>
        <p:spPr>
          <a:xfrm>
            <a:off x="7889688" y="7028473"/>
            <a:ext cx="6042212" cy="3410927"/>
          </a:xfrm>
          <a:prstGeom prst="rect">
            <a:avLst/>
          </a:prstGeom>
        </p:spPr>
      </p:pic>
      <p:sp>
        <p:nvSpPr>
          <p:cNvPr id="11" name="Up Arrow 10">
            <a:extLst>
              <a:ext uri="{FF2B5EF4-FFF2-40B4-BE49-F238E27FC236}">
                <a16:creationId xmlns:a16="http://schemas.microsoft.com/office/drawing/2014/main" id="{8065AC79-ECC2-7F4F-9D7F-95FE6E6F6DB9}"/>
              </a:ext>
            </a:extLst>
          </p:cNvPr>
          <p:cNvSpPr/>
          <p:nvPr/>
        </p:nvSpPr>
        <p:spPr>
          <a:xfrm>
            <a:off x="5952565" y="6993718"/>
            <a:ext cx="681317" cy="241922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155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Background Options</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032613"/>
            <a:ext cx="12354168" cy="830997"/>
          </a:xfrm>
          <a:prstGeom prst="rect">
            <a:avLst/>
          </a:prstGeom>
          <a:noFill/>
        </p:spPr>
        <p:txBody>
          <a:bodyPr wrap="square" rtlCol="0">
            <a:spAutoFit/>
          </a:bodyPr>
          <a:lstStyle/>
          <a:p>
            <a:r>
              <a:rPr lang="en-US" sz="2400" dirty="0">
                <a:solidFill>
                  <a:schemeClr val="accent1"/>
                </a:solidFill>
              </a:rPr>
              <a:t>Similarly to Timeline JS, you can choose a </a:t>
            </a:r>
            <a:r>
              <a:rPr lang="en-US" sz="2400" dirty="0" err="1">
                <a:solidFill>
                  <a:schemeClr val="accent1"/>
                </a:solidFill>
              </a:rPr>
              <a:t>colour</a:t>
            </a:r>
            <a:r>
              <a:rPr lang="en-US" sz="2400" dirty="0">
                <a:solidFill>
                  <a:schemeClr val="accent1"/>
                </a:solidFill>
              </a:rPr>
              <a:t> or have an image as the background to your annotation in </a:t>
            </a:r>
            <a:r>
              <a:rPr lang="en-US" sz="2400" dirty="0" err="1">
                <a:solidFill>
                  <a:schemeClr val="accent1"/>
                </a:solidFill>
              </a:rPr>
              <a:t>StoryMap</a:t>
            </a:r>
            <a:r>
              <a:rPr lang="en-US" sz="2400" dirty="0">
                <a:solidFill>
                  <a:schemeClr val="accent1"/>
                </a:solidFill>
              </a:rPr>
              <a:t>. </a:t>
            </a:r>
          </a:p>
        </p:txBody>
      </p:sp>
      <p:pic>
        <p:nvPicPr>
          <p:cNvPr id="4" name="Picture 3">
            <a:extLst>
              <a:ext uri="{FF2B5EF4-FFF2-40B4-BE49-F238E27FC236}">
                <a16:creationId xmlns:a16="http://schemas.microsoft.com/office/drawing/2014/main" id="{6A04A64B-A92C-484B-A690-3ECA23C7EE1F}"/>
              </a:ext>
            </a:extLst>
          </p:cNvPr>
          <p:cNvPicPr>
            <a:picLocks noChangeAspect="1"/>
          </p:cNvPicPr>
          <p:nvPr/>
        </p:nvPicPr>
        <p:blipFill>
          <a:blip r:embed="rId2"/>
          <a:stretch>
            <a:fillRect/>
          </a:stretch>
        </p:blipFill>
        <p:spPr>
          <a:xfrm>
            <a:off x="851469" y="2863610"/>
            <a:ext cx="9283700" cy="4140200"/>
          </a:xfrm>
          <a:prstGeom prst="rect">
            <a:avLst/>
          </a:prstGeom>
        </p:spPr>
      </p:pic>
      <p:pic>
        <p:nvPicPr>
          <p:cNvPr id="7" name="Picture 6">
            <a:extLst>
              <a:ext uri="{FF2B5EF4-FFF2-40B4-BE49-F238E27FC236}">
                <a16:creationId xmlns:a16="http://schemas.microsoft.com/office/drawing/2014/main" id="{D17AC570-4988-E14B-9E19-E2E59A9275FB}"/>
              </a:ext>
            </a:extLst>
          </p:cNvPr>
          <p:cNvPicPr>
            <a:picLocks noChangeAspect="1"/>
          </p:cNvPicPr>
          <p:nvPr/>
        </p:nvPicPr>
        <p:blipFill>
          <a:blip r:embed="rId3"/>
          <a:stretch>
            <a:fillRect/>
          </a:stretch>
        </p:blipFill>
        <p:spPr>
          <a:xfrm>
            <a:off x="7983582" y="6167718"/>
            <a:ext cx="5948317" cy="4271682"/>
          </a:xfrm>
          <a:prstGeom prst="rect">
            <a:avLst/>
          </a:prstGeom>
        </p:spPr>
      </p:pic>
      <p:sp>
        <p:nvSpPr>
          <p:cNvPr id="8" name="Left Arrow 7">
            <a:extLst>
              <a:ext uri="{FF2B5EF4-FFF2-40B4-BE49-F238E27FC236}">
                <a16:creationId xmlns:a16="http://schemas.microsoft.com/office/drawing/2014/main" id="{65710DC6-D639-2840-8AC0-F2CB7CBCFD0D}"/>
              </a:ext>
            </a:extLst>
          </p:cNvPr>
          <p:cNvSpPr/>
          <p:nvPr/>
        </p:nvSpPr>
        <p:spPr>
          <a:xfrm>
            <a:off x="10009663" y="5576047"/>
            <a:ext cx="2388278" cy="59167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46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Preview</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1983925"/>
            <a:ext cx="12354168" cy="830997"/>
          </a:xfrm>
          <a:prstGeom prst="rect">
            <a:avLst/>
          </a:prstGeom>
          <a:noFill/>
        </p:spPr>
        <p:txBody>
          <a:bodyPr wrap="square" rtlCol="0">
            <a:spAutoFit/>
          </a:bodyPr>
          <a:lstStyle/>
          <a:p>
            <a:r>
              <a:rPr lang="en-US" sz="2400" dirty="0">
                <a:solidFill>
                  <a:schemeClr val="accent1"/>
                </a:solidFill>
              </a:rPr>
              <a:t>You can switch to the Preview view mode at the top of the page to see what your </a:t>
            </a:r>
            <a:r>
              <a:rPr lang="en-US" sz="2400" dirty="0" err="1">
                <a:solidFill>
                  <a:schemeClr val="accent1"/>
                </a:solidFill>
              </a:rPr>
              <a:t>StoryMap</a:t>
            </a:r>
            <a:r>
              <a:rPr lang="en-US" sz="2400" dirty="0">
                <a:solidFill>
                  <a:schemeClr val="accent1"/>
                </a:solidFill>
              </a:rPr>
              <a:t> is looking like and navigate through it.</a:t>
            </a:r>
          </a:p>
        </p:txBody>
      </p:sp>
      <p:pic>
        <p:nvPicPr>
          <p:cNvPr id="4" name="Picture 3">
            <a:extLst>
              <a:ext uri="{FF2B5EF4-FFF2-40B4-BE49-F238E27FC236}">
                <a16:creationId xmlns:a16="http://schemas.microsoft.com/office/drawing/2014/main" id="{89DF5303-4212-D745-A8EE-BB9976D14E88}"/>
              </a:ext>
            </a:extLst>
          </p:cNvPr>
          <p:cNvPicPr>
            <a:picLocks noChangeAspect="1"/>
          </p:cNvPicPr>
          <p:nvPr/>
        </p:nvPicPr>
        <p:blipFill>
          <a:blip r:embed="rId2"/>
          <a:stretch>
            <a:fillRect/>
          </a:stretch>
        </p:blipFill>
        <p:spPr>
          <a:xfrm>
            <a:off x="327360" y="3011846"/>
            <a:ext cx="13402385" cy="7256241"/>
          </a:xfrm>
          <a:prstGeom prst="rect">
            <a:avLst/>
          </a:prstGeom>
        </p:spPr>
      </p:pic>
      <p:sp>
        <p:nvSpPr>
          <p:cNvPr id="5" name="Left Arrow 4">
            <a:extLst>
              <a:ext uri="{FF2B5EF4-FFF2-40B4-BE49-F238E27FC236}">
                <a16:creationId xmlns:a16="http://schemas.microsoft.com/office/drawing/2014/main" id="{6BDF2782-B25C-D240-8096-6E7773485889}"/>
              </a:ext>
            </a:extLst>
          </p:cNvPr>
          <p:cNvSpPr/>
          <p:nvPr/>
        </p:nvSpPr>
        <p:spPr>
          <a:xfrm>
            <a:off x="7370708" y="2839697"/>
            <a:ext cx="3550023" cy="646047"/>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5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Time and Space</a:t>
            </a:r>
          </a:p>
        </p:txBody>
      </p:sp>
      <p:sp>
        <p:nvSpPr>
          <p:cNvPr id="3" name="TextBox 2">
            <a:extLst>
              <a:ext uri="{FF2B5EF4-FFF2-40B4-BE49-F238E27FC236}">
                <a16:creationId xmlns:a16="http://schemas.microsoft.com/office/drawing/2014/main" id="{F770A56F-5D27-3F44-A956-BE8396EDD3D9}"/>
              </a:ext>
            </a:extLst>
          </p:cNvPr>
          <p:cNvSpPr txBox="1"/>
          <p:nvPr/>
        </p:nvSpPr>
        <p:spPr>
          <a:xfrm>
            <a:off x="851469" y="1976722"/>
            <a:ext cx="12354168" cy="4154984"/>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Timelines have often been related not just to concepts of time, but space and location</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One of the earliest champions of the timeline as a teaching tool was America’s first female mapmaker, nineteenth-century educator Emma Willard</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Willard experiment with different ways to annotate maps to impart chronological narratives, and later with different ways to </a:t>
            </a:r>
            <a:r>
              <a:rPr lang="en-US" sz="2400" dirty="0" err="1">
                <a:solidFill>
                  <a:schemeClr val="accent1"/>
                </a:solidFill>
              </a:rPr>
              <a:t>visualise</a:t>
            </a:r>
            <a:r>
              <a:rPr lang="en-US" sz="2400" dirty="0">
                <a:solidFill>
                  <a:schemeClr val="accent1"/>
                </a:solidFill>
              </a:rPr>
              <a:t> chronology to tell stories about place</a:t>
            </a:r>
          </a:p>
          <a:p>
            <a:pPr marL="342900" indent="-342900">
              <a:buFont typeface="Arial" panose="020B0604020202020204" pitchFamily="34" charset="0"/>
              <a:buChar char="•"/>
            </a:pPr>
            <a:endParaRPr lang="en-US" sz="2400" dirty="0">
              <a:solidFill>
                <a:schemeClr val="accent1"/>
              </a:solidFill>
            </a:endParaRPr>
          </a:p>
          <a:p>
            <a:endParaRPr lang="en-US" sz="2400" dirty="0">
              <a:solidFill>
                <a:schemeClr val="accent1"/>
              </a:solidFill>
            </a:endParaRPr>
          </a:p>
        </p:txBody>
      </p:sp>
      <p:pic>
        <p:nvPicPr>
          <p:cNvPr id="4" name="Picture 3">
            <a:extLst>
              <a:ext uri="{FF2B5EF4-FFF2-40B4-BE49-F238E27FC236}">
                <a16:creationId xmlns:a16="http://schemas.microsoft.com/office/drawing/2014/main" id="{86C90824-E802-E74C-9451-78D3CF8D1F2D}"/>
              </a:ext>
            </a:extLst>
          </p:cNvPr>
          <p:cNvPicPr>
            <a:picLocks noChangeAspect="1"/>
          </p:cNvPicPr>
          <p:nvPr/>
        </p:nvPicPr>
        <p:blipFill>
          <a:blip r:embed="rId2"/>
          <a:stretch>
            <a:fillRect/>
          </a:stretch>
        </p:blipFill>
        <p:spPr>
          <a:xfrm>
            <a:off x="4900334" y="5257800"/>
            <a:ext cx="8060015" cy="4927600"/>
          </a:xfrm>
          <a:prstGeom prst="rect">
            <a:avLst/>
          </a:prstGeom>
        </p:spPr>
      </p:pic>
      <p:sp>
        <p:nvSpPr>
          <p:cNvPr id="5" name="TextBox 4">
            <a:extLst>
              <a:ext uri="{FF2B5EF4-FFF2-40B4-BE49-F238E27FC236}">
                <a16:creationId xmlns:a16="http://schemas.microsoft.com/office/drawing/2014/main" id="{AF9F3B2F-6D72-C84F-9250-F86EC171B963}"/>
              </a:ext>
            </a:extLst>
          </p:cNvPr>
          <p:cNvSpPr txBox="1"/>
          <p:nvPr/>
        </p:nvSpPr>
        <p:spPr>
          <a:xfrm>
            <a:off x="197224" y="9354403"/>
            <a:ext cx="4703110" cy="830997"/>
          </a:xfrm>
          <a:prstGeom prst="rect">
            <a:avLst/>
          </a:prstGeom>
          <a:noFill/>
        </p:spPr>
        <p:txBody>
          <a:bodyPr wrap="square" rtlCol="0">
            <a:spAutoFit/>
          </a:bodyPr>
          <a:lstStyle/>
          <a:p>
            <a:pPr algn="r"/>
            <a:r>
              <a:rPr lang="en-US" sz="2400" dirty="0">
                <a:solidFill>
                  <a:schemeClr val="accent1"/>
                </a:solidFill>
              </a:rPr>
              <a:t>Emma Willard’s, ‘Temple of Time’ timeline</a:t>
            </a:r>
          </a:p>
        </p:txBody>
      </p:sp>
    </p:spTree>
    <p:extLst>
      <p:ext uri="{BB962C8B-B14F-4D97-AF65-F5344CB8AC3E}">
        <p14:creationId xmlns:p14="http://schemas.microsoft.com/office/powerpoint/2010/main" val="138046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Share</a:t>
            </a:r>
          </a:p>
        </p:txBody>
      </p:sp>
      <p:sp>
        <p:nvSpPr>
          <p:cNvPr id="3" name="TextBox 2">
            <a:extLst>
              <a:ext uri="{FF2B5EF4-FFF2-40B4-BE49-F238E27FC236}">
                <a16:creationId xmlns:a16="http://schemas.microsoft.com/office/drawing/2014/main" id="{8C105F0C-3835-5544-B870-F41495EADA83}"/>
              </a:ext>
            </a:extLst>
          </p:cNvPr>
          <p:cNvSpPr txBox="1"/>
          <p:nvPr/>
        </p:nvSpPr>
        <p:spPr>
          <a:xfrm>
            <a:off x="851469" y="2384616"/>
            <a:ext cx="12354168" cy="830997"/>
          </a:xfrm>
          <a:prstGeom prst="rect">
            <a:avLst/>
          </a:prstGeom>
          <a:noFill/>
        </p:spPr>
        <p:txBody>
          <a:bodyPr wrap="square" rtlCol="0">
            <a:spAutoFit/>
          </a:bodyPr>
          <a:lstStyle/>
          <a:p>
            <a:r>
              <a:rPr lang="en-US" sz="2400" dirty="0">
                <a:solidFill>
                  <a:schemeClr val="accent1"/>
                </a:solidFill>
              </a:rPr>
              <a:t>Once you are ready to publish your </a:t>
            </a:r>
            <a:r>
              <a:rPr lang="en-US" sz="2400" dirty="0" err="1">
                <a:solidFill>
                  <a:schemeClr val="accent1"/>
                </a:solidFill>
              </a:rPr>
              <a:t>StoryMap</a:t>
            </a:r>
            <a:r>
              <a:rPr lang="en-US" sz="2400" dirty="0">
                <a:solidFill>
                  <a:schemeClr val="accent1"/>
                </a:solidFill>
              </a:rPr>
              <a:t> to the web and upload it onto your own website, you can get the embed code to copy over through the Share button.</a:t>
            </a:r>
          </a:p>
        </p:txBody>
      </p:sp>
      <p:pic>
        <p:nvPicPr>
          <p:cNvPr id="4" name="Picture 3">
            <a:extLst>
              <a:ext uri="{FF2B5EF4-FFF2-40B4-BE49-F238E27FC236}">
                <a16:creationId xmlns:a16="http://schemas.microsoft.com/office/drawing/2014/main" id="{ACE47971-BDE7-1740-9F59-1408FB120641}"/>
              </a:ext>
            </a:extLst>
          </p:cNvPr>
          <p:cNvPicPr>
            <a:picLocks noChangeAspect="1"/>
          </p:cNvPicPr>
          <p:nvPr/>
        </p:nvPicPr>
        <p:blipFill>
          <a:blip r:embed="rId2"/>
          <a:stretch>
            <a:fillRect/>
          </a:stretch>
        </p:blipFill>
        <p:spPr>
          <a:xfrm>
            <a:off x="0" y="3609474"/>
            <a:ext cx="13931900" cy="6053299"/>
          </a:xfrm>
          <a:prstGeom prst="rect">
            <a:avLst/>
          </a:prstGeom>
        </p:spPr>
      </p:pic>
      <p:sp>
        <p:nvSpPr>
          <p:cNvPr id="5" name="Up Arrow 4">
            <a:extLst>
              <a:ext uri="{FF2B5EF4-FFF2-40B4-BE49-F238E27FC236}">
                <a16:creationId xmlns:a16="http://schemas.microsoft.com/office/drawing/2014/main" id="{EA55E979-92F7-1547-BDC7-148671BB8C7E}"/>
              </a:ext>
            </a:extLst>
          </p:cNvPr>
          <p:cNvSpPr/>
          <p:nvPr/>
        </p:nvSpPr>
        <p:spPr>
          <a:xfrm>
            <a:off x="13205637" y="3962400"/>
            <a:ext cx="564151" cy="2510118"/>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85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tabLst>
                <a:tab pos="1622114" algn="l"/>
              </a:tabLst>
            </a:pPr>
            <a:r>
              <a:rPr lang="en-US" dirty="0"/>
              <a:t>Thank</a:t>
            </a:r>
            <a:br>
              <a:rPr lang="en-US" dirty="0"/>
            </a:br>
            <a:r>
              <a:rPr lang="en-US" dirty="0"/>
              <a:t>	you</a:t>
            </a:r>
          </a:p>
        </p:txBody>
      </p:sp>
      <p:sp>
        <p:nvSpPr>
          <p:cNvPr id="3" name="Text Placeholder 2"/>
          <p:cNvSpPr>
            <a:spLocks noGrp="1"/>
          </p:cNvSpPr>
          <p:nvPr>
            <p:ph type="body" sz="quarter" idx="10"/>
          </p:nvPr>
        </p:nvSpPr>
        <p:spPr>
          <a:xfrm>
            <a:off x="686030" y="9823164"/>
            <a:ext cx="2195991" cy="197804"/>
          </a:xfrm>
        </p:spPr>
        <p:txBody>
          <a:bodyPr/>
          <a:lstStyle/>
          <a:p>
            <a:endParaRPr lang="en-US" dirty="0"/>
          </a:p>
        </p:txBody>
      </p:sp>
    </p:spTree>
    <p:extLst>
      <p:ext uri="{BB962C8B-B14F-4D97-AF65-F5344CB8AC3E}">
        <p14:creationId xmlns:p14="http://schemas.microsoft.com/office/powerpoint/2010/main" val="39749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Criticisms of Timelines</a:t>
            </a:r>
          </a:p>
        </p:txBody>
      </p:sp>
      <p:sp>
        <p:nvSpPr>
          <p:cNvPr id="3" name="TextBox 2">
            <a:extLst>
              <a:ext uri="{FF2B5EF4-FFF2-40B4-BE49-F238E27FC236}">
                <a16:creationId xmlns:a16="http://schemas.microsoft.com/office/drawing/2014/main" id="{FE238A94-50E8-E548-8BEF-61CF503F0E14}"/>
              </a:ext>
            </a:extLst>
          </p:cNvPr>
          <p:cNvSpPr txBox="1"/>
          <p:nvPr/>
        </p:nvSpPr>
        <p:spPr>
          <a:xfrm>
            <a:off x="851469" y="2055054"/>
            <a:ext cx="12354168" cy="5632311"/>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The utility of timelines as a tool for sharing historical narratives has been critiqued by the public history field, as the linearity of timelines tends to convey a sense of the past as an objective reality, eschewing the complexities of historical interpretation</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Digital timelines have been posited as a way to overcome some of the limitations of timelines as a historical storytelling tool</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While a printed timeline is static and proceeds in only one direction, digital timelines can play with non-linear formats or multiple starting points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Digital timelines can also incorporate multiple perspectives and interpretations of events into their annotations, particularly through the embedding of multimedia elements such as videos, sound files or primary source records that invite viewers to make sense of history for themselves</a:t>
            </a:r>
          </a:p>
        </p:txBody>
      </p:sp>
    </p:spTree>
    <p:extLst>
      <p:ext uri="{BB962C8B-B14F-4D97-AF65-F5344CB8AC3E}">
        <p14:creationId xmlns:p14="http://schemas.microsoft.com/office/powerpoint/2010/main" val="253889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143222"/>
          </a:xfrm>
        </p:spPr>
        <p:txBody>
          <a:bodyPr/>
          <a:lstStyle/>
          <a:p>
            <a:r>
              <a:rPr lang="en-US" dirty="0"/>
              <a:t>Report-Based Timelines</a:t>
            </a:r>
          </a:p>
        </p:txBody>
      </p:sp>
      <p:sp>
        <p:nvSpPr>
          <p:cNvPr id="3" name="TextBox 2">
            <a:extLst>
              <a:ext uri="{FF2B5EF4-FFF2-40B4-BE49-F238E27FC236}">
                <a16:creationId xmlns:a16="http://schemas.microsoft.com/office/drawing/2014/main" id="{32EAF1AC-F286-B844-9ABE-C13EA40BBA88}"/>
              </a:ext>
            </a:extLst>
          </p:cNvPr>
          <p:cNvSpPr txBox="1"/>
          <p:nvPr/>
        </p:nvSpPr>
        <p:spPr>
          <a:xfrm>
            <a:off x="851469" y="2366682"/>
            <a:ext cx="12354168" cy="1938992"/>
          </a:xfrm>
          <a:prstGeom prst="rect">
            <a:avLst/>
          </a:prstGeom>
          <a:noFill/>
        </p:spPr>
        <p:txBody>
          <a:bodyPr wrap="square" rtlCol="0">
            <a:spAutoFit/>
          </a:bodyPr>
          <a:lstStyle/>
          <a:p>
            <a:r>
              <a:rPr lang="en-US" sz="2400" dirty="0">
                <a:solidFill>
                  <a:schemeClr val="accent1"/>
                </a:solidFill>
              </a:rPr>
              <a:t>Report-based timelines are non-digital timelines that can be incorporated into a report or research output that will appear in printed format. There are of course still digital tools for generating such timelines.</a:t>
            </a:r>
          </a:p>
          <a:p>
            <a:endParaRPr lang="en-US" sz="2400" dirty="0">
              <a:solidFill>
                <a:schemeClr val="accent1"/>
              </a:solidFill>
            </a:endParaRPr>
          </a:p>
          <a:p>
            <a:endParaRPr lang="en-US" sz="2400" dirty="0">
              <a:solidFill>
                <a:schemeClr val="accent1"/>
              </a:solidFill>
            </a:endParaRPr>
          </a:p>
        </p:txBody>
      </p:sp>
      <p:sp>
        <p:nvSpPr>
          <p:cNvPr id="4" name="TextBox 3">
            <a:extLst>
              <a:ext uri="{FF2B5EF4-FFF2-40B4-BE49-F238E27FC236}">
                <a16:creationId xmlns:a16="http://schemas.microsoft.com/office/drawing/2014/main" id="{052A8AF0-2753-544E-9B5E-9505E2CB0E64}"/>
              </a:ext>
            </a:extLst>
          </p:cNvPr>
          <p:cNvSpPr txBox="1"/>
          <p:nvPr/>
        </p:nvSpPr>
        <p:spPr>
          <a:xfrm>
            <a:off x="636313" y="8847864"/>
            <a:ext cx="6248579" cy="1938992"/>
          </a:xfrm>
          <a:prstGeom prst="rect">
            <a:avLst/>
          </a:prstGeom>
          <a:noFill/>
        </p:spPr>
        <p:txBody>
          <a:bodyPr wrap="square" rtlCol="0">
            <a:spAutoFit/>
          </a:bodyPr>
          <a:lstStyle/>
          <a:p>
            <a:r>
              <a:rPr lang="en-US" sz="2400" dirty="0">
                <a:solidFill>
                  <a:schemeClr val="accent1"/>
                </a:solidFill>
              </a:rPr>
              <a:t>Office Timeline is a popular option for report-based timelines. It is free to download and acts as a plug-in within </a:t>
            </a:r>
            <a:r>
              <a:rPr lang="en-US" sz="2400" dirty="0" err="1">
                <a:solidFill>
                  <a:schemeClr val="accent1"/>
                </a:solidFill>
              </a:rPr>
              <a:t>Powerpoint</a:t>
            </a:r>
            <a:r>
              <a:rPr lang="en-US" sz="2400" dirty="0">
                <a:solidFill>
                  <a:schemeClr val="accent1"/>
                </a:solidFill>
              </a:rPr>
              <a:t>.</a:t>
            </a:r>
          </a:p>
          <a:p>
            <a:endParaRPr lang="en-US" sz="2400" dirty="0">
              <a:solidFill>
                <a:schemeClr val="accent1"/>
              </a:solidFill>
            </a:endParaRPr>
          </a:p>
          <a:p>
            <a:endParaRPr lang="en-US" sz="2400" dirty="0">
              <a:solidFill>
                <a:schemeClr val="accent1"/>
              </a:solidFill>
            </a:endParaRPr>
          </a:p>
        </p:txBody>
      </p:sp>
      <p:sp>
        <p:nvSpPr>
          <p:cNvPr id="5" name="TextBox 4">
            <a:extLst>
              <a:ext uri="{FF2B5EF4-FFF2-40B4-BE49-F238E27FC236}">
                <a16:creationId xmlns:a16="http://schemas.microsoft.com/office/drawing/2014/main" id="{20C35054-2777-C04C-B82A-B8804E0F8E84}"/>
              </a:ext>
            </a:extLst>
          </p:cNvPr>
          <p:cNvSpPr txBox="1"/>
          <p:nvPr/>
        </p:nvSpPr>
        <p:spPr>
          <a:xfrm>
            <a:off x="7171764" y="8115612"/>
            <a:ext cx="6562790" cy="2677656"/>
          </a:xfrm>
          <a:prstGeom prst="rect">
            <a:avLst/>
          </a:prstGeom>
          <a:noFill/>
        </p:spPr>
        <p:txBody>
          <a:bodyPr wrap="square" rtlCol="0">
            <a:spAutoFit/>
          </a:bodyPr>
          <a:lstStyle/>
          <a:p>
            <a:r>
              <a:rPr lang="en-US" sz="2400" dirty="0">
                <a:solidFill>
                  <a:schemeClr val="accent1"/>
                </a:solidFill>
              </a:rPr>
              <a:t>Many infographic tools also offer visually-appealing templates for creating report-based timelines. One option is </a:t>
            </a:r>
            <a:r>
              <a:rPr lang="en-US" sz="2400" dirty="0" err="1">
                <a:solidFill>
                  <a:schemeClr val="accent1"/>
                </a:solidFill>
              </a:rPr>
              <a:t>Venngage.com</a:t>
            </a:r>
            <a:r>
              <a:rPr lang="en-US" sz="2400" dirty="0">
                <a:solidFill>
                  <a:schemeClr val="accent1"/>
                </a:solidFill>
              </a:rPr>
              <a:t>, which allows users to create up to 5 infographics for free.</a:t>
            </a:r>
          </a:p>
          <a:p>
            <a:endParaRPr lang="en-US" sz="2400" dirty="0">
              <a:solidFill>
                <a:schemeClr val="accent1"/>
              </a:solidFill>
            </a:endParaRPr>
          </a:p>
          <a:p>
            <a:endParaRPr lang="en-US" sz="2400" dirty="0">
              <a:solidFill>
                <a:schemeClr val="accent1"/>
              </a:solidFill>
            </a:endParaRPr>
          </a:p>
        </p:txBody>
      </p:sp>
      <p:pic>
        <p:nvPicPr>
          <p:cNvPr id="7" name="Picture 6">
            <a:extLst>
              <a:ext uri="{FF2B5EF4-FFF2-40B4-BE49-F238E27FC236}">
                <a16:creationId xmlns:a16="http://schemas.microsoft.com/office/drawing/2014/main" id="{616D8E1F-9182-2C44-B88D-F54B3C988326}"/>
              </a:ext>
            </a:extLst>
          </p:cNvPr>
          <p:cNvPicPr>
            <a:picLocks noChangeAspect="1"/>
          </p:cNvPicPr>
          <p:nvPr/>
        </p:nvPicPr>
        <p:blipFill>
          <a:blip r:embed="rId2"/>
          <a:stretch>
            <a:fillRect/>
          </a:stretch>
        </p:blipFill>
        <p:spPr>
          <a:xfrm>
            <a:off x="94919" y="4105835"/>
            <a:ext cx="7076845" cy="4742029"/>
          </a:xfrm>
          <a:prstGeom prst="rect">
            <a:avLst/>
          </a:prstGeom>
        </p:spPr>
      </p:pic>
      <p:pic>
        <p:nvPicPr>
          <p:cNvPr id="9" name="Picture 8">
            <a:extLst>
              <a:ext uri="{FF2B5EF4-FFF2-40B4-BE49-F238E27FC236}">
                <a16:creationId xmlns:a16="http://schemas.microsoft.com/office/drawing/2014/main" id="{1206B51A-1565-BB4F-BA99-F8239E447689}"/>
              </a:ext>
            </a:extLst>
          </p:cNvPr>
          <p:cNvPicPr>
            <a:picLocks noChangeAspect="1"/>
          </p:cNvPicPr>
          <p:nvPr/>
        </p:nvPicPr>
        <p:blipFill rotWithShape="1">
          <a:blip r:embed="rId3"/>
          <a:srcRect r="1277" b="-1080"/>
          <a:stretch/>
        </p:blipFill>
        <p:spPr>
          <a:xfrm>
            <a:off x="6883241" y="3423672"/>
            <a:ext cx="7048659" cy="4691939"/>
          </a:xfrm>
          <a:prstGeom prst="rect">
            <a:avLst/>
          </a:prstGeom>
        </p:spPr>
      </p:pic>
    </p:spTree>
    <p:extLst>
      <p:ext uri="{BB962C8B-B14F-4D97-AF65-F5344CB8AC3E}">
        <p14:creationId xmlns:p14="http://schemas.microsoft.com/office/powerpoint/2010/main" val="88762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List-Based Timelines</a:t>
            </a:r>
          </a:p>
        </p:txBody>
      </p:sp>
      <p:sp>
        <p:nvSpPr>
          <p:cNvPr id="3" name="TextBox 2">
            <a:extLst>
              <a:ext uri="{FF2B5EF4-FFF2-40B4-BE49-F238E27FC236}">
                <a16:creationId xmlns:a16="http://schemas.microsoft.com/office/drawing/2014/main" id="{ED74094E-911C-6348-8866-76141FF5DEA0}"/>
              </a:ext>
            </a:extLst>
          </p:cNvPr>
          <p:cNvSpPr txBox="1"/>
          <p:nvPr/>
        </p:nvSpPr>
        <p:spPr>
          <a:xfrm>
            <a:off x="851469" y="8998506"/>
            <a:ext cx="12354168" cy="1200329"/>
          </a:xfrm>
          <a:prstGeom prst="rect">
            <a:avLst/>
          </a:prstGeom>
          <a:noFill/>
        </p:spPr>
        <p:txBody>
          <a:bodyPr wrap="square" rtlCol="0">
            <a:spAutoFit/>
          </a:bodyPr>
          <a:lstStyle/>
          <a:p>
            <a:r>
              <a:rPr lang="en-US" sz="2400" dirty="0">
                <a:solidFill>
                  <a:schemeClr val="accent1"/>
                </a:solidFill>
              </a:rPr>
              <a:t>Some digital timelines that have been generated in the wake of big data are simple list-based timelines that use web-scraping to auto-generate a chronological ordering of data from a particular internet source. A prime example would be Wikipedia’s Timeline of Art.</a:t>
            </a:r>
          </a:p>
        </p:txBody>
      </p:sp>
      <p:pic>
        <p:nvPicPr>
          <p:cNvPr id="4" name="Picture 3">
            <a:extLst>
              <a:ext uri="{FF2B5EF4-FFF2-40B4-BE49-F238E27FC236}">
                <a16:creationId xmlns:a16="http://schemas.microsoft.com/office/drawing/2014/main" id="{46F9E84A-9386-C943-BE36-C7B2D1CBA28F}"/>
              </a:ext>
            </a:extLst>
          </p:cNvPr>
          <p:cNvPicPr>
            <a:picLocks noChangeAspect="1"/>
          </p:cNvPicPr>
          <p:nvPr/>
        </p:nvPicPr>
        <p:blipFill>
          <a:blip r:embed="rId2"/>
          <a:stretch>
            <a:fillRect/>
          </a:stretch>
        </p:blipFill>
        <p:spPr>
          <a:xfrm>
            <a:off x="851469" y="1837791"/>
            <a:ext cx="10847294" cy="7146549"/>
          </a:xfrm>
          <a:prstGeom prst="rect">
            <a:avLst/>
          </a:prstGeom>
        </p:spPr>
      </p:pic>
    </p:spTree>
    <p:extLst>
      <p:ext uri="{BB962C8B-B14F-4D97-AF65-F5344CB8AC3E}">
        <p14:creationId xmlns:p14="http://schemas.microsoft.com/office/powerpoint/2010/main" val="3362065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2354168" cy="1591462"/>
          </a:xfrm>
        </p:spPr>
        <p:txBody>
          <a:bodyPr/>
          <a:lstStyle/>
          <a:p>
            <a:r>
              <a:rPr lang="en-US" dirty="0"/>
              <a:t>Interactive Timelines – Paid vs Open-Source</a:t>
            </a:r>
          </a:p>
        </p:txBody>
      </p:sp>
      <p:sp>
        <p:nvSpPr>
          <p:cNvPr id="3" name="TextBox 2">
            <a:extLst>
              <a:ext uri="{FF2B5EF4-FFF2-40B4-BE49-F238E27FC236}">
                <a16:creationId xmlns:a16="http://schemas.microsoft.com/office/drawing/2014/main" id="{C55B6ABA-FF8E-EF41-BBCF-598A9B0C9632}"/>
              </a:ext>
            </a:extLst>
          </p:cNvPr>
          <p:cNvSpPr txBox="1"/>
          <p:nvPr/>
        </p:nvSpPr>
        <p:spPr>
          <a:xfrm>
            <a:off x="851469" y="2438404"/>
            <a:ext cx="12354168" cy="6001643"/>
          </a:xfrm>
          <a:prstGeom prst="rect">
            <a:avLst/>
          </a:prstGeom>
          <a:noFill/>
        </p:spPr>
        <p:txBody>
          <a:bodyPr wrap="square" rtlCol="0">
            <a:spAutoFit/>
          </a:bodyPr>
          <a:lstStyle/>
          <a:p>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There are a variety of paid and open-source options available for creating interactive digital timelines for conveying information to viewers in a narrative, visually-rich format</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Popular paid software options include </a:t>
            </a:r>
            <a:r>
              <a:rPr lang="en-US" sz="2400" dirty="0" err="1">
                <a:solidFill>
                  <a:schemeClr val="accent1"/>
                </a:solidFill>
              </a:rPr>
              <a:t>Timeglider</a:t>
            </a:r>
            <a:r>
              <a:rPr lang="en-US" sz="2400" dirty="0">
                <a:solidFill>
                  <a:schemeClr val="accent1"/>
                </a:solidFill>
              </a:rPr>
              <a:t>, </a:t>
            </a:r>
            <a:r>
              <a:rPr lang="en-US" sz="2400" dirty="0" err="1">
                <a:solidFill>
                  <a:schemeClr val="accent1"/>
                </a:solidFill>
              </a:rPr>
              <a:t>Timetoast</a:t>
            </a:r>
            <a:r>
              <a:rPr lang="en-US" sz="2400" dirty="0">
                <a:solidFill>
                  <a:schemeClr val="accent1"/>
                </a:solidFill>
              </a:rPr>
              <a:t>, </a:t>
            </a:r>
            <a:r>
              <a:rPr lang="en-US" sz="2400" dirty="0" err="1">
                <a:solidFill>
                  <a:schemeClr val="accent1"/>
                </a:solidFill>
              </a:rPr>
              <a:t>WhenInTime</a:t>
            </a:r>
            <a:r>
              <a:rPr lang="en-US" sz="2400" dirty="0">
                <a:solidFill>
                  <a:schemeClr val="accent1"/>
                </a:solidFill>
              </a:rPr>
              <a:t>, </a:t>
            </a:r>
            <a:r>
              <a:rPr lang="en-US" sz="2400" dirty="0" err="1">
                <a:solidFill>
                  <a:schemeClr val="accent1"/>
                </a:solidFill>
              </a:rPr>
              <a:t>Preceden</a:t>
            </a:r>
            <a:r>
              <a:rPr lang="en-US" sz="2400" dirty="0">
                <a:solidFill>
                  <a:schemeClr val="accent1"/>
                </a:solidFill>
              </a:rPr>
              <a:t> and </a:t>
            </a:r>
            <a:r>
              <a:rPr lang="en-US" sz="2400" dirty="0" err="1">
                <a:solidFill>
                  <a:schemeClr val="accent1"/>
                </a:solidFill>
              </a:rPr>
              <a:t>Dipity</a:t>
            </a: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Open-source digital tools are usually developed by universities, which means they are often well-suited to academic research because they have been developed with academics in mind</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Open-source tools can also have greater longevity than paid software, which may disappear and no longer be supported if the market for that software product disappears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r>
              <a:rPr lang="en-US" sz="2400" dirty="0">
                <a:solidFill>
                  <a:schemeClr val="accent1"/>
                </a:solidFill>
              </a:rPr>
              <a:t>Open-source tools also often have the benefit of large user support communities</a:t>
            </a:r>
          </a:p>
        </p:txBody>
      </p:sp>
    </p:spTree>
    <p:extLst>
      <p:ext uri="{BB962C8B-B14F-4D97-AF65-F5344CB8AC3E}">
        <p14:creationId xmlns:p14="http://schemas.microsoft.com/office/powerpoint/2010/main" val="251679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51469" y="1223460"/>
            <a:ext cx="11671978" cy="1591462"/>
          </a:xfrm>
        </p:spPr>
        <p:txBody>
          <a:bodyPr/>
          <a:lstStyle/>
          <a:p>
            <a:r>
              <a:rPr lang="en-US" dirty="0"/>
              <a:t>Simile Timeline</a:t>
            </a:r>
          </a:p>
        </p:txBody>
      </p:sp>
      <p:sp>
        <p:nvSpPr>
          <p:cNvPr id="3" name="TextBox 2">
            <a:extLst>
              <a:ext uri="{FF2B5EF4-FFF2-40B4-BE49-F238E27FC236}">
                <a16:creationId xmlns:a16="http://schemas.microsoft.com/office/drawing/2014/main" id="{7CB6029B-2C26-A548-B5AD-8A8075721256}"/>
              </a:ext>
            </a:extLst>
          </p:cNvPr>
          <p:cNvSpPr txBox="1"/>
          <p:nvPr/>
        </p:nvSpPr>
        <p:spPr>
          <a:xfrm>
            <a:off x="851469" y="2019191"/>
            <a:ext cx="12354168" cy="1200329"/>
          </a:xfrm>
          <a:prstGeom prst="rect">
            <a:avLst/>
          </a:prstGeom>
          <a:noFill/>
        </p:spPr>
        <p:txBody>
          <a:bodyPr wrap="square" rtlCol="0">
            <a:spAutoFit/>
          </a:bodyPr>
          <a:lstStyle/>
          <a:p>
            <a:r>
              <a:rPr lang="en-US" sz="2400" dirty="0">
                <a:solidFill>
                  <a:schemeClr val="accent1"/>
                </a:solidFill>
              </a:rPr>
              <a:t>One of the first open-source digital timeline tools was developed by MIT’s Simile project. The Simile Timeline widget is highly </a:t>
            </a:r>
            <a:r>
              <a:rPr lang="en-US" sz="2400" dirty="0" err="1">
                <a:solidFill>
                  <a:schemeClr val="accent1"/>
                </a:solidFill>
              </a:rPr>
              <a:t>customisable</a:t>
            </a:r>
            <a:r>
              <a:rPr lang="en-US" sz="2400" dirty="0">
                <a:solidFill>
                  <a:schemeClr val="accent1"/>
                </a:solidFill>
              </a:rPr>
              <a:t>, but requires timeline creators to be able to read and play with code.</a:t>
            </a:r>
          </a:p>
        </p:txBody>
      </p:sp>
      <p:pic>
        <p:nvPicPr>
          <p:cNvPr id="4" name="Picture 3">
            <a:extLst>
              <a:ext uri="{FF2B5EF4-FFF2-40B4-BE49-F238E27FC236}">
                <a16:creationId xmlns:a16="http://schemas.microsoft.com/office/drawing/2014/main" id="{F5AC094E-ABEF-CD4F-BDFB-226D901A35DC}"/>
              </a:ext>
            </a:extLst>
          </p:cNvPr>
          <p:cNvPicPr>
            <a:picLocks noChangeAspect="1"/>
          </p:cNvPicPr>
          <p:nvPr/>
        </p:nvPicPr>
        <p:blipFill>
          <a:blip r:embed="rId2"/>
          <a:stretch>
            <a:fillRect/>
          </a:stretch>
        </p:blipFill>
        <p:spPr>
          <a:xfrm>
            <a:off x="72465" y="3532077"/>
            <a:ext cx="13931900" cy="6907323"/>
          </a:xfrm>
          <a:prstGeom prst="rect">
            <a:avLst/>
          </a:prstGeom>
        </p:spPr>
      </p:pic>
    </p:spTree>
    <p:extLst>
      <p:ext uri="{BB962C8B-B14F-4D97-AF65-F5344CB8AC3E}">
        <p14:creationId xmlns:p14="http://schemas.microsoft.com/office/powerpoint/2010/main" val="2126119015"/>
      </p:ext>
    </p:extLst>
  </p:cSld>
  <p:clrMapOvr>
    <a:masterClrMapping/>
  </p:clrMapOvr>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1630</TotalTime>
  <Words>2772</Words>
  <Application>Microsoft Macintosh PowerPoint</Application>
  <PresentationFormat>Custom</PresentationFormat>
  <Paragraphs>145</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.AppleSystemUIFont</vt:lpstr>
      <vt:lpstr>Arial</vt:lpstr>
      <vt:lpstr>Calibri</vt:lpstr>
      <vt:lpstr>Office Theme</vt:lpstr>
      <vt:lpstr>DIGITAL HUMANITIES FOR DUMMIES:  TIMELINES AND STORYMAPS</vt:lpstr>
      <vt:lpstr>Digital Humanities for Everyone!</vt:lpstr>
      <vt:lpstr>A Timeline of Timelines</vt:lpstr>
      <vt:lpstr>Time and Space</vt:lpstr>
      <vt:lpstr>Criticisms of Timelines</vt:lpstr>
      <vt:lpstr>Report-Based Timelines</vt:lpstr>
      <vt:lpstr>List-Based Timelines</vt:lpstr>
      <vt:lpstr>Interactive Timelines – Paid vs Open-Source</vt:lpstr>
      <vt:lpstr>Simile Timeline</vt:lpstr>
      <vt:lpstr>Adapting Simile Timeline</vt:lpstr>
      <vt:lpstr>Tiki-Toki</vt:lpstr>
      <vt:lpstr>Timeline and Storymap JS</vt:lpstr>
      <vt:lpstr>Here’s some I prepared earlier</vt:lpstr>
      <vt:lpstr>PowerPoint Presentation</vt:lpstr>
      <vt:lpstr>Getting started with TimelineJS</vt:lpstr>
      <vt:lpstr>Google Spreadsheet</vt:lpstr>
      <vt:lpstr>Google Spreadsheet</vt:lpstr>
      <vt:lpstr>Google Spreadsheet</vt:lpstr>
      <vt:lpstr>Date columns</vt:lpstr>
      <vt:lpstr>Date columns</vt:lpstr>
      <vt:lpstr>Annotation Columns</vt:lpstr>
      <vt:lpstr>Media Columns</vt:lpstr>
      <vt:lpstr>Type Column</vt:lpstr>
      <vt:lpstr>Group Column</vt:lpstr>
      <vt:lpstr>Background Column</vt:lpstr>
      <vt:lpstr>Generate Your Timeline</vt:lpstr>
      <vt:lpstr>Generate Your Timeline</vt:lpstr>
      <vt:lpstr>Generating Your Timeline</vt:lpstr>
      <vt:lpstr>Generating Your Timeline</vt:lpstr>
      <vt:lpstr>StoryMap JS</vt:lpstr>
      <vt:lpstr>StoryMap JS</vt:lpstr>
      <vt:lpstr>Map Types</vt:lpstr>
      <vt:lpstr>Title Slide and Adding New Slides</vt:lpstr>
      <vt:lpstr>Adding Location Marker</vt:lpstr>
      <vt:lpstr>Adding Media</vt:lpstr>
      <vt:lpstr>Adding Annotations</vt:lpstr>
      <vt:lpstr>Marker Options</vt:lpstr>
      <vt:lpstr>Background Options</vt:lpstr>
      <vt:lpstr>Preview</vt:lpstr>
      <vt:lpstr>Share</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Russell</dc:creator>
  <cp:lastModifiedBy>Alana Piper</cp:lastModifiedBy>
  <cp:revision>307</cp:revision>
  <cp:lastPrinted>2017-04-11T01:54:50Z</cp:lastPrinted>
  <dcterms:created xsi:type="dcterms:W3CDTF">2017-04-11T01:31:42Z</dcterms:created>
  <dcterms:modified xsi:type="dcterms:W3CDTF">2018-10-17T08:19:05Z</dcterms:modified>
</cp:coreProperties>
</file>