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76" r:id="rId4"/>
    <p:sldId id="268" r:id="rId5"/>
    <p:sldId id="280" r:id="rId6"/>
    <p:sldId id="264" r:id="rId7"/>
    <p:sldId id="286" r:id="rId8"/>
    <p:sldId id="290" r:id="rId9"/>
    <p:sldId id="291" r:id="rId10"/>
    <p:sldId id="292" r:id="rId11"/>
    <p:sldId id="294" r:id="rId12"/>
    <p:sldId id="287" r:id="rId13"/>
    <p:sldId id="293" r:id="rId14"/>
    <p:sldId id="289" r:id="rId15"/>
    <p:sldId id="288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11087-AAEB-6046-B743-4A5DDDE6B948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2DA11-D6FE-5043-8FBC-CE46C412F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5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A4B8E-C8F2-494D-BE42-EACEC424D036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35711-7092-49E5-B9B9-A9A79E0E4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1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A910-620F-414E-96EA-68CCFEB48907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982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en-AU" altLang="en-US" sz="1200" dirty="0" smtClean="0">
                <a:latin typeface="Calibri" pitchFamily="34" charset="0"/>
              </a:rPr>
              <a:t>Global next-generation radio telescope project, based in 20 countries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en-AU" altLang="en-US" sz="1200" dirty="0" smtClean="0">
                <a:latin typeface="Calibri" pitchFamily="34" charset="0"/>
              </a:rPr>
              <a:t>Will be the largest and most capable radio telescope ever constructed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en-AU" altLang="en-US" sz="1200" dirty="0" smtClean="0">
                <a:latin typeface="Calibri" pitchFamily="34" charset="0"/>
              </a:rPr>
              <a:t>Thousands of antennae linked together by high bandwidth optical fibre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en-AU" altLang="en-US" sz="1200" dirty="0" smtClean="0">
                <a:latin typeface="Calibri" pitchFamily="34" charset="0"/>
              </a:rPr>
              <a:t>Will gives insights into the formation of the early Universe, including the emergence of the first stars, galaxies and other structures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A910-620F-414E-96EA-68CCFEB48907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721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A910-620F-414E-96EA-68CCFEB48907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721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Stuart Palmer (Maths Inside resource developer) facilitating the ASKAP Practical Parabolas (3B) he developed, in 2016.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7A910-620F-414E-96EA-68CCFEB48907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33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Year</a:t>
            </a:r>
            <a:r>
              <a:rPr lang="en-AU" baseline="0" dirty="0" smtClean="0"/>
              <a:t> 10 students at Lindisfarne Grammar School, NSW participating in the </a:t>
            </a:r>
            <a:r>
              <a:rPr lang="en-AU" dirty="0" smtClean="0"/>
              <a:t>ASKAP Practical Parabolas (3B)</a:t>
            </a:r>
            <a:r>
              <a:rPr lang="en-AU" baseline="0" dirty="0" smtClean="0"/>
              <a:t> activity in October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35711-7092-49E5-B9B9-A9A79E0E453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7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4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0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0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8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5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3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3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1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4DF4-B2A5-764A-9653-03212DF8304F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F607-27C5-0740-BA75-B2253EAB6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6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E4DF4-B2A5-764A-9653-03212DF8304F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F607-27C5-0740-BA75-B2253EAB6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3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mspp.aamt.edu.a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mspp.aamt.edu.a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17847"/>
            <a:ext cx="9144000" cy="553394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5600" b="1" dirty="0" smtClean="0"/>
              <a:t/>
            </a:r>
            <a:br>
              <a:rPr lang="en-US" sz="56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800" b="1" dirty="0" smtClean="0"/>
              <a:t>Engaging </a:t>
            </a:r>
            <a:r>
              <a:rPr lang="en-US" sz="3800" b="1" dirty="0"/>
              <a:t>Students in Maths by Using Real World Problems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Dr Mary Coupland, Assoc. Prof. Anne Prescott</a:t>
            </a:r>
            <a:br>
              <a:rPr lang="en-US" sz="3100" dirty="0" smtClean="0"/>
            </a:br>
            <a:r>
              <a:rPr lang="en-US" sz="3100" dirty="0" smtClean="0"/>
              <a:t> Dr. Marco Angelini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University of Technology Sydney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22" y="213645"/>
            <a:ext cx="4093436" cy="321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1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274638"/>
            <a:ext cx="896257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Bees with Backpacks</a:t>
            </a:r>
            <a:br>
              <a:rPr lang="en-US" dirty="0" smtClean="0"/>
            </a:br>
            <a:r>
              <a:rPr lang="en-AU" b="1" dirty="0" smtClean="0"/>
              <a:t>Dr</a:t>
            </a:r>
            <a:r>
              <a:rPr lang="en-AU" b="1" dirty="0"/>
              <a:t>. </a:t>
            </a:r>
            <a:r>
              <a:rPr lang="en-AU" b="1" dirty="0" smtClean="0"/>
              <a:t>Paulo de Souza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9"/>
            <a:ext cx="881102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Screen Shot 2015-11-14 at 7.05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7817"/>
            <a:ext cx="2973936" cy="2320183"/>
          </a:xfrm>
          <a:prstGeom prst="rect">
            <a:avLst/>
          </a:prstGeom>
        </p:spPr>
      </p:pic>
      <p:pic>
        <p:nvPicPr>
          <p:cNvPr id="5" name="4805D127-80E1-4BF0-B7AC-812CED046D48" descr="34FB4E9E-2C1E-43D3-8ED3-80DD0AB022A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44" y="5530887"/>
            <a:ext cx="1410056" cy="132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b="1" dirty="0" smtClean="0"/>
              <a:t>How to access the learning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3996"/>
            <a:ext cx="8229600" cy="44263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4400" u="sng" dirty="0">
              <a:hlinkClick r:id="rId2"/>
            </a:endParaRPr>
          </a:p>
          <a:p>
            <a:pPr marL="0" indent="0" algn="ctr">
              <a:buNone/>
            </a:pPr>
            <a:r>
              <a:rPr lang="en-US" sz="4400" dirty="0" smtClean="0">
                <a:hlinkClick r:id="rId2"/>
              </a:rPr>
              <a:t>www.mathsinside.uts.edu.au</a:t>
            </a:r>
          </a:p>
          <a:p>
            <a:pPr marL="0" indent="0" algn="ctr">
              <a:buNone/>
            </a:pPr>
            <a:endParaRPr lang="en-US" sz="44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4400" dirty="0" smtClean="0"/>
              <a:t>Or</a:t>
            </a:r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www.aamt.edu.au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3500" b="1" dirty="0"/>
          </a:p>
        </p:txBody>
      </p:sp>
      <p:pic>
        <p:nvPicPr>
          <p:cNvPr id="4" name="4805D127-80E1-4BF0-B7AC-812CED046D48" descr="34FB4E9E-2C1E-43D3-8ED3-80DD0AB022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191" y="5648770"/>
            <a:ext cx="1284807" cy="120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41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Feedback so far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Over 1500 teachers and students have engaged with videos and class activities</a:t>
            </a:r>
          </a:p>
          <a:p>
            <a:r>
              <a:rPr lang="en-AU" dirty="0" smtClean="0"/>
              <a:t>Resources trialled in 21 schools and colleges</a:t>
            </a:r>
          </a:p>
          <a:p>
            <a:r>
              <a:rPr lang="en-AU" dirty="0" smtClean="0"/>
              <a:t>1150 evaluation forms received from students and teachers</a:t>
            </a:r>
          </a:p>
          <a:p>
            <a:r>
              <a:rPr lang="en-AU" dirty="0" smtClean="0"/>
              <a:t>82% expressed satisfaction with project resources</a:t>
            </a:r>
          </a:p>
          <a:p>
            <a:r>
              <a:rPr lang="en-AU" dirty="0" smtClean="0"/>
              <a:t>We’ve been told activities could be more directly linked to videos </a:t>
            </a:r>
            <a:endParaRPr lang="en-US" dirty="0"/>
          </a:p>
        </p:txBody>
      </p:sp>
      <p:pic>
        <p:nvPicPr>
          <p:cNvPr id="8194" name="4805D127-80E1-4BF0-B7AC-812CED046D48" descr="34FB4E9E-2C1E-43D3-8ED3-80DD0AB022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55" y="5580404"/>
            <a:ext cx="1357444" cy="127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3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000" dirty="0" smtClean="0"/>
              <a:t>Our most popular event: parabolic solar reflectors and cooking sausages!</a:t>
            </a:r>
            <a:endParaRPr lang="en-AU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311"/>
            <a:ext cx="6317568" cy="425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10" y="1651839"/>
            <a:ext cx="4450835" cy="318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32" y="5474035"/>
            <a:ext cx="1486967" cy="139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24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117137\AppData\Local\Microsoft\Windows\Temporary Internet Files\Content.Outlook\D25SE4EM\parabol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2893" cy="692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32" y="5474035"/>
            <a:ext cx="1486967" cy="139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99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Maths Inside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In small groups:</a:t>
            </a:r>
          </a:p>
          <a:p>
            <a:pPr marL="0" indent="0">
              <a:buNone/>
            </a:pPr>
            <a:endParaRPr lang="en-AU" sz="800" dirty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Spend a few minutes reviewing the class activities</a:t>
            </a:r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Share your views with the room on how </a:t>
            </a:r>
            <a:r>
              <a:rPr lang="en-AU" b="1" i="1" dirty="0"/>
              <a:t>useful</a:t>
            </a:r>
            <a:r>
              <a:rPr lang="en-AU" dirty="0"/>
              <a:t> they might be for your </a:t>
            </a:r>
            <a:r>
              <a:rPr lang="en-AU" dirty="0" smtClean="0"/>
              <a:t>students; </a:t>
            </a:r>
            <a:r>
              <a:rPr lang="en-AU" dirty="0"/>
              <a:t>are they </a:t>
            </a:r>
            <a:r>
              <a:rPr lang="en-AU" b="1" i="1" dirty="0"/>
              <a:t>“Rich” </a:t>
            </a:r>
            <a:r>
              <a:rPr lang="en-AU" dirty="0" smtClean="0"/>
              <a:t>enough? </a:t>
            </a:r>
            <a:r>
              <a:rPr lang="en-AU" dirty="0"/>
              <a:t>how they could be </a:t>
            </a:r>
            <a:r>
              <a:rPr lang="en-AU" b="1" i="1" dirty="0" smtClean="0"/>
              <a:t>improved?</a:t>
            </a:r>
            <a:endParaRPr lang="en-AU" b="1" i="1" dirty="0"/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0" indent="0">
              <a:buNone/>
            </a:pPr>
            <a:endParaRPr lang="en-AU" sz="8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32" y="5474035"/>
            <a:ext cx="1486967" cy="139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9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4502"/>
          </a:xfrm>
        </p:spPr>
        <p:txBody>
          <a:bodyPr/>
          <a:lstStyle/>
          <a:p>
            <a:r>
              <a:rPr lang="en-AU" b="1" dirty="0" smtClean="0"/>
              <a:t>How to get involved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0056"/>
            <a:ext cx="8229600" cy="5349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/>
              <a:t>The project is seeking schools to collaborate on delivering these resources in schools.</a:t>
            </a:r>
          </a:p>
          <a:p>
            <a:pPr marL="0" indent="0">
              <a:buNone/>
            </a:pPr>
            <a:endParaRPr lang="en-AU" sz="1400" dirty="0"/>
          </a:p>
          <a:p>
            <a:pPr marL="0" indent="0" algn="ctr">
              <a:buNone/>
            </a:pPr>
            <a:r>
              <a:rPr lang="en-AU" dirty="0" smtClean="0"/>
              <a:t>To find out more, please </a:t>
            </a:r>
            <a:r>
              <a:rPr lang="en-AU" dirty="0" smtClean="0"/>
              <a:t>visit:</a:t>
            </a:r>
            <a:endParaRPr lang="en-AU" dirty="0" smtClean="0"/>
          </a:p>
          <a:p>
            <a:pPr marL="0" indent="0" algn="ctr">
              <a:buNone/>
            </a:pPr>
            <a:endParaRPr lang="en-AU" sz="1400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www.mathsinside.uts.edu.au</a:t>
            </a:r>
          </a:p>
          <a:p>
            <a:pPr marL="0" indent="0" algn="ctr">
              <a:buNone/>
            </a:pPr>
            <a:endParaRPr lang="en-US" sz="800" dirty="0">
              <a:hlinkClick r:id="rId2"/>
            </a:endParaRPr>
          </a:p>
          <a:p>
            <a:pPr marL="0" indent="0" algn="ctr">
              <a:buNone/>
            </a:pPr>
            <a:r>
              <a:rPr lang="en-AU" sz="2800" dirty="0" smtClean="0"/>
              <a:t>Project Directors:</a:t>
            </a:r>
          </a:p>
          <a:p>
            <a:pPr marL="0" indent="0" algn="ctr">
              <a:buNone/>
            </a:pPr>
            <a:r>
              <a:rPr lang="en-AU" sz="2400" dirty="0" smtClean="0"/>
              <a:t>Dr </a:t>
            </a:r>
            <a:r>
              <a:rPr lang="en-AU" sz="2400" dirty="0" smtClean="0"/>
              <a:t>Mary </a:t>
            </a:r>
            <a:r>
              <a:rPr lang="en-AU" sz="2400" dirty="0" smtClean="0"/>
              <a:t>Coupland</a:t>
            </a:r>
            <a:r>
              <a:rPr lang="en-AU" sz="2400" smtClean="0"/>
              <a:t>: mary.coupland@uts.edu.au </a:t>
            </a:r>
            <a:endParaRPr lang="en-AU" sz="2400" dirty="0" smtClean="0"/>
          </a:p>
          <a:p>
            <a:pPr marL="0" indent="0" algn="ctr">
              <a:buNone/>
            </a:pPr>
            <a:r>
              <a:rPr lang="en-US" sz="2400" dirty="0" smtClean="0"/>
              <a:t>Assoc. Prof. Anne Prescott: anne.prescott@uts.edu.au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57" y="5529129"/>
            <a:ext cx="1511742" cy="132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0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i="1" dirty="0" smtClean="0"/>
              <a:t>What is Maths Inside? </a:t>
            </a:r>
          </a:p>
          <a:p>
            <a:pPr marL="0" indent="0" algn="ctr">
              <a:buNone/>
            </a:pPr>
            <a:endParaRPr lang="en-AU" sz="1600" dirty="0" smtClean="0"/>
          </a:p>
          <a:p>
            <a:r>
              <a:rPr lang="en-AU" dirty="0" smtClean="0"/>
              <a:t>Funded </a:t>
            </a:r>
            <a:r>
              <a:rPr lang="en-AU" dirty="0"/>
              <a:t>by the Federal Government </a:t>
            </a:r>
            <a:r>
              <a:rPr lang="en-AU" dirty="0" smtClean="0"/>
              <a:t>-  </a:t>
            </a:r>
            <a:r>
              <a:rPr lang="en-AU" dirty="0"/>
              <a:t>AMSPP (Australian Maths and Science Partnerships Program</a:t>
            </a:r>
            <a:r>
              <a:rPr lang="en-AU" dirty="0" smtClean="0"/>
              <a:t>)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dirty="0" smtClean="0"/>
              <a:t>Linking CSIRO, AAMT &amp; UTS</a:t>
            </a:r>
          </a:p>
          <a:p>
            <a:pPr marL="0" indent="0">
              <a:buNone/>
            </a:pPr>
            <a:endParaRPr lang="en-AU" sz="1700" dirty="0"/>
          </a:p>
          <a:p>
            <a:r>
              <a:rPr lang="en-AU" dirty="0"/>
              <a:t>Research</a:t>
            </a:r>
            <a:r>
              <a:rPr lang="en-AU" b="1" dirty="0"/>
              <a:t> </a:t>
            </a:r>
            <a:r>
              <a:rPr lang="en-AU" dirty="0"/>
              <a:t>into student engagement and learning at each stage to inform the next round of curriculum development.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4805D127-80E1-4BF0-B7AC-812CED046D48" descr="34FB4E9E-2C1E-43D3-8ED3-80DD0AB022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191" y="5648770"/>
            <a:ext cx="1284807" cy="120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0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 smtClean="0"/>
              <a:t>Please “think, pair, share”</a:t>
            </a:r>
            <a:endParaRPr lang="en-AU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Year 8 students ask “What is the point of this maths? What are we going to use it for?”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/>
              <a:t>Year </a:t>
            </a:r>
            <a:r>
              <a:rPr lang="en-AU" dirty="0" smtClean="0"/>
              <a:t>11 </a:t>
            </a:r>
            <a:r>
              <a:rPr lang="en-AU" dirty="0"/>
              <a:t>students ask “What is the point of this maths? What are we going to use it for?”</a:t>
            </a:r>
          </a:p>
          <a:p>
            <a:endParaRPr lang="en-AU" dirty="0"/>
          </a:p>
          <a:p>
            <a:r>
              <a:rPr lang="en-AU" dirty="0" smtClean="0">
                <a:solidFill>
                  <a:srgbClr val="FF0000"/>
                </a:solidFill>
              </a:rPr>
              <a:t>HOW DO YOU RESPOND?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5DFD-1E0F-4B00-B3C4-52A166B716CA}" type="slidenum">
              <a:rPr lang="en-AU" smtClean="0"/>
              <a:t>3</a:t>
            </a:fld>
            <a:endParaRPr lang="en-AU" dirty="0"/>
          </a:p>
        </p:txBody>
      </p:sp>
      <p:pic>
        <p:nvPicPr>
          <p:cNvPr id="14338" name="4805D127-80E1-4BF0-B7AC-812CED046D48" descr="34FB4E9E-2C1E-43D3-8ED3-80DD0AB022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84" y="5643490"/>
            <a:ext cx="1290415" cy="121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6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Maths inside – how will it work?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Inspirational </a:t>
            </a:r>
            <a:r>
              <a:rPr lang="en-AU" dirty="0">
                <a:solidFill>
                  <a:srgbClr val="FF0000"/>
                </a:solidFill>
              </a:rPr>
              <a:t>case studies </a:t>
            </a:r>
            <a:r>
              <a:rPr lang="en-AU" dirty="0"/>
              <a:t>will show the contributions of practising mathematical scientists to industry and commerce </a:t>
            </a:r>
            <a:endParaRPr lang="en-AU" dirty="0" smtClean="0"/>
          </a:p>
          <a:p>
            <a:endParaRPr lang="en-AU" dirty="0"/>
          </a:p>
          <a:p>
            <a:r>
              <a:rPr lang="en-AU" dirty="0">
                <a:solidFill>
                  <a:srgbClr val="FF0000"/>
                </a:solidFill>
              </a:rPr>
              <a:t>Teaching and learning materials </a:t>
            </a:r>
            <a:r>
              <a:rPr lang="en-AU" dirty="0"/>
              <a:t>linked to the Australian Curriculum that encourage exploration of relevant mathematical ideas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39" y="5665862"/>
            <a:ext cx="1298961" cy="11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Support for Out-of-field teachers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Professional learning activities for teachers, to be available through AAMT</a:t>
            </a:r>
            <a:br>
              <a:rPr lang="en-AU" dirty="0"/>
            </a:br>
            <a:endParaRPr lang="en-AU" dirty="0"/>
          </a:p>
          <a:p>
            <a:r>
              <a:rPr lang="en-AU" dirty="0"/>
              <a:t>Build on what is known to be useful in terms of Pedagogical Content Knowledge </a:t>
            </a:r>
            <a:br>
              <a:rPr lang="en-AU" dirty="0"/>
            </a:br>
            <a:r>
              <a:rPr lang="en-AU" dirty="0"/>
              <a:t>(Hill, Ball and Schilling, 2008).</a:t>
            </a:r>
          </a:p>
          <a:p>
            <a:endParaRPr lang="en-US" dirty="0"/>
          </a:p>
        </p:txBody>
      </p:sp>
      <p:pic>
        <p:nvPicPr>
          <p:cNvPr id="11266" name="4805D127-80E1-4BF0-B7AC-812CED046D48" descr="34FB4E9E-2C1E-43D3-8ED3-80DD0AB022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13" y="5640224"/>
            <a:ext cx="1293887" cy="121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1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b="1" dirty="0"/>
              <a:t>What kinds of classroom activities?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3635"/>
            <a:ext cx="8229600" cy="4152528"/>
          </a:xfrm>
        </p:spPr>
        <p:txBody>
          <a:bodyPr/>
          <a:lstStyle/>
          <a:p>
            <a:r>
              <a:rPr lang="en-AU" dirty="0"/>
              <a:t>Target years are 8-12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dirty="0" smtClean="0"/>
              <a:t>Emphasis on authentic RICH </a:t>
            </a:r>
            <a:r>
              <a:rPr lang="en-AU" dirty="0"/>
              <a:t>TASKS include multiple entry and exit possibilities, interactivity, appropriate use of </a:t>
            </a:r>
            <a:r>
              <a:rPr lang="en-AU" dirty="0" smtClean="0"/>
              <a:t>technology</a:t>
            </a:r>
            <a:endParaRPr lang="en-AU" dirty="0"/>
          </a:p>
          <a:p>
            <a:pPr marL="0" indent="0">
              <a:buNone/>
            </a:pPr>
            <a:endParaRPr lang="en-AU" sz="2000" dirty="0"/>
          </a:p>
          <a:p>
            <a:r>
              <a:rPr lang="en-AU" dirty="0"/>
              <a:t>Investigations rather than drill </a:t>
            </a:r>
            <a:r>
              <a:rPr lang="en-AU" dirty="0" smtClean="0"/>
              <a:t>exercises, emphasis in creative and critical thinking</a:t>
            </a:r>
            <a:endParaRPr lang="en-AU" dirty="0"/>
          </a:p>
        </p:txBody>
      </p:sp>
      <p:pic>
        <p:nvPicPr>
          <p:cNvPr id="10242" name="4805D127-80E1-4BF0-B7AC-812CED046D48" descr="34FB4E9E-2C1E-43D3-8ED3-80DD0AB022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84" y="5643492"/>
            <a:ext cx="1290415" cy="121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8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What classroom tasks work?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97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b="1" dirty="0" smtClean="0"/>
              <a:t>In small groups, please:</a:t>
            </a:r>
          </a:p>
          <a:p>
            <a:pPr marL="0" indent="0">
              <a:buNone/>
            </a:pPr>
            <a:endParaRPr lang="en-AU" sz="2400" b="1" dirty="0" smtClean="0"/>
          </a:p>
          <a:p>
            <a:pPr marL="0" indent="0">
              <a:buNone/>
            </a:pPr>
            <a:endParaRPr lang="en-AU" sz="2400" b="1" dirty="0"/>
          </a:p>
          <a:p>
            <a:pPr marL="514350" indent="-514350">
              <a:buAutoNum type="arabicPeriod"/>
            </a:pPr>
            <a:r>
              <a:rPr lang="en-AU" sz="2400" b="1" dirty="0" smtClean="0"/>
              <a:t>Spend 3 minutes discussing your experience  of successful and unsuccessful learning</a:t>
            </a:r>
          </a:p>
          <a:p>
            <a:pPr marL="457200" indent="-457200">
              <a:buFont typeface="+mj-lt"/>
              <a:buAutoNum type="arabicPeriod"/>
            </a:pPr>
            <a:endParaRPr lang="en-AU" sz="2400" b="1" dirty="0" smtClean="0"/>
          </a:p>
          <a:p>
            <a:pPr marL="514350" indent="-514350">
              <a:buAutoNum type="arabicPeriod"/>
            </a:pPr>
            <a:r>
              <a:rPr lang="en-AU" sz="2400" b="1" dirty="0" smtClean="0"/>
              <a:t>Identify </a:t>
            </a:r>
            <a:r>
              <a:rPr lang="en-AU" sz="2400" b="1" u="sng" dirty="0" smtClean="0"/>
              <a:t>3 elements</a:t>
            </a:r>
            <a:r>
              <a:rPr lang="en-AU" sz="2400" b="1" dirty="0" smtClean="0"/>
              <a:t> of successful lessons, and the resources required to deliver them</a:t>
            </a:r>
          </a:p>
          <a:p>
            <a:pPr marL="0" indent="0">
              <a:buNone/>
            </a:pPr>
            <a:endParaRPr lang="en-AU" sz="2400" b="1" dirty="0" smtClean="0"/>
          </a:p>
          <a:p>
            <a:pPr marL="0" indent="0">
              <a:buNone/>
            </a:pPr>
            <a:r>
              <a:rPr lang="en-AU" sz="2400" b="1" dirty="0" smtClean="0"/>
              <a:t>3.    Share your discussions with the room</a:t>
            </a:r>
          </a:p>
          <a:p>
            <a:pPr marL="0" indent="0">
              <a:buNone/>
            </a:pPr>
            <a:endParaRPr lang="en-AU" sz="2400" b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218" name="4805D127-80E1-4BF0-B7AC-812CED046D48" descr="34FB4E9E-2C1E-43D3-8ED3-80DD0AB022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402" y="5611318"/>
            <a:ext cx="1324598" cy="124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1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941"/>
            <a:ext cx="8229600" cy="2240691"/>
          </a:xfrm>
        </p:spPr>
        <p:txBody>
          <a:bodyPr>
            <a:normAutofit fontScale="90000"/>
          </a:bodyPr>
          <a:lstStyle/>
          <a:p>
            <a:r>
              <a:rPr lang="en-AU" sz="3600" dirty="0" smtClean="0"/>
              <a:t>The </a:t>
            </a:r>
            <a:r>
              <a:rPr lang="en-AU" sz="3600" dirty="0"/>
              <a:t>Zebedee project: 3D mapping in real time, using a hand-held laser scanner and innovative </a:t>
            </a:r>
            <a:r>
              <a:rPr lang="en-AU" sz="3600" dirty="0" smtClean="0"/>
              <a:t>software. </a:t>
            </a:r>
            <a:r>
              <a:rPr lang="en-AU" sz="3600" b="1" i="1" dirty="0"/>
              <a:t>Dr Robert Zlot</a:t>
            </a:r>
            <a:r>
              <a:rPr lang="en-AU" i="1" dirty="0"/>
              <a:t/>
            </a:r>
            <a:br>
              <a:rPr lang="en-AU" i="1" dirty="0"/>
            </a:br>
            <a:r>
              <a:rPr lang="en-AU" dirty="0"/>
              <a:t/>
            </a:r>
            <a:br>
              <a:rPr lang="en-A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91" y="1687286"/>
            <a:ext cx="8317365" cy="5025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>
                <a:solidFill>
                  <a:srgbClr val="FF0000"/>
                </a:solidFill>
              </a:rPr>
              <a:t>		Crime scenes, Caves, Historical sites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i="1" dirty="0" smtClean="0"/>
              <a:t>     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40" y="3109195"/>
            <a:ext cx="2891481" cy="3320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0" y="2257544"/>
            <a:ext cx="2264274" cy="3396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21" y="2495372"/>
            <a:ext cx="3694071" cy="2666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4805D127-80E1-4BF0-B7AC-812CED046D48" descr="34FB4E9E-2C1E-43D3-8ED3-80DD0AB022A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34" y="5588950"/>
            <a:ext cx="1348366" cy="12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274638"/>
            <a:ext cx="896257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Australian Square Kilometre Array </a:t>
            </a:r>
            <a:br>
              <a:rPr lang="en-US" dirty="0" smtClean="0"/>
            </a:br>
            <a:r>
              <a:rPr lang="en-AU" b="1" dirty="0" smtClean="0"/>
              <a:t>Dr</a:t>
            </a:r>
            <a:r>
              <a:rPr lang="en-AU" b="1" dirty="0"/>
              <a:t>. Lisa Harvey-Smith</a:t>
            </a:r>
            <a:endParaRPr lang="en-US" dirty="0"/>
          </a:p>
        </p:txBody>
      </p:sp>
      <p:pic>
        <p:nvPicPr>
          <p:cNvPr id="4" name="Content Placeholder 3" descr="Screen Shot 2015-11-14 at 6.59.07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1" b="15911"/>
          <a:stretch>
            <a:fillRect/>
          </a:stretch>
        </p:blipFill>
        <p:spPr>
          <a:xfrm>
            <a:off x="0" y="3131669"/>
            <a:ext cx="6775622" cy="3726331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44" y="1653170"/>
            <a:ext cx="2966737" cy="3257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805D127-80E1-4BF0-B7AC-812CED046D48" descr="34FB4E9E-2C1E-43D3-8ED3-80DD0AB022A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52" y="5514802"/>
            <a:ext cx="1427148" cy="13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471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10423</TotalTime>
  <Words>531</Words>
  <Application>Microsoft Office PowerPoint</Application>
  <PresentationFormat>On-screen Show (4:3)</PresentationFormat>
  <Paragraphs>87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      Engaging Students in Maths by Using Real World Problems  Dr Mary Coupland, Assoc. Prof. Anne Prescott  Dr. Marco Angelini University of Technology Sydney</vt:lpstr>
      <vt:lpstr>Outline</vt:lpstr>
      <vt:lpstr>Please “think, pair, share”</vt:lpstr>
      <vt:lpstr>Maths inside – how will it work?</vt:lpstr>
      <vt:lpstr>Support for Out-of-field teachers</vt:lpstr>
      <vt:lpstr>What kinds of classroom activities?</vt:lpstr>
      <vt:lpstr>What classroom tasks work?</vt:lpstr>
      <vt:lpstr>The Zebedee project: 3D mapping in real time, using a hand-held laser scanner and innovative software. Dr Robert Zlot  </vt:lpstr>
      <vt:lpstr>Australian Square Kilometre Array  Dr. Lisa Harvey-Smith</vt:lpstr>
      <vt:lpstr>Bees with Backpacks Dr. Paulo de Souza</vt:lpstr>
      <vt:lpstr>How to access the learning resources</vt:lpstr>
      <vt:lpstr>Feedback so far</vt:lpstr>
      <vt:lpstr>Our most popular event: parabolic solar reflectors and cooking sausages!</vt:lpstr>
      <vt:lpstr>PowerPoint Presentation</vt:lpstr>
      <vt:lpstr>Maths Inside activities</vt:lpstr>
      <vt:lpstr>How to get involved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Prescott</dc:creator>
  <cp:lastModifiedBy>Marco Angelini</cp:lastModifiedBy>
  <cp:revision>92</cp:revision>
  <cp:lastPrinted>2015-11-23T22:52:01Z</cp:lastPrinted>
  <dcterms:created xsi:type="dcterms:W3CDTF">2015-07-02T04:34:36Z</dcterms:created>
  <dcterms:modified xsi:type="dcterms:W3CDTF">2018-09-18T02:23:30Z</dcterms:modified>
</cp:coreProperties>
</file>